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7" r:id="rId3"/>
    <p:sldId id="278" r:id="rId4"/>
    <p:sldId id="279" r:id="rId5"/>
    <p:sldId id="281" r:id="rId6"/>
    <p:sldId id="269" r:id="rId7"/>
    <p:sldId id="282" r:id="rId8"/>
    <p:sldId id="271" r:id="rId9"/>
    <p:sldId id="276" r:id="rId10"/>
    <p:sldId id="27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F3FF"/>
    <a:srgbClr val="58B12A"/>
    <a:srgbClr val="07DC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876" autoAdjust="0"/>
  </p:normalViewPr>
  <p:slideViewPr>
    <p:cSldViewPr>
      <p:cViewPr>
        <p:scale>
          <a:sx n="143" d="100"/>
          <a:sy n="143" d="100"/>
        </p:scale>
        <p:origin x="-640" y="-10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F7270-0A22-4BE9-85A8-9062B1102DE7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7BD0BE-5780-4156-9B75-D207BA6B8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582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Pause at 50 seconds.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BD0BE-5780-4156-9B75-D207BA6B88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23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Reflecting on Practice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Park City Mathematics Institute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9914-D5EE-4969-8BC2-355A35D3C5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31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Park City Mathematics Institute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9914-D5EE-4969-8BC2-355A35D3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94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Park City Mathematics Institute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9914-D5EE-4969-8BC2-355A35D3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34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Park City Mathematics Institute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9914-D5EE-4969-8BC2-355A35D3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54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Park City Mathematics Institute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9914-D5EE-4969-8BC2-355A35D3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91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Park City Mathematics Institute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9914-D5EE-4969-8BC2-355A35D3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491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Park City Mathematics Institute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9914-D5EE-4969-8BC2-355A35D3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99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Park City Mathematics Institute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9914-D5EE-4969-8BC2-355A35D3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9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Park City Mathematics Institute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9914-D5EE-4969-8BC2-355A35D3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48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>
            <a:alpha val="1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Reflecting on Practice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Park City Mathematics Institute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E9914-D5EE-4969-8BC2-355A35D3C53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117600" y="6248400"/>
            <a:ext cx="10464800" cy="0"/>
          </a:xfrm>
          <a:prstGeom prst="line">
            <a:avLst/>
          </a:prstGeom>
          <a:ln>
            <a:solidFill>
              <a:srgbClr val="07DC0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19200" y="6172200"/>
            <a:ext cx="10363200" cy="0"/>
          </a:xfrm>
          <a:prstGeom prst="line">
            <a:avLst/>
          </a:prstGeom>
          <a:ln>
            <a:solidFill>
              <a:srgbClr val="58B12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016000" y="6324600"/>
            <a:ext cx="10566400" cy="0"/>
          </a:xfrm>
          <a:prstGeom prst="line">
            <a:avLst/>
          </a:prstGeom>
          <a:ln>
            <a:solidFill>
              <a:srgbClr val="C8F3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66" y="5016702"/>
            <a:ext cx="1561934" cy="161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96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G"/><Relationship Id="rId8" Type="http://schemas.openxmlformats.org/officeDocument/2006/relationships/image" Target="../media/image12.jpeg"/><Relationship Id="rId9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895600" y="2743200"/>
            <a:ext cx="6400800" cy="2133600"/>
          </a:xfrm>
        </p:spPr>
        <p:txBody>
          <a:bodyPr>
            <a:normAutofit/>
          </a:bodyPr>
          <a:lstStyle/>
          <a:p>
            <a:r>
              <a:rPr lang="en-US" dirty="0" smtClean="0"/>
              <a:t>9-10 December 2017</a:t>
            </a:r>
          </a:p>
          <a:p>
            <a:r>
              <a:rPr lang="en-US" dirty="0" smtClean="0"/>
              <a:t>Math!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762000"/>
            <a:ext cx="8229600" cy="2209800"/>
          </a:xfrm>
        </p:spPr>
        <p:txBody>
          <a:bodyPr>
            <a:normAutofit/>
          </a:bodyPr>
          <a:lstStyle/>
          <a:p>
            <a:r>
              <a:rPr lang="en-US" sz="6000" smtClean="0"/>
              <a:t>PCMI </a:t>
            </a:r>
            <a:r>
              <a:rPr lang="en-US" sz="6000" smtClean="0"/>
              <a:t>December Outreach </a:t>
            </a:r>
            <a:r>
              <a:rPr lang="en-US" sz="6000" dirty="0" smtClean="0"/>
              <a:t>Weekend</a:t>
            </a:r>
            <a:endParaRPr lang="en-US" sz="6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Park City Mathematics Institute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9914-D5EE-4969-8BC2-355A35D3C53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776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Pythagorean Triples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What do you </a:t>
            </a:r>
            <a:r>
              <a:rPr lang="en-US" b="1" dirty="0" smtClean="0"/>
              <a:t>notice? </a:t>
            </a:r>
            <a:r>
              <a:rPr lang="en-US" b="1" dirty="0"/>
              <a:t>What questions do you have?</a:t>
            </a:r>
          </a:p>
          <a:p>
            <a:r>
              <a:rPr lang="en-US" dirty="0" smtClean="0"/>
              <a:t>Table B: We proved the fact that every primitive triple has to have a multiple of 3 and a multiple of 5. Not yet 4</a:t>
            </a:r>
            <a:r>
              <a:rPr lang="mr-IN" dirty="0" smtClean="0"/>
              <a:t>…</a:t>
            </a:r>
            <a:r>
              <a:rPr lang="en-US" dirty="0" smtClean="0"/>
              <a:t> (Table A: we did that).</a:t>
            </a:r>
          </a:p>
          <a:p>
            <a:r>
              <a:rPr lang="en-US" dirty="0" smtClean="0"/>
              <a:t>It felt like there was a connection between 2 “base” numbers to generate the triple and (</a:t>
            </a:r>
            <a:r>
              <a:rPr lang="en-US" dirty="0" err="1" smtClean="0"/>
              <a:t>ab</a:t>
            </a:r>
            <a:r>
              <a:rPr lang="en-US" dirty="0" smtClean="0"/>
              <a:t>)mod4.</a:t>
            </a:r>
          </a:p>
          <a:p>
            <a:r>
              <a:rPr lang="en-US" dirty="0" smtClean="0"/>
              <a:t>We also played around with c-a and </a:t>
            </a:r>
            <a:r>
              <a:rPr lang="en-US" dirty="0" err="1" smtClean="0"/>
              <a:t>c+a</a:t>
            </a:r>
            <a:r>
              <a:rPr lang="en-US" dirty="0" smtClean="0"/>
              <a:t> and the relationship between those mod4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 smtClean="0"/>
              <a:t>Noticed that the 2 larger numbers in a Pythagorean Triple. differed by either 1 (if smallest number odd) or 2 (if smallest even).</a:t>
            </a:r>
          </a:p>
          <a:p>
            <a:r>
              <a:rPr lang="en-US" dirty="0" smtClean="0"/>
              <a:t>We worked on testing a formula for generating </a:t>
            </a:r>
            <a:r>
              <a:rPr lang="en-US" dirty="0" err="1" smtClean="0"/>
              <a:t>PTs.</a:t>
            </a:r>
            <a:r>
              <a:rPr lang="en-US" dirty="0" smtClean="0"/>
              <a:t> Excel helped with this. Still working</a:t>
            </a:r>
            <a:r>
              <a:rPr lang="mr-IN" dirty="0" smtClean="0"/>
              <a:t>…</a:t>
            </a:r>
            <a:r>
              <a:rPr lang="en-US" dirty="0" smtClean="0"/>
              <a:t>.</a:t>
            </a:r>
          </a:p>
          <a:p>
            <a:r>
              <a:rPr lang="en-US" dirty="0" smtClean="0"/>
              <a:t>We feel like we found a way to generate PTs given a certain hypotenuse. Has to do with factoring and finding relative primes. Also generating via choosing 2 odd numbers. (choosing evens just gave us multiples of primitive PTs).</a:t>
            </a:r>
          </a:p>
          <a:p>
            <a:r>
              <a:rPr lang="en-US" dirty="0" smtClean="0"/>
              <a:t>We spent our time finding triples w/ 65 as the hypotenuse. We convinced ourselves that every PT will have a multiple of 3, a multiple of 4, and a multiple of 5 (not all in separate numbers). I wonder in the case where a single number is a multiple of all 3, if the other two numbers are prime?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Park City Mathematics Institute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9914-D5EE-4969-8BC2-355A35D3C53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36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Survivor Time - Morning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1"/>
            <a:ext cx="10972800" cy="38862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i="1" dirty="0" smtClean="0">
                <a:solidFill>
                  <a:srgbClr val="58B12A"/>
                </a:solidFill>
              </a:rPr>
              <a:t>URL: </a:t>
            </a:r>
            <a:r>
              <a:rPr lang="en-US" b="1" i="1" dirty="0" err="1">
                <a:solidFill>
                  <a:srgbClr val="58B12A"/>
                </a:solidFill>
              </a:rPr>
              <a:t>go.edc.org</a:t>
            </a:r>
            <a:r>
              <a:rPr lang="en-US" b="1" i="1" dirty="0">
                <a:solidFill>
                  <a:srgbClr val="58B12A"/>
                </a:solidFill>
              </a:rPr>
              <a:t>/survivor21 </a:t>
            </a:r>
            <a:endParaRPr lang="en-US" b="1" i="1" dirty="0" smtClean="0">
              <a:solidFill>
                <a:srgbClr val="58B12A"/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 smtClean="0"/>
              <a:t>What </a:t>
            </a:r>
            <a:r>
              <a:rPr lang="en-US" b="1" dirty="0"/>
              <a:t>did you notice about the 21-Flags Survivor Game</a:t>
            </a:r>
            <a:r>
              <a:rPr lang="en-US" b="1" dirty="0" smtClean="0"/>
              <a:t>?</a:t>
            </a:r>
            <a:r>
              <a:rPr lang="en-US" dirty="0" smtClean="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Park City Mathematics Institute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9914-D5EE-4969-8BC2-355A35D3C5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792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58B12A"/>
                </a:solidFill>
              </a:rPr>
              <a:t>Games Games Games!</a:t>
            </a:r>
            <a:r>
              <a:rPr lang="en-US" dirty="0" smtClean="0"/>
              <a:t> </a:t>
            </a:r>
            <a:r>
              <a:rPr lang="en-US" i="1" dirty="0" smtClean="0"/>
              <a:t>What do you notice? </a:t>
            </a:r>
            <a:br>
              <a:rPr lang="en-US" i="1" dirty="0" smtClean="0"/>
            </a:br>
            <a:r>
              <a:rPr lang="en-US" i="1" dirty="0" smtClean="0"/>
              <a:t>What are your questions?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#12: Losing positions if they differ by 1. Are there any other losing positions?</a:t>
            </a:r>
          </a:p>
          <a:p>
            <a:r>
              <a:rPr lang="en-US" dirty="0" smtClean="0"/>
              <a:t>It was interesting to see at the beginning the different ways folks wrote their work for figuring out the problem.</a:t>
            </a:r>
          </a:p>
          <a:p>
            <a:r>
              <a:rPr lang="en-US" dirty="0" smtClean="0"/>
              <a:t>Notation was a hang-up at first initially, so trying to talk about problems was a challenge. So tasty manipulatives helped.</a:t>
            </a:r>
          </a:p>
          <a:p>
            <a:r>
              <a:rPr lang="en-US" dirty="0" smtClean="0"/>
              <a:t>#8 and #9: the new option changed the winning strategy.</a:t>
            </a:r>
          </a:p>
          <a:p>
            <a:r>
              <a:rPr lang="en-US" dirty="0" smtClean="0"/>
              <a:t>We were able to use modular math when it was just one color. When it went to two colors, we couldn’t do that. How would adding 3 colors change?</a:t>
            </a:r>
          </a:p>
          <a:p>
            <a:r>
              <a:rPr lang="en-US" dirty="0" smtClean="0"/>
              <a:t>We weren’t convinced of the strategy until we modeled the situation. It was fun to work together to come to a common solution. Manipulatives were very helpful.</a:t>
            </a:r>
          </a:p>
          <a:p>
            <a:r>
              <a:rPr lang="en-US" dirty="0" smtClean="0"/>
              <a:t>We did a lot of manipulative use to help with different notation/language until we could establish a common language/notation. We regularly went back to previous problems in light of things we saw in new problems.</a:t>
            </a:r>
          </a:p>
          <a:p>
            <a:r>
              <a:rPr lang="en-US" dirty="0" smtClean="0"/>
              <a:t>We got hung up on #5. Why is it there? Can the first pick be the last pick?</a:t>
            </a:r>
          </a:p>
          <a:p>
            <a:r>
              <a:rPr lang="en-US" dirty="0" smtClean="0"/>
              <a:t>#1-9 is Fibonacci (all numbers are Fibonacci </a:t>
            </a:r>
            <a:r>
              <a:rPr lang="mr-IN" dirty="0" smtClean="0"/>
              <a:t>–</a:t>
            </a:r>
            <a:r>
              <a:rPr lang="en-US" dirty="0" smtClean="0"/>
              <a:t> what’s up with that?).</a:t>
            </a:r>
          </a:p>
          <a:p>
            <a:r>
              <a:rPr lang="en-US" dirty="0" smtClean="0"/>
              <a:t>We spent a lot of time trying to prove things. Especially with #4 (different starting numbers).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Park City Mathematics Institute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9914-D5EE-4969-8BC2-355A35D3C5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35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Participant Work</a:t>
            </a:r>
            <a:endParaRPr lang="en-US" b="1" u="sn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Park City Mathematics Institute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9914-D5EE-4969-8BC2-355A35D3C539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 descr="IMG_024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4800" y="1524000"/>
            <a:ext cx="3048000" cy="2286000"/>
          </a:xfrm>
          <a:prstGeom prst="rect">
            <a:avLst/>
          </a:prstGeom>
        </p:spPr>
      </p:pic>
      <p:pic>
        <p:nvPicPr>
          <p:cNvPr id="4" name="Picture 3" descr="IMG_812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295400"/>
            <a:ext cx="3048000" cy="2286000"/>
          </a:xfrm>
          <a:prstGeom prst="rect">
            <a:avLst/>
          </a:prstGeom>
        </p:spPr>
      </p:pic>
      <p:pic>
        <p:nvPicPr>
          <p:cNvPr id="7" name="Picture 6" descr="IMG_581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143000"/>
            <a:ext cx="3124200" cy="2343150"/>
          </a:xfrm>
          <a:prstGeom prst="rect">
            <a:avLst/>
          </a:prstGeom>
        </p:spPr>
      </p:pic>
      <p:pic>
        <p:nvPicPr>
          <p:cNvPr id="8" name="Picture 7" descr="IMG_503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8862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21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58B12A"/>
                </a:solidFill>
              </a:rPr>
              <a:t>LUNCH TIME!</a:t>
            </a:r>
            <a:endParaRPr lang="en-US" b="1" i="1" dirty="0">
              <a:solidFill>
                <a:srgbClr val="58B12A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Park City Mathematics Institute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9914-D5EE-4969-8BC2-355A35D3C539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 descr="IMG_03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3048000"/>
            <a:ext cx="3886200" cy="2914650"/>
          </a:xfrm>
          <a:prstGeom prst="rect">
            <a:avLst/>
          </a:prstGeom>
        </p:spPr>
      </p:pic>
      <p:pic>
        <p:nvPicPr>
          <p:cNvPr id="7" name="Picture 6" descr="IMG_288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371600"/>
            <a:ext cx="4038600" cy="1925581"/>
          </a:xfrm>
          <a:prstGeom prst="rect">
            <a:avLst/>
          </a:prstGeom>
        </p:spPr>
      </p:pic>
      <p:pic>
        <p:nvPicPr>
          <p:cNvPr id="8" name="Picture 7" descr="IMG_906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16512" y="3646488"/>
            <a:ext cx="2349500" cy="1762125"/>
          </a:xfrm>
          <a:prstGeom prst="rect">
            <a:avLst/>
          </a:prstGeom>
        </p:spPr>
      </p:pic>
      <p:pic>
        <p:nvPicPr>
          <p:cNvPr id="9" name="Picture 8" descr="IMG_906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04800"/>
            <a:ext cx="2540000" cy="1905000"/>
          </a:xfrm>
          <a:prstGeom prst="rect">
            <a:avLst/>
          </a:prstGeom>
        </p:spPr>
      </p:pic>
      <p:pic>
        <p:nvPicPr>
          <p:cNvPr id="10" name="Picture 9" descr="IMG_9069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52400"/>
            <a:ext cx="2438400" cy="1828800"/>
          </a:xfrm>
          <a:prstGeom prst="rect">
            <a:avLst/>
          </a:prstGeom>
        </p:spPr>
      </p:pic>
      <p:pic>
        <p:nvPicPr>
          <p:cNvPr id="12" name="Picture 11" descr="IMG_907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352800"/>
            <a:ext cx="2288702" cy="2551044"/>
          </a:xfrm>
          <a:prstGeom prst="rect">
            <a:avLst/>
          </a:prstGeom>
        </p:spPr>
      </p:pic>
      <p:pic>
        <p:nvPicPr>
          <p:cNvPr id="6" name="Picture 5" descr="IMG_9360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1925" y="542925"/>
            <a:ext cx="3124200" cy="2343150"/>
          </a:xfrm>
          <a:prstGeom prst="rect">
            <a:avLst/>
          </a:prstGeom>
        </p:spPr>
      </p:pic>
      <p:pic>
        <p:nvPicPr>
          <p:cNvPr id="11" name="Picture 10" descr="IMG_9076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057400"/>
            <a:ext cx="20574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304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Survivor Time - </a:t>
            </a:r>
            <a:r>
              <a:rPr lang="en-US" dirty="0" smtClean="0"/>
              <a:t>Afternoon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3962399"/>
          </a:xfrm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What did you notice about the other games? What questions do you have</a:t>
            </a:r>
            <a:r>
              <a:rPr lang="en-US" b="1" dirty="0" smtClean="0"/>
              <a:t>?</a:t>
            </a:r>
            <a:endParaRPr lang="en-US" b="1" dirty="0"/>
          </a:p>
          <a:p>
            <a:pPr>
              <a:spcBef>
                <a:spcPts val="0"/>
              </a:spcBef>
            </a:pPr>
            <a:r>
              <a:rPr lang="en-US" dirty="0" smtClean="0"/>
              <a:t>#7: No matter what, player 1 will win if they do not pick from the smaller pile.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#10: Similarity to game </a:t>
            </a:r>
            <a:r>
              <a:rPr lang="en-US" dirty="0" err="1" smtClean="0"/>
              <a:t>Nim</a:t>
            </a:r>
            <a:r>
              <a:rPr lang="en-US" dirty="0" smtClean="0"/>
              <a:t>. You do not want to leave your opponent with a 3-2-1 combination.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We spent a lot of time trying to figure out how to make Player 1 win.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Seems like player 2 is going to win, but we are not yet convinced.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We played around with #9. A general theme, want to create an untenable situation for your opponent.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Listed out lose conditions for #9. Wanted to see if we could generate a formula for losing positions.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Park City Mathematics Institute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9914-D5EE-4969-8BC2-355A35D3C53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9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58B12A"/>
                </a:solidFill>
              </a:rPr>
              <a:t>End of Day 1</a:t>
            </a:r>
            <a:endParaRPr lang="en-US" b="1" i="1" dirty="0">
              <a:solidFill>
                <a:srgbClr val="58B12A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Park City Mathematics Institute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9914-D5EE-4969-8BC2-355A35D3C539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 descr="IMG_907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3276600" cy="2457450"/>
          </a:xfrm>
          <a:prstGeom prst="rect">
            <a:avLst/>
          </a:prstGeom>
        </p:spPr>
      </p:pic>
      <p:pic>
        <p:nvPicPr>
          <p:cNvPr id="7" name="Picture 6" descr="IMG_907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152400"/>
            <a:ext cx="2982758" cy="3200400"/>
          </a:xfrm>
          <a:prstGeom prst="rect">
            <a:avLst/>
          </a:prstGeom>
        </p:spPr>
      </p:pic>
      <p:pic>
        <p:nvPicPr>
          <p:cNvPr id="8" name="Picture 7" descr="IMG_907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819400"/>
            <a:ext cx="3352800" cy="2514600"/>
          </a:xfrm>
          <a:prstGeom prst="rect">
            <a:avLst/>
          </a:prstGeom>
        </p:spPr>
      </p:pic>
      <p:pic>
        <p:nvPicPr>
          <p:cNvPr id="5" name="Picture 4" descr="Grou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905000"/>
            <a:ext cx="54102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46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Chess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1097280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What do you </a:t>
            </a:r>
            <a:r>
              <a:rPr lang="en-US" b="1" dirty="0" smtClean="0"/>
              <a:t>notice? </a:t>
            </a:r>
            <a:r>
              <a:rPr lang="en-US" b="1" dirty="0"/>
              <a:t>What questions do you have?</a:t>
            </a:r>
          </a:p>
          <a:p>
            <a:r>
              <a:rPr lang="en-US" dirty="0" smtClean="0"/>
              <a:t>The winner needed to give the loser a combo of evens? (#5 </a:t>
            </a:r>
            <a:r>
              <a:rPr lang="mr-IN" dirty="0" smtClean="0"/>
              <a:t>–</a:t>
            </a:r>
            <a:r>
              <a:rPr lang="en-US" dirty="0" smtClean="0"/>
              <a:t> 3D king).</a:t>
            </a:r>
          </a:p>
          <a:p>
            <a:r>
              <a:rPr lang="en-US" dirty="0" smtClean="0"/>
              <a:t>8 levels up? Is that 8 above the one you are using or a stack of 8? How to relate back to ‘pick from the piles’?</a:t>
            </a:r>
          </a:p>
          <a:p>
            <a:r>
              <a:rPr lang="en-US" dirty="0" smtClean="0"/>
              <a:t>The rook on #5 and connecting to PS1 #10. Did the pile game again. If you’re faced with an equal # in 2 piles you lose. (piles </a:t>
            </a:r>
            <a:r>
              <a:rPr lang="en-US" dirty="0" err="1" smtClean="0"/>
              <a:t>vs</a:t>
            </a:r>
            <a:r>
              <a:rPr lang="en-US" dirty="0" smtClean="0"/>
              <a:t> type of moves)</a:t>
            </a:r>
          </a:p>
          <a:p>
            <a:r>
              <a:rPr lang="en-US" dirty="0" smtClean="0"/>
              <a:t>3D rook problem: liked piles better than 3D chess. Without revealing anything</a:t>
            </a:r>
            <a:r>
              <a:rPr lang="mr-IN" dirty="0" smtClean="0"/>
              <a:t>…</a:t>
            </a:r>
            <a:r>
              <a:rPr lang="en-US" dirty="0" smtClean="0"/>
              <a:t>we found a solution.</a:t>
            </a:r>
          </a:p>
          <a:p>
            <a:r>
              <a:rPr lang="en-US" dirty="0" smtClean="0"/>
              <a:t>Conversation about language and how a rook moves in 3D. Liked the 3D chess better than the piles. Focused on the idea of having it stacked meant extra moves. Still working</a:t>
            </a:r>
            <a:r>
              <a:rPr lang="mr-IN" dirty="0" smtClean="0"/>
              <a:t>…</a:t>
            </a:r>
            <a:r>
              <a:rPr lang="en-US" dirty="0" smtClean="0"/>
              <a:t> (related to students’ learning experience).</a:t>
            </a:r>
          </a:p>
          <a:p>
            <a:r>
              <a:rPr lang="en-US" dirty="0" smtClean="0"/>
              <a:t>Spent a long time about language with each other. Came up with a system. Tried to define coordinates for the chess board and connect with the piles. Still working</a:t>
            </a:r>
            <a:r>
              <a:rPr lang="mr-IN" dirty="0" smtClean="0"/>
              <a:t>…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Park City Mathematics Institute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9914-D5EE-4969-8BC2-355A35D3C53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00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0"/>
            <a:ext cx="4191000" cy="1143000"/>
          </a:xfrm>
        </p:spPr>
        <p:txBody>
          <a:bodyPr/>
          <a:lstStyle/>
          <a:p>
            <a:r>
              <a:rPr lang="en-US" dirty="0" smtClean="0"/>
              <a:t>Participant Work</a:t>
            </a:r>
            <a:endParaRPr lang="en-US" b="1" u="sn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Park City Mathematics Institute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9914-D5EE-4969-8BC2-355A35D3C539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 descr="IMG_908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" y="723901"/>
            <a:ext cx="2743200" cy="2057400"/>
          </a:xfrm>
          <a:prstGeom prst="rect">
            <a:avLst/>
          </a:prstGeom>
        </p:spPr>
      </p:pic>
      <p:pic>
        <p:nvPicPr>
          <p:cNvPr id="4" name="Picture 3" descr="IMG_908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53400" y="1066800"/>
            <a:ext cx="3657600" cy="2743200"/>
          </a:xfrm>
          <a:prstGeom prst="rect">
            <a:avLst/>
          </a:prstGeom>
        </p:spPr>
      </p:pic>
      <p:pic>
        <p:nvPicPr>
          <p:cNvPr id="7" name="Picture 6" descr="IMG_908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438400"/>
            <a:ext cx="3124200" cy="2343150"/>
          </a:xfrm>
          <a:prstGeom prst="rect">
            <a:avLst/>
          </a:prstGeom>
        </p:spPr>
      </p:pic>
      <p:pic>
        <p:nvPicPr>
          <p:cNvPr id="9" name="Picture 8" descr="IMG_9095 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7925" y="1362075"/>
            <a:ext cx="3581400" cy="2686050"/>
          </a:xfrm>
          <a:prstGeom prst="rect">
            <a:avLst/>
          </a:prstGeom>
        </p:spPr>
      </p:pic>
      <p:pic>
        <p:nvPicPr>
          <p:cNvPr id="10" name="Picture 9" descr="IMG_9094 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6925" y="1514475"/>
            <a:ext cx="2971800" cy="2228850"/>
          </a:xfrm>
          <a:prstGeom prst="rect">
            <a:avLst/>
          </a:prstGeom>
        </p:spPr>
      </p:pic>
      <p:pic>
        <p:nvPicPr>
          <p:cNvPr id="8" name="Picture 7" descr="IMG_9093 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52900" y="3467100"/>
            <a:ext cx="33528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65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CMI RoP PP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PCMI RoP PPT Template.potx</Template>
  <TotalTime>2797</TotalTime>
  <Words>944</Words>
  <Application>Microsoft Macintosh PowerPoint</Application>
  <PresentationFormat>Custom</PresentationFormat>
  <Paragraphs>70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PCMI RoP PPT Template</vt:lpstr>
      <vt:lpstr>PCMI December Outreach Weekend</vt:lpstr>
      <vt:lpstr>Survivor Time - Morning</vt:lpstr>
      <vt:lpstr>Games Games Games! What do you notice?  What are your questions?</vt:lpstr>
      <vt:lpstr>Participant Work</vt:lpstr>
      <vt:lpstr>LUNCH TIME!</vt:lpstr>
      <vt:lpstr>Survivor Time - Afternoon</vt:lpstr>
      <vt:lpstr>End of Day 1</vt:lpstr>
      <vt:lpstr>Chess Time</vt:lpstr>
      <vt:lpstr>Participant Work</vt:lpstr>
      <vt:lpstr>Pythagorean Triples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Calvin Armstrong</dc:creator>
  <cp:lastModifiedBy>Mary E. Pilgrim</cp:lastModifiedBy>
  <cp:revision>206</cp:revision>
  <dcterms:created xsi:type="dcterms:W3CDTF">2012-07-01T03:45:43Z</dcterms:created>
  <dcterms:modified xsi:type="dcterms:W3CDTF">2017-12-11T18:46:52Z</dcterms:modified>
</cp:coreProperties>
</file>