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74" r:id="rId2"/>
    <p:sldId id="299" r:id="rId3"/>
    <p:sldId id="263" r:id="rId4"/>
    <p:sldId id="262" r:id="rId5"/>
    <p:sldId id="295" r:id="rId6"/>
    <p:sldId id="278" r:id="rId7"/>
    <p:sldId id="270" r:id="rId8"/>
    <p:sldId id="273" r:id="rId9"/>
    <p:sldId id="296" r:id="rId10"/>
    <p:sldId id="297" r:id="rId11"/>
    <p:sldId id="280" r:id="rId12"/>
    <p:sldId id="298" r:id="rId13"/>
    <p:sldId id="288" r:id="rId14"/>
    <p:sldId id="283" r:id="rId15"/>
    <p:sldId id="281" r:id="rId16"/>
    <p:sldId id="264" r:id="rId17"/>
    <p:sldId id="300" r:id="rId18"/>
    <p:sldId id="265" r:id="rId19"/>
    <p:sldId id="291" r:id="rId20"/>
    <p:sldId id="292" r:id="rId21"/>
    <p:sldId id="293" r:id="rId22"/>
    <p:sldId id="286" r:id="rId23"/>
    <p:sldId id="287" r:id="rId24"/>
    <p:sldId id="289" r:id="rId25"/>
    <p:sldId id="294" r:id="rId26"/>
    <p:sldId id="269" r:id="rId27"/>
    <p:sldId id="276"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8F3FF"/>
    <a:srgbClr val="58B12A"/>
    <a:srgbClr val="07DC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5"/>
    <p:restoredTop sz="87946" autoAdjust="0"/>
  </p:normalViewPr>
  <p:slideViewPr>
    <p:cSldViewPr>
      <p:cViewPr varScale="1">
        <p:scale>
          <a:sx n="102" d="100"/>
          <a:sy n="102" d="100"/>
        </p:scale>
        <p:origin x="1776" y="16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1F7270-0A22-4BE9-85A8-9062B1102DE7}" type="datetimeFigureOut">
              <a:rPr lang="en-US" smtClean="0"/>
              <a:t>1/25/18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7BD0BE-5780-4156-9B75-D207BA6B885C}" type="slidenum">
              <a:rPr lang="en-US" smtClean="0"/>
              <a:t>‹#›</a:t>
            </a:fld>
            <a:endParaRPr lang="en-US"/>
          </a:p>
        </p:txBody>
      </p:sp>
    </p:spTree>
    <p:extLst>
      <p:ext uri="{BB962C8B-B14F-4D97-AF65-F5344CB8AC3E}">
        <p14:creationId xmlns:p14="http://schemas.microsoft.com/office/powerpoint/2010/main" val="2276582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1</a:t>
            </a:fld>
            <a:endParaRPr lang="en-US"/>
          </a:p>
        </p:txBody>
      </p:sp>
    </p:spTree>
    <p:extLst>
      <p:ext uri="{BB962C8B-B14F-4D97-AF65-F5344CB8AC3E}">
        <p14:creationId xmlns:p14="http://schemas.microsoft.com/office/powerpoint/2010/main" val="12976325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10</a:t>
            </a:fld>
            <a:endParaRPr lang="en-US"/>
          </a:p>
        </p:txBody>
      </p:sp>
    </p:spTree>
    <p:extLst>
      <p:ext uri="{BB962C8B-B14F-4D97-AF65-F5344CB8AC3E}">
        <p14:creationId xmlns:p14="http://schemas.microsoft.com/office/powerpoint/2010/main" val="10236503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11</a:t>
            </a:fld>
            <a:endParaRPr lang="en-US"/>
          </a:p>
        </p:txBody>
      </p:sp>
    </p:spTree>
    <p:extLst>
      <p:ext uri="{BB962C8B-B14F-4D97-AF65-F5344CB8AC3E}">
        <p14:creationId xmlns:p14="http://schemas.microsoft.com/office/powerpoint/2010/main" val="4623201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12</a:t>
            </a:fld>
            <a:endParaRPr lang="en-US"/>
          </a:p>
        </p:txBody>
      </p:sp>
    </p:spTree>
    <p:extLst>
      <p:ext uri="{BB962C8B-B14F-4D97-AF65-F5344CB8AC3E}">
        <p14:creationId xmlns:p14="http://schemas.microsoft.com/office/powerpoint/2010/main" val="34071949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2251EA76-4C87-DF41-9ED0-FAC191B93D1A}" type="slidenum">
              <a:rPr lang="en-US"/>
              <a:pPr>
                <a:defRPr/>
              </a:pPr>
              <a:t>13</a:t>
            </a:fld>
            <a:endParaRPr lang="en-US"/>
          </a:p>
        </p:txBody>
      </p:sp>
      <p:sp>
        <p:nvSpPr>
          <p:cNvPr id="250573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505731" name="Rectangle 3"/>
          <p:cNvSpPr>
            <a:spLocks noGrp="1" noChangeArrowheads="1"/>
          </p:cNvSpPr>
          <p:nvPr>
            <p:ph type="body" idx="1"/>
          </p:nvPr>
        </p:nvSpPr>
        <p:spPr/>
        <p:txBody>
          <a:bodyPr/>
          <a:lstStyle/>
          <a:p>
            <a:pPr>
              <a:defRPr/>
            </a:pPr>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5"/>
          </p:nvPr>
        </p:nvSpPr>
        <p:spPr/>
        <p:txBody>
          <a:bodyPr/>
          <a:lstStyle>
            <a:lvl1pPr defTabSz="914274">
              <a:defRPr sz="2400">
                <a:solidFill>
                  <a:schemeClr val="tx1"/>
                </a:solidFill>
                <a:latin typeface="Arial" charset="0"/>
                <a:ea typeface="ＭＳ Ｐゴシック" charset="0"/>
                <a:cs typeface="ＭＳ Ｐゴシック" charset="0"/>
              </a:defRPr>
            </a:lvl1pPr>
            <a:lvl2pPr marL="730171" indent="-280835" defTabSz="914274">
              <a:defRPr sz="2400">
                <a:solidFill>
                  <a:schemeClr val="tx1"/>
                </a:solidFill>
                <a:latin typeface="Arial" charset="0"/>
                <a:ea typeface="ＭＳ Ｐゴシック" charset="0"/>
              </a:defRPr>
            </a:lvl2pPr>
            <a:lvl3pPr marL="1123340" indent="-224668" defTabSz="914274">
              <a:defRPr sz="2400">
                <a:solidFill>
                  <a:schemeClr val="tx1"/>
                </a:solidFill>
                <a:latin typeface="Arial" charset="0"/>
                <a:ea typeface="ＭＳ Ｐゴシック" charset="0"/>
              </a:defRPr>
            </a:lvl3pPr>
            <a:lvl4pPr marL="1572677" indent="-224668" defTabSz="914274">
              <a:defRPr sz="2400">
                <a:solidFill>
                  <a:schemeClr val="tx1"/>
                </a:solidFill>
                <a:latin typeface="Arial" charset="0"/>
                <a:ea typeface="ＭＳ Ｐゴシック" charset="0"/>
              </a:defRPr>
            </a:lvl4pPr>
            <a:lvl5pPr marL="2022013" indent="-224668" defTabSz="914274">
              <a:defRPr sz="2400">
                <a:solidFill>
                  <a:schemeClr val="tx1"/>
                </a:solidFill>
                <a:latin typeface="Arial"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Arial"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Arial"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Arial"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Arial" charset="0"/>
                <a:ea typeface="ＭＳ Ｐゴシック" charset="0"/>
              </a:defRPr>
            </a:lvl9pPr>
          </a:lstStyle>
          <a:p>
            <a:pPr>
              <a:defRPr/>
            </a:pPr>
            <a:fld id="{9EF82064-6191-2146-B3F6-A2A7C1B7FAD9}" type="slidenum">
              <a:rPr lang="en-US" sz="1200"/>
              <a:pPr>
                <a:defRPr/>
              </a:pPr>
              <a:t>14</a:t>
            </a:fld>
            <a:endParaRPr 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15</a:t>
            </a:fld>
            <a:endParaRPr lang="en-US"/>
          </a:p>
        </p:txBody>
      </p:sp>
    </p:spTree>
    <p:extLst>
      <p:ext uri="{BB962C8B-B14F-4D97-AF65-F5344CB8AC3E}">
        <p14:creationId xmlns:p14="http://schemas.microsoft.com/office/powerpoint/2010/main" val="23713344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“Do the task on your own”  then “share your answer with a partner”.</a:t>
            </a:r>
          </a:p>
        </p:txBody>
      </p:sp>
      <p:sp>
        <p:nvSpPr>
          <p:cNvPr id="4" name="Slide Number Placeholder 3"/>
          <p:cNvSpPr>
            <a:spLocks noGrp="1"/>
          </p:cNvSpPr>
          <p:nvPr>
            <p:ph type="sldNum" sz="quarter" idx="10"/>
          </p:nvPr>
        </p:nvSpPr>
        <p:spPr/>
        <p:txBody>
          <a:bodyPr/>
          <a:lstStyle/>
          <a:p>
            <a:fld id="{F17BD0BE-5780-4156-9B75-D207BA6B885C}" type="slidenum">
              <a:rPr lang="en-US" smtClean="0"/>
              <a:t>16</a:t>
            </a:fld>
            <a:endParaRPr lang="en-US"/>
          </a:p>
        </p:txBody>
      </p:sp>
    </p:spTree>
    <p:extLst>
      <p:ext uri="{BB962C8B-B14F-4D97-AF65-F5344CB8AC3E}">
        <p14:creationId xmlns:p14="http://schemas.microsoft.com/office/powerpoint/2010/main" val="13605855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17</a:t>
            </a:fld>
            <a:endParaRPr lang="en-US"/>
          </a:p>
        </p:txBody>
      </p:sp>
    </p:spTree>
    <p:extLst>
      <p:ext uri="{BB962C8B-B14F-4D97-AF65-F5344CB8AC3E}">
        <p14:creationId xmlns:p14="http://schemas.microsoft.com/office/powerpoint/2010/main" val="32711958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endParaRPr lang="en-US"/>
          </a:p>
        </p:txBody>
      </p:sp>
      <p:sp>
        <p:nvSpPr>
          <p:cNvPr id="4" name="Header Placeholder 3"/>
          <p:cNvSpPr>
            <a:spLocks noGrp="1"/>
          </p:cNvSpPr>
          <p:nvPr>
            <p:ph type="hdr" sz="quarter"/>
          </p:nvPr>
        </p:nvSpPr>
        <p:spPr/>
        <p:txBody>
          <a:bodyPr/>
          <a:lstStyle/>
          <a:p>
            <a:pPr>
              <a:defRPr/>
            </a:pPr>
            <a:r>
              <a:rPr lang="en-US"/>
              <a:t>Science Nspired: Modules in Biology, Chemistry, and Physics</a:t>
            </a:r>
          </a:p>
        </p:txBody>
      </p:sp>
      <p:sp>
        <p:nvSpPr>
          <p:cNvPr id="5" name="Date Placeholder 4"/>
          <p:cNvSpPr>
            <a:spLocks noGrp="1"/>
          </p:cNvSpPr>
          <p:nvPr>
            <p:ph type="dt" sz="quarter" idx="1"/>
          </p:nvPr>
        </p:nvSpPr>
        <p:spPr/>
        <p:txBody>
          <a:bodyPr/>
          <a:lstStyle/>
          <a:p>
            <a:pPr>
              <a:defRPr/>
            </a:pPr>
            <a:r>
              <a:rPr lang="en-US"/>
              <a:t>April 24, 2012</a:t>
            </a:r>
          </a:p>
        </p:txBody>
      </p:sp>
      <p:sp>
        <p:nvSpPr>
          <p:cNvPr id="6" name="Footer Placeholder 5"/>
          <p:cNvSpPr>
            <a:spLocks noGrp="1"/>
          </p:cNvSpPr>
          <p:nvPr>
            <p:ph type="ftr" sz="quarter" idx="4"/>
          </p:nvPr>
        </p:nvSpPr>
        <p:spPr/>
        <p:txBody>
          <a:bodyPr/>
          <a:lstStyle/>
          <a:p>
            <a:pPr>
              <a:defRPr/>
            </a:pPr>
            <a:r>
              <a:rPr lang="en-US"/>
              <a:t>(c) 2012 Texas Instruments Inc.</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19</a:t>
            </a:fld>
            <a:endParaRPr lang="en-US"/>
          </a:p>
        </p:txBody>
      </p:sp>
    </p:spTree>
    <p:extLst>
      <p:ext uri="{BB962C8B-B14F-4D97-AF65-F5344CB8AC3E}">
        <p14:creationId xmlns:p14="http://schemas.microsoft.com/office/powerpoint/2010/main" val="15971439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2</a:t>
            </a:fld>
            <a:endParaRPr lang="en-US"/>
          </a:p>
        </p:txBody>
      </p:sp>
    </p:spTree>
    <p:extLst>
      <p:ext uri="{BB962C8B-B14F-4D97-AF65-F5344CB8AC3E}">
        <p14:creationId xmlns:p14="http://schemas.microsoft.com/office/powerpoint/2010/main" val="16489609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20</a:t>
            </a:fld>
            <a:endParaRPr lang="en-US"/>
          </a:p>
        </p:txBody>
      </p:sp>
    </p:spTree>
    <p:extLst>
      <p:ext uri="{BB962C8B-B14F-4D97-AF65-F5344CB8AC3E}">
        <p14:creationId xmlns:p14="http://schemas.microsoft.com/office/powerpoint/2010/main" val="23379513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21</a:t>
            </a:fld>
            <a:endParaRPr lang="en-US"/>
          </a:p>
        </p:txBody>
      </p:sp>
    </p:spTree>
    <p:extLst>
      <p:ext uri="{BB962C8B-B14F-4D97-AF65-F5344CB8AC3E}">
        <p14:creationId xmlns:p14="http://schemas.microsoft.com/office/powerpoint/2010/main" val="33033164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22</a:t>
            </a:fld>
            <a:endParaRPr lang="en-US"/>
          </a:p>
        </p:txBody>
      </p:sp>
    </p:spTree>
    <p:extLst>
      <p:ext uri="{BB962C8B-B14F-4D97-AF65-F5344CB8AC3E}">
        <p14:creationId xmlns:p14="http://schemas.microsoft.com/office/powerpoint/2010/main" val="32049448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23</a:t>
            </a:fld>
            <a:endParaRPr lang="en-US"/>
          </a:p>
        </p:txBody>
      </p:sp>
    </p:spTree>
    <p:extLst>
      <p:ext uri="{BB962C8B-B14F-4D97-AF65-F5344CB8AC3E}">
        <p14:creationId xmlns:p14="http://schemas.microsoft.com/office/powerpoint/2010/main" val="22403480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24</a:t>
            </a:fld>
            <a:endParaRPr lang="en-US"/>
          </a:p>
        </p:txBody>
      </p:sp>
    </p:spTree>
    <p:extLst>
      <p:ext uri="{BB962C8B-B14F-4D97-AF65-F5344CB8AC3E}">
        <p14:creationId xmlns:p14="http://schemas.microsoft.com/office/powerpoint/2010/main" val="20794774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25</a:t>
            </a:fld>
            <a:endParaRPr lang="en-US"/>
          </a:p>
        </p:txBody>
      </p:sp>
    </p:spTree>
    <p:extLst>
      <p:ext uri="{BB962C8B-B14F-4D97-AF65-F5344CB8AC3E}">
        <p14:creationId xmlns:p14="http://schemas.microsoft.com/office/powerpoint/2010/main" val="103687975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26</a:t>
            </a:fld>
            <a:endParaRPr lang="en-US"/>
          </a:p>
        </p:txBody>
      </p:sp>
    </p:spTree>
    <p:extLst>
      <p:ext uri="{BB962C8B-B14F-4D97-AF65-F5344CB8AC3E}">
        <p14:creationId xmlns:p14="http://schemas.microsoft.com/office/powerpoint/2010/main" val="11574199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27</a:t>
            </a:fld>
            <a:endParaRPr lang="en-US"/>
          </a:p>
        </p:txBody>
      </p:sp>
    </p:spTree>
    <p:extLst>
      <p:ext uri="{BB962C8B-B14F-4D97-AF65-F5344CB8AC3E}">
        <p14:creationId xmlns:p14="http://schemas.microsoft.com/office/powerpoint/2010/main" val="1547794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5AD500BE-99EE-6141-9CAF-A766B5252AA8}" type="slidenum">
              <a:rPr lang="en-US"/>
              <a:pPr>
                <a:defRPr/>
              </a:pPr>
              <a:t>3</a:t>
            </a:fld>
            <a:endParaRPr lang="en-US"/>
          </a:p>
        </p:txBody>
      </p:sp>
      <p:sp>
        <p:nvSpPr>
          <p:cNvPr id="219238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192387" name="Rectangle 3"/>
          <p:cNvSpPr>
            <a:spLocks noGrp="1" noChangeArrowheads="1"/>
          </p:cNvSpPr>
          <p:nvPr>
            <p:ph type="body" idx="1"/>
          </p:nvPr>
        </p:nvSpPr>
        <p:spPr/>
        <p:txBody>
          <a:bodyPr/>
          <a:lstStyle/>
          <a:p>
            <a:pPr>
              <a:defRPr/>
            </a:pPr>
            <a:r>
              <a:rPr lang="en-US"/>
              <a:t>What might this look like in classrooms?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FEBFA1BC-0641-284B-800F-FD9434796B30}" type="slidenum">
              <a:rPr lang="en-US"/>
              <a:pPr>
                <a:defRPr/>
              </a:pPr>
              <a:t>4</a:t>
            </a:fld>
            <a:endParaRPr lang="en-US"/>
          </a:p>
        </p:txBody>
      </p:sp>
      <p:sp>
        <p:nvSpPr>
          <p:cNvPr id="219443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194435" name="Rectangle 3"/>
          <p:cNvSpPr>
            <a:spLocks noGrp="1" noChangeArrowheads="1"/>
          </p:cNvSpPr>
          <p:nvPr>
            <p:ph type="body" idx="1"/>
          </p:nvPr>
        </p:nvSpPr>
        <p:spPr/>
        <p:txBody>
          <a:bodyPr/>
          <a:lstStyle/>
          <a:p>
            <a:pPr>
              <a:defRPr/>
            </a:pP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5</a:t>
            </a:fld>
            <a:endParaRPr lang="en-US"/>
          </a:p>
        </p:txBody>
      </p:sp>
    </p:spTree>
    <p:extLst>
      <p:ext uri="{BB962C8B-B14F-4D97-AF65-F5344CB8AC3E}">
        <p14:creationId xmlns:p14="http://schemas.microsoft.com/office/powerpoint/2010/main" val="33243069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6</a:t>
            </a:fld>
            <a:endParaRPr lang="en-US"/>
          </a:p>
        </p:txBody>
      </p:sp>
    </p:spTree>
    <p:extLst>
      <p:ext uri="{BB962C8B-B14F-4D97-AF65-F5344CB8AC3E}">
        <p14:creationId xmlns:p14="http://schemas.microsoft.com/office/powerpoint/2010/main" val="40161049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FEBFA1BC-0641-284B-800F-FD9434796B30}" type="slidenum">
              <a:rPr lang="en-US"/>
              <a:pPr>
                <a:defRPr/>
              </a:pPr>
              <a:t>7</a:t>
            </a:fld>
            <a:endParaRPr lang="en-US"/>
          </a:p>
        </p:txBody>
      </p:sp>
      <p:sp>
        <p:nvSpPr>
          <p:cNvPr id="219443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194435" name="Rectangle 3"/>
          <p:cNvSpPr>
            <a:spLocks noGrp="1" noChangeArrowheads="1"/>
          </p:cNvSpPr>
          <p:nvPr>
            <p:ph type="body" idx="1"/>
          </p:nvPr>
        </p:nvSpPr>
        <p:spPr/>
        <p:txBody>
          <a:bodyPr/>
          <a:lstStyle/>
          <a:p>
            <a:pPr>
              <a:defRPr/>
            </a:pPr>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8</a:t>
            </a:fld>
            <a:endParaRPr lang="en-US"/>
          </a:p>
        </p:txBody>
      </p:sp>
    </p:spTree>
    <p:extLst>
      <p:ext uri="{BB962C8B-B14F-4D97-AF65-F5344CB8AC3E}">
        <p14:creationId xmlns:p14="http://schemas.microsoft.com/office/powerpoint/2010/main" val="41719288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9</a:t>
            </a:fld>
            <a:endParaRPr lang="en-US"/>
          </a:p>
        </p:txBody>
      </p:sp>
    </p:spTree>
    <p:extLst>
      <p:ext uri="{BB962C8B-B14F-4D97-AF65-F5344CB8AC3E}">
        <p14:creationId xmlns:p14="http://schemas.microsoft.com/office/powerpoint/2010/main" val="451396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Title 6"/>
          <p:cNvSpPr>
            <a:spLocks noGrp="1"/>
          </p:cNvSpPr>
          <p:nvPr>
            <p:ph type="title"/>
          </p:nvPr>
        </p:nvSpPr>
        <p:spPr/>
        <p:txBody>
          <a:bodyPr/>
          <a:lstStyle/>
          <a:p>
            <a:r>
              <a:rPr lang="en-US"/>
              <a:t>Click to edit Master title style</a:t>
            </a:r>
          </a:p>
        </p:txBody>
      </p:sp>
      <p:sp>
        <p:nvSpPr>
          <p:cNvPr id="8" name="Date Placeholder 7"/>
          <p:cNvSpPr>
            <a:spLocks noGrp="1"/>
          </p:cNvSpPr>
          <p:nvPr>
            <p:ph type="dt" sz="half" idx="10"/>
          </p:nvPr>
        </p:nvSpPr>
        <p:spPr/>
        <p:txBody>
          <a:bodyPr/>
          <a:lstStyle/>
          <a:p>
            <a:r>
              <a:rPr lang="en-US"/>
              <a:t>Reflecting on Practice</a:t>
            </a:r>
            <a:endParaRPr lang="en-US" dirty="0"/>
          </a:p>
        </p:txBody>
      </p:sp>
      <p:sp>
        <p:nvSpPr>
          <p:cNvPr id="9" name="Footer Placeholder 8"/>
          <p:cNvSpPr>
            <a:spLocks noGrp="1"/>
          </p:cNvSpPr>
          <p:nvPr>
            <p:ph type="ftr" sz="quarter" idx="11"/>
          </p:nvPr>
        </p:nvSpPr>
        <p:spPr/>
        <p:txBody>
          <a:bodyPr/>
          <a:lstStyle/>
          <a:p>
            <a:r>
              <a:rPr lang="en-US"/>
              <a:t>Park City Mathematics Institute</a:t>
            </a:r>
            <a:endParaRPr lang="en-US" dirty="0"/>
          </a:p>
        </p:txBody>
      </p:sp>
      <p:sp>
        <p:nvSpPr>
          <p:cNvPr id="10" name="Slide Number Placeholder 9"/>
          <p:cNvSpPr>
            <a:spLocks noGrp="1"/>
          </p:cNvSpPr>
          <p:nvPr>
            <p:ph type="sldNum" sz="quarter" idx="12"/>
          </p:nvPr>
        </p:nvSpPr>
        <p:spPr/>
        <p:txBody>
          <a:bodyPr/>
          <a:lstStyle/>
          <a:p>
            <a:fld id="{DC4E9914-D5EE-4969-8BC2-355A35D3C539}" type="slidenum">
              <a:rPr lang="en-US" smtClean="0"/>
              <a:t>‹#›</a:t>
            </a:fld>
            <a:endParaRPr lang="en-US" dirty="0"/>
          </a:p>
        </p:txBody>
      </p:sp>
    </p:spTree>
    <p:extLst>
      <p:ext uri="{BB962C8B-B14F-4D97-AF65-F5344CB8AC3E}">
        <p14:creationId xmlns:p14="http://schemas.microsoft.com/office/powerpoint/2010/main" val="370031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dirty="0"/>
              <a:t>Park City Mathematics Institute</a:t>
            </a:r>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850294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dirty="0"/>
              <a:t>Park City Mathematics Institute</a:t>
            </a:r>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578634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6" name="Footer Placeholder 5"/>
          <p:cNvSpPr>
            <a:spLocks noGrp="1"/>
          </p:cNvSpPr>
          <p:nvPr>
            <p:ph type="ftr" sz="quarter" idx="11"/>
          </p:nvPr>
        </p:nvSpPr>
        <p:spPr/>
        <p:txBody>
          <a:bodyPr/>
          <a:lstStyle/>
          <a:p>
            <a:r>
              <a:rPr lang="en-US" dirty="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082854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8" name="Footer Placeholder 7"/>
          <p:cNvSpPr>
            <a:spLocks noGrp="1"/>
          </p:cNvSpPr>
          <p:nvPr>
            <p:ph type="ftr" sz="quarter" idx="11"/>
          </p:nvPr>
        </p:nvSpPr>
        <p:spPr/>
        <p:txBody>
          <a:bodyPr/>
          <a:lstStyle/>
          <a:p>
            <a:r>
              <a:rPr lang="en-US" dirty="0"/>
              <a:t>Park City Mathematics Institute</a:t>
            </a:r>
          </a:p>
        </p:txBody>
      </p:sp>
      <p:sp>
        <p:nvSpPr>
          <p:cNvPr id="9" name="Slide Number Placeholder 8"/>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87591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4" name="Footer Placeholder 3"/>
          <p:cNvSpPr>
            <a:spLocks noGrp="1"/>
          </p:cNvSpPr>
          <p:nvPr>
            <p:ph type="ftr" sz="quarter" idx="11"/>
          </p:nvPr>
        </p:nvSpPr>
        <p:spPr/>
        <p:txBody>
          <a:bodyPr/>
          <a:lstStyle/>
          <a:p>
            <a:r>
              <a:rPr lang="en-US" dirty="0"/>
              <a:t>Park City Mathematics Institute</a:t>
            </a:r>
          </a:p>
        </p:txBody>
      </p:sp>
      <p:sp>
        <p:nvSpPr>
          <p:cNvPr id="5" name="Slide Number Placeholder 4"/>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1536491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3" name="Footer Placeholder 2"/>
          <p:cNvSpPr>
            <a:spLocks noGrp="1"/>
          </p:cNvSpPr>
          <p:nvPr>
            <p:ph type="ftr" sz="quarter" idx="11"/>
          </p:nvPr>
        </p:nvSpPr>
        <p:spPr/>
        <p:txBody>
          <a:bodyPr/>
          <a:lstStyle/>
          <a:p>
            <a:r>
              <a:rPr lang="en-US" dirty="0"/>
              <a:t>Park City Mathematics Institute</a:t>
            </a:r>
          </a:p>
        </p:txBody>
      </p:sp>
      <p:sp>
        <p:nvSpPr>
          <p:cNvPr id="4" name="Slide Number Placeholder 3"/>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681699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6" name="Footer Placeholder 5"/>
          <p:cNvSpPr>
            <a:spLocks noGrp="1"/>
          </p:cNvSpPr>
          <p:nvPr>
            <p:ph type="ftr" sz="quarter" idx="11"/>
          </p:nvPr>
        </p:nvSpPr>
        <p:spPr/>
        <p:txBody>
          <a:bodyPr/>
          <a:lstStyle/>
          <a:p>
            <a:r>
              <a:rPr lang="en-US" dirty="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4059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6" name="Footer Placeholder 5"/>
          <p:cNvSpPr>
            <a:spLocks noGrp="1"/>
          </p:cNvSpPr>
          <p:nvPr>
            <p:ph type="ftr" sz="quarter" idx="11"/>
          </p:nvPr>
        </p:nvSpPr>
        <p:spPr/>
        <p:txBody>
          <a:bodyPr/>
          <a:lstStyle/>
          <a:p>
            <a:r>
              <a:rPr lang="en-US" dirty="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983448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solidFill>
          <a:schemeClr val="bg1">
            <a:lumMod val="95000"/>
            <a:alpha val="18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Reflecting on Practice</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Park City Mathematics Institute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4E9914-D5EE-4969-8BC2-355A35D3C539}" type="slidenum">
              <a:rPr lang="en-US" smtClean="0"/>
              <a:t>‹#›</a:t>
            </a:fld>
            <a:endParaRPr lang="en-US" dirty="0"/>
          </a:p>
        </p:txBody>
      </p:sp>
      <p:cxnSp>
        <p:nvCxnSpPr>
          <p:cNvPr id="9" name="Straight Connector 8"/>
          <p:cNvCxnSpPr/>
          <p:nvPr/>
        </p:nvCxnSpPr>
        <p:spPr>
          <a:xfrm>
            <a:off x="838200" y="6248400"/>
            <a:ext cx="7848600" cy="0"/>
          </a:xfrm>
          <a:prstGeom prst="line">
            <a:avLst/>
          </a:prstGeom>
          <a:ln>
            <a:solidFill>
              <a:srgbClr val="07DC01"/>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0" name="Straight Connector 9"/>
          <p:cNvCxnSpPr/>
          <p:nvPr/>
        </p:nvCxnSpPr>
        <p:spPr>
          <a:xfrm>
            <a:off x="914400" y="6172200"/>
            <a:ext cx="7772400" cy="0"/>
          </a:xfrm>
          <a:prstGeom prst="line">
            <a:avLst/>
          </a:prstGeom>
          <a:ln>
            <a:solidFill>
              <a:srgbClr val="58B12A"/>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1" name="Straight Connector 10"/>
          <p:cNvCxnSpPr/>
          <p:nvPr/>
        </p:nvCxnSpPr>
        <p:spPr>
          <a:xfrm>
            <a:off x="762000" y="6324600"/>
            <a:ext cx="7924800" cy="0"/>
          </a:xfrm>
          <a:prstGeom prst="line">
            <a:avLst/>
          </a:prstGeom>
          <a:ln>
            <a:solidFill>
              <a:srgbClr val="C8F3FF"/>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pic>
        <p:nvPicPr>
          <p:cNvPr id="7" name="Picture 6"/>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8699" y="5016701"/>
            <a:ext cx="1396825" cy="1612699"/>
          </a:xfrm>
          <a:prstGeom prst="rect">
            <a:avLst/>
          </a:prstGeom>
        </p:spPr>
      </p:pic>
    </p:spTree>
    <p:extLst>
      <p:ext uri="{BB962C8B-B14F-4D97-AF65-F5344CB8AC3E}">
        <p14:creationId xmlns:p14="http://schemas.microsoft.com/office/powerpoint/2010/main" val="4283496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projects.ias.edu/pcmi/hstp"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microsoft.com/office/2007/relationships/hdphoto" Target="../media/hdphoto1.wdp"/></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timssvideo.com/80"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hyperlink" Target="http://www.timssvideo.com/videos/mathematic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timssvideo.com/videos/mathematics/"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57200" y="1981200"/>
            <a:ext cx="8458200" cy="3276600"/>
          </a:xfrm>
        </p:spPr>
        <p:txBody>
          <a:bodyPr>
            <a:normAutofit/>
          </a:bodyPr>
          <a:lstStyle/>
          <a:p>
            <a:r>
              <a:rPr lang="en-US" sz="3600" dirty="0"/>
              <a:t>3 weeks</a:t>
            </a:r>
          </a:p>
          <a:p>
            <a:r>
              <a:rPr lang="en-US" sz="3600" dirty="0"/>
              <a:t>3 roles</a:t>
            </a:r>
          </a:p>
          <a:p>
            <a:r>
              <a:rPr lang="en-US" sz="3600" dirty="0">
                <a:hlinkClick r:id="rId3"/>
              </a:rPr>
              <a:t>http://projects.ias.edu/pcmi/hstp</a:t>
            </a:r>
            <a:endParaRPr lang="en-US" sz="3600" dirty="0"/>
          </a:p>
        </p:txBody>
      </p:sp>
      <p:sp>
        <p:nvSpPr>
          <p:cNvPr id="3" name="Title 2"/>
          <p:cNvSpPr>
            <a:spLocks noGrp="1"/>
          </p:cNvSpPr>
          <p:nvPr>
            <p:ph type="title"/>
          </p:nvPr>
        </p:nvSpPr>
        <p:spPr>
          <a:xfrm>
            <a:off x="457200" y="685800"/>
            <a:ext cx="8229600" cy="1143000"/>
          </a:xfrm>
        </p:spPr>
        <p:txBody>
          <a:bodyPr>
            <a:normAutofit/>
          </a:bodyPr>
          <a:lstStyle/>
          <a:p>
            <a:r>
              <a:rPr lang="en-US" dirty="0"/>
              <a:t>PCMI</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a:t>
            </a:fld>
            <a:endParaRPr lang="en-US" dirty="0"/>
          </a:p>
        </p:txBody>
      </p:sp>
    </p:spTree>
    <p:extLst>
      <p:ext uri="{BB962C8B-B14F-4D97-AF65-F5344CB8AC3E}">
        <p14:creationId xmlns:p14="http://schemas.microsoft.com/office/powerpoint/2010/main" val="2251016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7EADE2-FD0E-4D8D-B730-0FF8A4D9A252}"/>
              </a:ext>
            </a:extLst>
          </p:cNvPr>
          <p:cNvSpPr>
            <a:spLocks noGrp="1"/>
          </p:cNvSpPr>
          <p:nvPr>
            <p:ph type="dt" sz="half" idx="10"/>
          </p:nvPr>
        </p:nvSpPr>
        <p:spPr/>
        <p:txBody>
          <a:bodyPr/>
          <a:lstStyle/>
          <a:p>
            <a:r>
              <a:rPr lang="en-US"/>
              <a:t>Reflecting on Practice</a:t>
            </a:r>
            <a:endParaRPr lang="en-US" dirty="0"/>
          </a:p>
        </p:txBody>
      </p:sp>
      <p:sp>
        <p:nvSpPr>
          <p:cNvPr id="3" name="Footer Placeholder 2">
            <a:extLst>
              <a:ext uri="{FF2B5EF4-FFF2-40B4-BE49-F238E27FC236}">
                <a16:creationId xmlns:a16="http://schemas.microsoft.com/office/drawing/2014/main" id="{32ED1A57-8BFD-486F-BAD8-09B96CEB361C}"/>
              </a:ext>
            </a:extLst>
          </p:cNvPr>
          <p:cNvSpPr>
            <a:spLocks noGrp="1"/>
          </p:cNvSpPr>
          <p:nvPr>
            <p:ph type="ftr" sz="quarter" idx="11"/>
          </p:nvPr>
        </p:nvSpPr>
        <p:spPr/>
        <p:txBody>
          <a:bodyPr/>
          <a:lstStyle/>
          <a:p>
            <a:r>
              <a:rPr lang="en-US"/>
              <a:t>Park City Mathematics Institute</a:t>
            </a:r>
            <a:endParaRPr lang="en-US" dirty="0"/>
          </a:p>
        </p:txBody>
      </p:sp>
      <p:sp>
        <p:nvSpPr>
          <p:cNvPr id="4" name="Slide Number Placeholder 3">
            <a:extLst>
              <a:ext uri="{FF2B5EF4-FFF2-40B4-BE49-F238E27FC236}">
                <a16:creationId xmlns:a16="http://schemas.microsoft.com/office/drawing/2014/main" id="{8F20962B-B442-4FAD-AE52-EF4AA249F0DF}"/>
              </a:ext>
            </a:extLst>
          </p:cNvPr>
          <p:cNvSpPr>
            <a:spLocks noGrp="1"/>
          </p:cNvSpPr>
          <p:nvPr>
            <p:ph type="sldNum" sz="quarter" idx="12"/>
          </p:nvPr>
        </p:nvSpPr>
        <p:spPr/>
        <p:txBody>
          <a:bodyPr/>
          <a:lstStyle/>
          <a:p>
            <a:fld id="{DC4E9914-D5EE-4969-8BC2-355A35D3C539}" type="slidenum">
              <a:rPr lang="en-US" smtClean="0"/>
              <a:t>10</a:t>
            </a:fld>
            <a:endParaRPr lang="en-US"/>
          </a:p>
        </p:txBody>
      </p:sp>
      <p:sp>
        <p:nvSpPr>
          <p:cNvPr id="5" name="TextBox 4">
            <a:extLst>
              <a:ext uri="{FF2B5EF4-FFF2-40B4-BE49-F238E27FC236}">
                <a16:creationId xmlns:a16="http://schemas.microsoft.com/office/drawing/2014/main" id="{29C8B390-DC24-45BF-9B24-8E3CCA440BF4}"/>
              </a:ext>
            </a:extLst>
          </p:cNvPr>
          <p:cNvSpPr txBox="1"/>
          <p:nvPr/>
        </p:nvSpPr>
        <p:spPr>
          <a:xfrm>
            <a:off x="152401" y="762000"/>
            <a:ext cx="8305799" cy="2554545"/>
          </a:xfrm>
          <a:prstGeom prst="rect">
            <a:avLst/>
          </a:prstGeom>
          <a:noFill/>
        </p:spPr>
        <p:txBody>
          <a:bodyPr wrap="square" rtlCol="0">
            <a:spAutoFit/>
          </a:bodyPr>
          <a:lstStyle/>
          <a:p>
            <a:r>
              <a:rPr lang="en-US" sz="4000" dirty="0"/>
              <a:t>By yourself, write down what you noticed about the nature of the exponent task that promoted or inhibited discussion.</a:t>
            </a:r>
          </a:p>
        </p:txBody>
      </p:sp>
    </p:spTree>
    <p:extLst>
      <p:ext uri="{BB962C8B-B14F-4D97-AF65-F5344CB8AC3E}">
        <p14:creationId xmlns:p14="http://schemas.microsoft.com/office/powerpoint/2010/main" val="1050182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14400"/>
            <a:ext cx="8229600" cy="4525963"/>
          </a:xfrm>
        </p:spPr>
        <p:txBody>
          <a:bodyPr>
            <a:normAutofit/>
          </a:bodyPr>
          <a:lstStyle/>
          <a:p>
            <a:pPr marL="0" indent="0">
              <a:buNone/>
            </a:pPr>
            <a:r>
              <a:rPr lang="en-US" dirty="0"/>
              <a:t>At your tables, go around the table round robin with each person  offering a thought about difference in the nature of the </a:t>
            </a:r>
            <a:r>
              <a:rPr lang="en-US" i="1" dirty="0"/>
              <a:t>two</a:t>
            </a:r>
            <a:r>
              <a:rPr lang="en-US" dirty="0"/>
              <a:t> tasks with respect to how they promoted or inhibited discussion.</a:t>
            </a:r>
          </a:p>
          <a:p>
            <a:pPr marL="0" indent="0">
              <a:buNone/>
            </a:pPr>
            <a:r>
              <a:rPr lang="en-US" dirty="0"/>
              <a:t>Choose one person at your table to record the ideas as you go.</a:t>
            </a:r>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11</a:t>
            </a:fld>
            <a:endParaRPr lang="en-US"/>
          </a:p>
        </p:txBody>
      </p:sp>
    </p:spTree>
    <p:extLst>
      <p:ext uri="{BB962C8B-B14F-4D97-AF65-F5344CB8AC3E}">
        <p14:creationId xmlns:p14="http://schemas.microsoft.com/office/powerpoint/2010/main" val="41470943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14400"/>
            <a:ext cx="8229600" cy="4525963"/>
          </a:xfrm>
        </p:spPr>
        <p:txBody>
          <a:bodyPr>
            <a:normAutofit/>
          </a:bodyPr>
          <a:lstStyle/>
          <a:p>
            <a:pPr marL="0" indent="0">
              <a:buNone/>
            </a:pPr>
            <a:r>
              <a:rPr lang="en-US" dirty="0"/>
              <a:t>At your tables, go around the table round robin with each person  offering a thought about difference in the nature of the </a:t>
            </a:r>
            <a:r>
              <a:rPr lang="en-US" i="1" dirty="0"/>
              <a:t>two</a:t>
            </a:r>
            <a:r>
              <a:rPr lang="en-US" dirty="0"/>
              <a:t> tasks with respect to how they promoted or inhibited discussion.</a:t>
            </a:r>
          </a:p>
          <a:p>
            <a:pPr marL="0" indent="0">
              <a:buNone/>
            </a:pPr>
            <a:endParaRPr lang="en-US" dirty="0"/>
          </a:p>
          <a:p>
            <a:r>
              <a:rPr lang="en-US" dirty="0"/>
              <a:t>What was the big idea from your table?</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12</a:t>
            </a:fld>
            <a:endParaRPr lang="en-US"/>
          </a:p>
        </p:txBody>
      </p:sp>
    </p:spTree>
    <p:extLst>
      <p:ext uri="{BB962C8B-B14F-4D97-AF65-F5344CB8AC3E}">
        <p14:creationId xmlns:p14="http://schemas.microsoft.com/office/powerpoint/2010/main" val="30615059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8451" name="Rectangle 3"/>
          <p:cNvSpPr>
            <a:spLocks noGrp="1" noChangeArrowheads="1"/>
          </p:cNvSpPr>
          <p:nvPr>
            <p:ph type="body" idx="1"/>
          </p:nvPr>
        </p:nvSpPr>
        <p:spPr>
          <a:xfrm>
            <a:off x="762000" y="990600"/>
            <a:ext cx="7772400" cy="3886200"/>
          </a:xfrm>
        </p:spPr>
        <p:txBody>
          <a:bodyPr/>
          <a:lstStyle/>
          <a:p>
            <a:pPr algn="r">
              <a:lnSpc>
                <a:spcPct val="90000"/>
              </a:lnSpc>
              <a:buFont typeface="Wingdings" charset="0"/>
              <a:buNone/>
              <a:defRPr/>
            </a:pPr>
            <a:endParaRPr lang="en-US" sz="2800" dirty="0">
              <a:latin typeface="Comic Sans MS" charset="0"/>
            </a:endParaRPr>
          </a:p>
          <a:p>
            <a:pPr algn="ctr">
              <a:lnSpc>
                <a:spcPct val="90000"/>
              </a:lnSpc>
              <a:buFont typeface="Wingdings" charset="0"/>
              <a:buNone/>
              <a:defRPr/>
            </a:pPr>
            <a:r>
              <a:rPr lang="en-US" dirty="0"/>
              <a:t>Tasks have to be justified in terms of the learning aims they serve and can work well only if opportunities for pupils to communicate their evolving understanding are built into the planning. </a:t>
            </a:r>
            <a:r>
              <a:rPr lang="en-US" sz="2000" dirty="0"/>
              <a:t>(Black &amp; </a:t>
            </a:r>
            <a:r>
              <a:rPr lang="en-US" sz="2000" dirty="0" err="1"/>
              <a:t>Wiliam</a:t>
            </a:r>
            <a:r>
              <a:rPr lang="en-US" sz="2000" dirty="0"/>
              <a:t>, 1998)</a:t>
            </a:r>
            <a:endParaRPr lang="en-US" sz="2000" dirty="0">
              <a:latin typeface="Comic Sans MS" charset="0"/>
            </a:endParaRPr>
          </a:p>
        </p:txBody>
      </p:sp>
    </p:spTree>
    <p:extLst>
      <p:ext uri="{BB962C8B-B14F-4D97-AF65-F5344CB8AC3E}">
        <p14:creationId xmlns:p14="http://schemas.microsoft.com/office/powerpoint/2010/main" val="1527563736"/>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08451">
                                            <p:txEl>
                                              <p:pRg st="1" end="1"/>
                                            </p:txEl>
                                          </p:spTgt>
                                        </p:tgtEl>
                                        <p:attrNameLst>
                                          <p:attrName>style.visibility</p:attrName>
                                        </p:attrNameLst>
                                      </p:cBhvr>
                                      <p:to>
                                        <p:strVal val="visible"/>
                                      </p:to>
                                    </p:set>
                                    <p:anim calcmode="lin" valueType="num">
                                      <p:cBhvr additive="base">
                                        <p:cTn id="7" dur="500" fill="hold"/>
                                        <p:tgtEl>
                                          <p:spTgt spid="2408451">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0845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8451"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altLang="en-US" i="1" dirty="0">
                <a:solidFill>
                  <a:srgbClr val="000000"/>
                </a:solidFill>
                <a:latin typeface="Calibri" pitchFamily="34" charset="0"/>
                <a:ea typeface="+mj-ea"/>
                <a:cs typeface="+mj-cs"/>
              </a:rPr>
              <a:t>Mathematics Teaching Practices: Effective teachers </a:t>
            </a:r>
            <a:endParaRPr lang="en-US" altLang="en-US" dirty="0">
              <a:solidFill>
                <a:srgbClr val="000000"/>
              </a:solidFill>
              <a:latin typeface="Calibri" pitchFamily="34" charset="0"/>
              <a:ea typeface="+mj-ea"/>
              <a:cs typeface="+mj-cs"/>
            </a:endParaRPr>
          </a:p>
        </p:txBody>
      </p:sp>
      <p:sp>
        <p:nvSpPr>
          <p:cNvPr id="38914" name="Content Placeholder 2"/>
          <p:cNvSpPr>
            <a:spLocks noGrp="1"/>
          </p:cNvSpPr>
          <p:nvPr>
            <p:ph idx="1"/>
          </p:nvPr>
        </p:nvSpPr>
        <p:spPr>
          <a:xfrm>
            <a:off x="1295400" y="1600200"/>
            <a:ext cx="7391400" cy="4525963"/>
          </a:xfrm>
        </p:spPr>
        <p:txBody>
          <a:bodyPr>
            <a:normAutofit lnSpcReduction="10000"/>
          </a:bodyPr>
          <a:lstStyle/>
          <a:p>
            <a:pPr marL="457200" indent="-457200" eaLnBrk="1" hangingPunct="1">
              <a:spcBef>
                <a:spcPct val="0"/>
              </a:spcBef>
              <a:buFont typeface="Arial" charset="0"/>
              <a:buAutoNum type="arabicPeriod"/>
            </a:pPr>
            <a:r>
              <a:rPr lang="en-US" sz="2800" dirty="0">
                <a:solidFill>
                  <a:srgbClr val="000000"/>
                </a:solidFill>
                <a:latin typeface="Calibri" charset="0"/>
              </a:rPr>
              <a:t>Establish mathematics goals to focus learning.</a:t>
            </a:r>
          </a:p>
          <a:p>
            <a:pPr marL="457200" indent="-457200" eaLnBrk="1" hangingPunct="1">
              <a:spcBef>
                <a:spcPct val="0"/>
              </a:spcBef>
              <a:buFont typeface="Arial" charset="0"/>
              <a:buAutoNum type="arabicPeriod"/>
            </a:pPr>
            <a:r>
              <a:rPr lang="en-US" sz="2800" dirty="0">
                <a:solidFill>
                  <a:srgbClr val="000000"/>
                </a:solidFill>
                <a:latin typeface="Calibri" charset="0"/>
              </a:rPr>
              <a:t>Implement tasks that promote reasoning and problem solving. </a:t>
            </a:r>
          </a:p>
          <a:p>
            <a:pPr marL="457200" indent="-457200" eaLnBrk="1" hangingPunct="1">
              <a:spcBef>
                <a:spcPct val="0"/>
              </a:spcBef>
              <a:buFont typeface="Arial" charset="0"/>
              <a:buAutoNum type="arabicPeriod"/>
            </a:pPr>
            <a:r>
              <a:rPr lang="en-US" sz="2800" dirty="0">
                <a:solidFill>
                  <a:srgbClr val="000000"/>
                </a:solidFill>
                <a:latin typeface="Calibri" charset="0"/>
              </a:rPr>
              <a:t>Use and connect mathematical representations.</a:t>
            </a:r>
          </a:p>
          <a:p>
            <a:pPr marL="457200" indent="-457200" eaLnBrk="1" hangingPunct="1">
              <a:spcBef>
                <a:spcPct val="0"/>
              </a:spcBef>
              <a:buFont typeface="Arial" charset="0"/>
              <a:buAutoNum type="arabicPeriod"/>
            </a:pPr>
            <a:r>
              <a:rPr lang="en-US" sz="2800" dirty="0">
                <a:solidFill>
                  <a:srgbClr val="000000"/>
                </a:solidFill>
                <a:latin typeface="Calibri" charset="0"/>
              </a:rPr>
              <a:t>Facilitate </a:t>
            </a:r>
            <a:r>
              <a:rPr lang="en-US" sz="2800" dirty="0">
                <a:solidFill>
                  <a:schemeClr val="accent1"/>
                </a:solidFill>
                <a:latin typeface="Calibri" charset="0"/>
              </a:rPr>
              <a:t>meaningful mathematical discourse.</a:t>
            </a:r>
          </a:p>
          <a:p>
            <a:pPr marL="457200" indent="-457200" eaLnBrk="1" hangingPunct="1">
              <a:spcBef>
                <a:spcPct val="0"/>
              </a:spcBef>
              <a:buFont typeface="Arial" charset="0"/>
              <a:buAutoNum type="arabicPeriod"/>
            </a:pPr>
            <a:r>
              <a:rPr lang="en-US" sz="2800" dirty="0">
                <a:solidFill>
                  <a:srgbClr val="000000"/>
                </a:solidFill>
                <a:latin typeface="Calibri" charset="0"/>
              </a:rPr>
              <a:t>Pose purposeful questions. </a:t>
            </a:r>
          </a:p>
          <a:p>
            <a:pPr marL="457200" indent="-457200" eaLnBrk="1" hangingPunct="1">
              <a:spcBef>
                <a:spcPct val="0"/>
              </a:spcBef>
              <a:buFont typeface="Arial" charset="0"/>
              <a:buAutoNum type="arabicPeriod"/>
            </a:pPr>
            <a:r>
              <a:rPr lang="en-US" sz="2800" dirty="0">
                <a:solidFill>
                  <a:srgbClr val="000000"/>
                </a:solidFill>
                <a:latin typeface="Calibri" charset="0"/>
              </a:rPr>
              <a:t>Build procedural fluency from conceptual understanding.</a:t>
            </a:r>
          </a:p>
          <a:p>
            <a:pPr marL="457200" indent="-457200" eaLnBrk="1" hangingPunct="1">
              <a:spcBef>
                <a:spcPct val="0"/>
              </a:spcBef>
              <a:buFont typeface="Arial" charset="0"/>
              <a:buAutoNum type="arabicPeriod"/>
            </a:pPr>
            <a:r>
              <a:rPr lang="en-US" sz="2800" dirty="0">
                <a:solidFill>
                  <a:srgbClr val="000000"/>
                </a:solidFill>
                <a:latin typeface="Calibri" charset="0"/>
              </a:rPr>
              <a:t>Support productive struggle in learning math. </a:t>
            </a:r>
          </a:p>
          <a:p>
            <a:pPr marL="457200" indent="-457200" eaLnBrk="1" hangingPunct="1">
              <a:spcBef>
                <a:spcPct val="0"/>
              </a:spcBef>
              <a:buFont typeface="Arial" charset="0"/>
              <a:buAutoNum type="arabicPeriod"/>
            </a:pPr>
            <a:r>
              <a:rPr lang="en-US" sz="2800" dirty="0">
                <a:solidFill>
                  <a:srgbClr val="000000"/>
                </a:solidFill>
                <a:latin typeface="Calibri" charset="0"/>
              </a:rPr>
              <a:t>Elicit and use evidence of student thinking. </a:t>
            </a:r>
          </a:p>
        </p:txBody>
      </p:sp>
      <p:sp>
        <p:nvSpPr>
          <p:cNvPr id="38915" name="TextBox 3"/>
          <p:cNvSpPr txBox="1">
            <a:spLocks noChangeArrowheads="1"/>
          </p:cNvSpPr>
          <p:nvPr/>
        </p:nvSpPr>
        <p:spPr bwMode="auto">
          <a:xfrm>
            <a:off x="7315200" y="6400800"/>
            <a:ext cx="251460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latin typeface="Calibri" charset="0"/>
              </a:rPr>
              <a:t>(NCTM, 2014)</a:t>
            </a:r>
          </a:p>
        </p:txBody>
      </p:sp>
    </p:spTree>
    <p:extLst>
      <p:ext uri="{BB962C8B-B14F-4D97-AF65-F5344CB8AC3E}">
        <p14:creationId xmlns:p14="http://schemas.microsoft.com/office/powerpoint/2010/main" val="23536857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t>What do we mean when we say a </a:t>
            </a:r>
          </a:p>
          <a:p>
            <a:pPr marL="0" indent="0" algn="r">
              <a:buNone/>
            </a:pPr>
            <a:r>
              <a:rPr lang="en-US" dirty="0"/>
              <a:t>“meaningful mathematical discourse”?  </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15</a:t>
            </a:fld>
            <a:endParaRPr lang="en-US"/>
          </a:p>
        </p:txBody>
      </p:sp>
    </p:spTree>
    <p:extLst>
      <p:ext uri="{BB962C8B-B14F-4D97-AF65-F5344CB8AC3E}">
        <p14:creationId xmlns:p14="http://schemas.microsoft.com/office/powerpoint/2010/main" val="35105259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A Quadrilateral</a:t>
            </a:r>
          </a:p>
        </p:txBody>
      </p:sp>
      <p:sp>
        <p:nvSpPr>
          <p:cNvPr id="3" name="Content Placeholder 2"/>
          <p:cNvSpPr>
            <a:spLocks noGrp="1"/>
          </p:cNvSpPr>
          <p:nvPr>
            <p:ph idx="1"/>
          </p:nvPr>
        </p:nvSpPr>
        <p:spPr>
          <a:xfrm>
            <a:off x="304800" y="1219200"/>
            <a:ext cx="8610600" cy="4525963"/>
          </a:xfrm>
        </p:spPr>
        <p:txBody>
          <a:bodyPr/>
          <a:lstStyle/>
          <a:p>
            <a:pPr>
              <a:defRPr/>
            </a:pPr>
            <a:r>
              <a:rPr lang="en-US" dirty="0"/>
              <a:t>Move vertices R and S to create a quadrilateral whose diagonals are perpendicular to each other.</a:t>
            </a:r>
          </a:p>
        </p:txBody>
      </p:sp>
      <p:sp>
        <p:nvSpPr>
          <p:cNvPr id="4" name="TextBox 3"/>
          <p:cNvSpPr txBox="1"/>
          <p:nvPr/>
        </p:nvSpPr>
        <p:spPr>
          <a:xfrm>
            <a:off x="4953000" y="6324600"/>
            <a:ext cx="4495800" cy="369332"/>
          </a:xfrm>
          <a:prstGeom prst="rect">
            <a:avLst/>
          </a:prstGeom>
          <a:noFill/>
        </p:spPr>
        <p:txBody>
          <a:bodyPr wrap="square">
            <a:spAutoFit/>
          </a:bodyPr>
          <a:lstStyle/>
          <a:p>
            <a:pPr>
              <a:defRPr/>
            </a:pPr>
            <a:r>
              <a:rPr lang="en-US" sz="1800" b="0" dirty="0">
                <a:latin typeface="+mn-lt"/>
              </a:rPr>
              <a:t>Related to CCSS Grade 8 Geometry</a:t>
            </a:r>
          </a:p>
        </p:txBody>
      </p:sp>
      <p:pic>
        <p:nvPicPr>
          <p:cNvPr id="17412" name="Picture 5" descr="diag0.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2362200"/>
            <a:ext cx="4572000" cy="340121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112413960"/>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work</a:t>
            </a:r>
          </a:p>
        </p:txBody>
      </p:sp>
      <p:sp>
        <p:nvSpPr>
          <p:cNvPr id="3" name="Content Placeholder 2"/>
          <p:cNvSpPr>
            <a:spLocks noGrp="1"/>
          </p:cNvSpPr>
          <p:nvPr>
            <p:ph idx="1"/>
          </p:nvPr>
        </p:nvSpPr>
        <p:spPr/>
        <p:txBody>
          <a:bodyPr/>
          <a:lstStyle/>
          <a:p>
            <a:pPr marL="0" indent="0">
              <a:buNone/>
            </a:pPr>
            <a:r>
              <a:rPr lang="en-US" dirty="0"/>
              <a:t>With your partner discuss what </a:t>
            </a:r>
            <a:r>
              <a:rPr lang="en-US" b="1" dirty="0"/>
              <a:t>students</a:t>
            </a:r>
            <a:r>
              <a:rPr lang="en-US" dirty="0"/>
              <a:t> might notice and wonder about when looking at these solutions. What mathematical ideas might emerge?</a:t>
            </a:r>
          </a:p>
          <a:p>
            <a:endParaRPr lang="en-US" b="1"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17</a:t>
            </a:fld>
            <a:endParaRPr lang="en-US"/>
          </a:p>
        </p:txBody>
      </p:sp>
    </p:spTree>
    <p:extLst>
      <p:ext uri="{BB962C8B-B14F-4D97-AF65-F5344CB8AC3E}">
        <p14:creationId xmlns:p14="http://schemas.microsoft.com/office/powerpoint/2010/main" val="37988555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8434" name="Picture 1" descr="perdiag 1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 y="0"/>
            <a:ext cx="2476500" cy="18642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5" name="Picture 2" descr="perdiag 11.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44054"/>
            <a:ext cx="2476500" cy="18728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6" name="Picture 3" descr="perdiag 10.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600700" y="0"/>
            <a:ext cx="2476500" cy="18504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7" name="Picture 4" descr="perdiag 8.pn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95300" y="1905000"/>
            <a:ext cx="2476500" cy="18625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8" name="Picture 5" descr="perdiag 7.pn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3086100" y="1828800"/>
            <a:ext cx="2476500" cy="18814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9" name="Picture 8" descr="perdiag 6.pn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5600700" y="1828800"/>
            <a:ext cx="2476500" cy="18694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40" name="Picture 9" descr="perdiag 5.png"/>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495300" y="3781425"/>
            <a:ext cx="2476500" cy="1857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41" name="Picture 10" descr="per diag3.png"/>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086100" y="3752188"/>
            <a:ext cx="2476500" cy="18866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42" name="Picture 11" descr="per dag2.png"/>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5600700" y="3717925"/>
            <a:ext cx="2476500" cy="191584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676719212"/>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28226" name="Rectangle 2"/>
          <p:cNvSpPr>
            <a:spLocks noGrp="1" noChangeArrowheads="1"/>
          </p:cNvSpPr>
          <p:nvPr>
            <p:ph type="title"/>
          </p:nvPr>
        </p:nvSpPr>
        <p:spPr>
          <a:xfrm>
            <a:off x="533400" y="304800"/>
            <a:ext cx="8305800" cy="2286000"/>
          </a:xfrm>
          <a:noFill/>
          <a:extLst>
            <a:ext uri="{909E8E84-426E-40dd-AFC4-6F175D3DCCD1}">
              <a14:hiddenFill xmlns:a14="http://schemas.microsoft.com/office/drawing/2010/main" xmlns="">
                <a:solidFill>
                  <a:srgbClr val="000080"/>
                </a:solidFill>
              </a14:hiddenFill>
            </a:ext>
          </a:extLst>
        </p:spPr>
        <p:txBody>
          <a:bodyPr>
            <a:normAutofit fontScale="90000"/>
          </a:bodyPr>
          <a:lstStyle/>
          <a:p>
            <a:pPr algn="l"/>
            <a:r>
              <a:rPr lang="en-US" sz="4000" dirty="0">
                <a:solidFill>
                  <a:schemeClr val="tx1"/>
                </a:solidFill>
                <a:latin typeface="Times" charset="0"/>
              </a:rPr>
              <a:t>A spaghetti container has a hexagonal base. </a:t>
            </a:r>
            <a:br>
              <a:rPr lang="en-US" sz="4000" dirty="0">
                <a:solidFill>
                  <a:schemeClr val="tx1"/>
                </a:solidFill>
                <a:latin typeface="Times" charset="0"/>
              </a:rPr>
            </a:br>
            <a:r>
              <a:rPr lang="en-US" sz="4000" dirty="0">
                <a:solidFill>
                  <a:schemeClr val="tx1"/>
                </a:solidFill>
                <a:latin typeface="Times" charset="0"/>
              </a:rPr>
              <a:t>Which shape will hold the same amount of spaghetti as the original container and be the most economical?</a:t>
            </a:r>
            <a:endParaRPr lang="en-US" dirty="0"/>
          </a:p>
        </p:txBody>
      </p:sp>
      <p:sp>
        <p:nvSpPr>
          <p:cNvPr id="2228259" name="Text Box 35"/>
          <p:cNvSpPr txBox="1">
            <a:spLocks noChangeArrowheads="1"/>
          </p:cNvSpPr>
          <p:nvPr/>
        </p:nvSpPr>
        <p:spPr bwMode="auto">
          <a:xfrm>
            <a:off x="6324600" y="6400800"/>
            <a:ext cx="2286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2400" b="0">
              <a:latin typeface="Times" charset="0"/>
            </a:endParaRPr>
          </a:p>
        </p:txBody>
      </p:sp>
      <p:sp>
        <p:nvSpPr>
          <p:cNvPr id="2228260" name="Text Box 36"/>
          <p:cNvSpPr txBox="1">
            <a:spLocks noChangeArrowheads="1"/>
          </p:cNvSpPr>
          <p:nvPr/>
        </p:nvSpPr>
        <p:spPr bwMode="auto">
          <a:xfrm>
            <a:off x="6705600" y="6553200"/>
            <a:ext cx="24384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b="0"/>
              <a:t>MDE, 2004</a:t>
            </a:r>
          </a:p>
        </p:txBody>
      </p:sp>
    </p:spTree>
    <p:extLst>
      <p:ext uri="{BB962C8B-B14F-4D97-AF65-F5344CB8AC3E}">
        <p14:creationId xmlns:p14="http://schemas.microsoft.com/office/powerpoint/2010/main" val="3165475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a:t>Session 1</a:t>
            </a:r>
          </a:p>
          <a:p>
            <a:r>
              <a:rPr lang="en-US" dirty="0"/>
              <a:t>What makes a worthwhile task?</a:t>
            </a:r>
          </a:p>
        </p:txBody>
      </p:sp>
      <p:sp>
        <p:nvSpPr>
          <p:cNvPr id="3" name="Title 2"/>
          <p:cNvSpPr>
            <a:spLocks noGrp="1"/>
          </p:cNvSpPr>
          <p:nvPr>
            <p:ph type="title"/>
          </p:nvPr>
        </p:nvSpPr>
        <p:spPr>
          <a:xfrm>
            <a:off x="457200" y="685800"/>
            <a:ext cx="8229600" cy="1143000"/>
          </a:xfrm>
        </p:spPr>
        <p:txBody>
          <a:bodyPr>
            <a:normAutofit fontScale="90000"/>
          </a:bodyPr>
          <a:lstStyle/>
          <a:p>
            <a:r>
              <a:rPr lang="en-US" dirty="0"/>
              <a:t>Reflecting on Practice: Worthwhile Tasks</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a:t>
            </a:fld>
            <a:endParaRPr lang="en-US" dirty="0"/>
          </a:p>
        </p:txBody>
      </p:sp>
    </p:spTree>
    <p:extLst>
      <p:ext uri="{BB962C8B-B14F-4D97-AF65-F5344CB8AC3E}">
        <p14:creationId xmlns:p14="http://schemas.microsoft.com/office/powerpoint/2010/main" val="20136374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116610" name="Rectangle 2"/>
          <p:cNvSpPr>
            <a:spLocks noGrp="1" noChangeArrowheads="1"/>
          </p:cNvSpPr>
          <p:nvPr>
            <p:ph type="title"/>
          </p:nvPr>
        </p:nvSpPr>
        <p:spPr>
          <a:xfrm>
            <a:off x="228600" y="228600"/>
            <a:ext cx="8610600" cy="1905000"/>
          </a:xfrm>
          <a:noFill/>
          <a:extLst>
            <a:ext uri="{909E8E84-426E-40dd-AFC4-6F175D3DCCD1}">
              <a14:hiddenFill xmlns:a14="http://schemas.microsoft.com/office/drawing/2010/main" xmlns="">
                <a:solidFill>
                  <a:srgbClr val="000080"/>
                </a:solidFill>
              </a14:hiddenFill>
            </a:ext>
          </a:extLst>
        </p:spPr>
        <p:txBody>
          <a:bodyPr/>
          <a:lstStyle/>
          <a:p>
            <a:pPr algn="l"/>
            <a:r>
              <a:rPr lang="en-US" sz="4000" dirty="0">
                <a:solidFill>
                  <a:schemeClr val="tx1"/>
                </a:solidFill>
                <a:latin typeface="Times" charset="0"/>
              </a:rPr>
              <a:t>Which shape will hold the same amount of spaghetti and be the most economical?</a:t>
            </a:r>
            <a:endParaRPr lang="en-US" dirty="0"/>
          </a:p>
        </p:txBody>
      </p:sp>
      <p:graphicFrame>
        <p:nvGraphicFramePr>
          <p:cNvPr id="2116612" name="Group 4"/>
          <p:cNvGraphicFramePr>
            <a:graphicFrameLocks noGrp="1"/>
          </p:cNvGraphicFramePr>
          <p:nvPr>
            <p:extLst>
              <p:ext uri="{D42A27DB-BD31-4B8C-83A1-F6EECF244321}">
                <p14:modId xmlns:p14="http://schemas.microsoft.com/office/powerpoint/2010/main" val="931988834"/>
              </p:ext>
            </p:extLst>
          </p:nvPr>
        </p:nvGraphicFramePr>
        <p:xfrm>
          <a:off x="1524000" y="1905000"/>
          <a:ext cx="7315199" cy="4066874"/>
        </p:xfrm>
        <a:graphic>
          <a:graphicData uri="http://schemas.openxmlformats.org/drawingml/2006/table">
            <a:tbl>
              <a:tblPr/>
              <a:tblGrid>
                <a:gridCol w="1905000">
                  <a:extLst>
                    <a:ext uri="{9D8B030D-6E8A-4147-A177-3AD203B41FA5}">
                      <a16:colId xmlns:a16="http://schemas.microsoft.com/office/drawing/2014/main" val="20000"/>
                    </a:ext>
                  </a:extLst>
                </a:gridCol>
                <a:gridCol w="943396">
                  <a:extLst>
                    <a:ext uri="{9D8B030D-6E8A-4147-A177-3AD203B41FA5}">
                      <a16:colId xmlns:a16="http://schemas.microsoft.com/office/drawing/2014/main" val="20001"/>
                    </a:ext>
                  </a:extLst>
                </a:gridCol>
                <a:gridCol w="1359462">
                  <a:extLst>
                    <a:ext uri="{9D8B030D-6E8A-4147-A177-3AD203B41FA5}">
                      <a16:colId xmlns:a16="http://schemas.microsoft.com/office/drawing/2014/main" val="20002"/>
                    </a:ext>
                  </a:extLst>
                </a:gridCol>
                <a:gridCol w="1424198">
                  <a:extLst>
                    <a:ext uri="{9D8B030D-6E8A-4147-A177-3AD203B41FA5}">
                      <a16:colId xmlns:a16="http://schemas.microsoft.com/office/drawing/2014/main" val="20003"/>
                    </a:ext>
                  </a:extLst>
                </a:gridCol>
                <a:gridCol w="1683143">
                  <a:extLst>
                    <a:ext uri="{9D8B030D-6E8A-4147-A177-3AD203B41FA5}">
                      <a16:colId xmlns:a16="http://schemas.microsoft.com/office/drawing/2014/main" val="20004"/>
                    </a:ext>
                  </a:extLst>
                </a:gridCol>
              </a:tblGrid>
              <a:tr h="1770047">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Area of base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rPr>
                        <a:t>Surface area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Volume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Ratio of surface area to volume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6577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Cylinder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86327">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Rectangular prism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16455">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Shape 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2116644" name="Text Box 36"/>
          <p:cNvSpPr txBox="1">
            <a:spLocks noChangeArrowheads="1"/>
          </p:cNvSpPr>
          <p:nvPr/>
        </p:nvSpPr>
        <p:spPr bwMode="auto">
          <a:xfrm>
            <a:off x="6324600" y="6400800"/>
            <a:ext cx="2286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2400" b="0">
              <a:latin typeface="Times" charset="0"/>
            </a:endParaRPr>
          </a:p>
        </p:txBody>
      </p:sp>
      <p:sp>
        <p:nvSpPr>
          <p:cNvPr id="2116645" name="Text Box 37"/>
          <p:cNvSpPr txBox="1">
            <a:spLocks noChangeArrowheads="1"/>
          </p:cNvSpPr>
          <p:nvPr/>
        </p:nvSpPr>
        <p:spPr bwMode="auto">
          <a:xfrm>
            <a:off x="6705600" y="6553200"/>
            <a:ext cx="24384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b="0"/>
              <a:t>MDE, 2004</a:t>
            </a:r>
          </a:p>
        </p:txBody>
      </p:sp>
    </p:spTree>
    <p:extLst>
      <p:ext uri="{BB962C8B-B14F-4D97-AF65-F5344CB8AC3E}">
        <p14:creationId xmlns:p14="http://schemas.microsoft.com/office/powerpoint/2010/main" val="3505628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21</a:t>
            </a:fld>
            <a:endParaRPr lang="en-US"/>
          </a:p>
        </p:txBody>
      </p:sp>
      <p:sp>
        <p:nvSpPr>
          <p:cNvPr id="7" name="AutoShape 2" descr="Displaying image003.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1" name="Picture 1" descr="image003"/>
          <p:cNvPicPr>
            <a:picLocks noChangeAspect="1" noChangeArrowheads="1"/>
          </p:cNvPicPr>
          <p:nvPr/>
        </p:nvPicPr>
        <p:blipFill>
          <a:blip r:embed="rId3">
            <a:extLst>
              <a:ext uri="{BEBA8EAE-BF5A-486C-A8C5-ECC9F3942E4B}">
                <a14:imgProps xmlns:a14="http://schemas.microsoft.com/office/drawing/2010/main">
                  <a14:imgLayer r:embed="rId4">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493776" y="381000"/>
            <a:ext cx="8193024" cy="541656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437628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8001000" cy="4525963"/>
          </a:xfrm>
        </p:spPr>
        <p:txBody>
          <a:bodyPr/>
          <a:lstStyle/>
          <a:p>
            <a:pPr marL="0" indent="0">
              <a:buNone/>
            </a:pPr>
            <a:r>
              <a:rPr lang="en-US" dirty="0"/>
              <a:t>Another important consideration in a worthwhile task is the level of thinking and reasoning required of students, the cognitive demand. </a:t>
            </a:r>
          </a:p>
          <a:p>
            <a:pPr marL="0" indent="0">
              <a:buNone/>
            </a:pPr>
            <a:r>
              <a:rPr lang="en-US" dirty="0"/>
              <a:t>What is different about the nature of this task with respect to cognitive demand than the perpendicular diagonals task? </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22</a:t>
            </a:fld>
            <a:endParaRPr lang="en-US"/>
          </a:p>
        </p:txBody>
      </p:sp>
    </p:spTree>
    <p:extLst>
      <p:ext uri="{BB962C8B-B14F-4D97-AF65-F5344CB8AC3E}">
        <p14:creationId xmlns:p14="http://schemas.microsoft.com/office/powerpoint/2010/main" val="28054367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t>How did the nature of the tasks we have looked at today engage students in reasoning and sense making and promote or inhibit discussion?</a:t>
            </a:r>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23</a:t>
            </a:fld>
            <a:endParaRPr lang="en-US"/>
          </a:p>
        </p:txBody>
      </p:sp>
    </p:spTree>
    <p:extLst>
      <p:ext uri="{BB962C8B-B14F-4D97-AF65-F5344CB8AC3E}">
        <p14:creationId xmlns:p14="http://schemas.microsoft.com/office/powerpoint/2010/main" val="39445285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4525963"/>
          </a:xfrm>
        </p:spPr>
        <p:txBody>
          <a:bodyPr>
            <a:normAutofit/>
          </a:bodyPr>
          <a:lstStyle/>
          <a:p>
            <a:pPr marL="0" indent="0">
              <a:buNone/>
            </a:pPr>
            <a:r>
              <a:rPr lang="en-US" i="1" dirty="0"/>
              <a:t>Discussions are important because they surface student thinking, which should inform our next steps as teachers – not to “set them straight” but to work together to negotiate mathematical understanding.</a:t>
            </a:r>
          </a:p>
          <a:p>
            <a:pPr marL="0" indent="0">
              <a:buNone/>
            </a:pPr>
            <a:endParaRPr lang="en-US" i="1" dirty="0"/>
          </a:p>
          <a:p>
            <a:pPr marL="0" indent="0">
              <a:buNone/>
            </a:pPr>
            <a:r>
              <a:rPr lang="en-US" i="1" dirty="0"/>
              <a:t>We’ve identified some characteristics of tasks that engage students in productive discussions.</a:t>
            </a:r>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24</a:t>
            </a:fld>
            <a:endParaRPr lang="en-US"/>
          </a:p>
        </p:txBody>
      </p:sp>
    </p:spTree>
    <p:extLst>
      <p:ext uri="{BB962C8B-B14F-4D97-AF65-F5344CB8AC3E}">
        <p14:creationId xmlns:p14="http://schemas.microsoft.com/office/powerpoint/2010/main" val="17988695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Reflecting on Practice</a:t>
            </a:r>
            <a:endParaRPr lang="en-US" dirty="0"/>
          </a:p>
        </p:txBody>
      </p:sp>
      <p:sp>
        <p:nvSpPr>
          <p:cNvPr id="3" name="Footer Placeholder 2"/>
          <p:cNvSpPr>
            <a:spLocks noGrp="1"/>
          </p:cNvSpPr>
          <p:nvPr>
            <p:ph type="ftr" sz="quarter" idx="11"/>
          </p:nvPr>
        </p:nvSpPr>
        <p:spPr/>
        <p:txBody>
          <a:bodyPr/>
          <a:lstStyle/>
          <a:p>
            <a:r>
              <a:rPr lang="en-US"/>
              <a:t>Park City Mathematics Institute</a:t>
            </a:r>
            <a:endParaRPr lang="en-US" dirty="0"/>
          </a:p>
        </p:txBody>
      </p:sp>
      <p:sp>
        <p:nvSpPr>
          <p:cNvPr id="4" name="Slide Number Placeholder 3"/>
          <p:cNvSpPr>
            <a:spLocks noGrp="1"/>
          </p:cNvSpPr>
          <p:nvPr>
            <p:ph type="sldNum" sz="quarter" idx="12"/>
          </p:nvPr>
        </p:nvSpPr>
        <p:spPr/>
        <p:txBody>
          <a:bodyPr/>
          <a:lstStyle/>
          <a:p>
            <a:fld id="{DC4E9914-D5EE-4969-8BC2-355A35D3C539}" type="slidenum">
              <a:rPr lang="en-US" smtClean="0"/>
              <a:t>25</a:t>
            </a:fld>
            <a:endParaRPr lang="en-US"/>
          </a:p>
        </p:txBody>
      </p:sp>
      <p:pic>
        <p:nvPicPr>
          <p:cNvPr id="6" name="Picture 5"/>
          <p:cNvPicPr/>
          <p:nvPr/>
        </p:nvPicPr>
        <p:blipFill rotWithShape="1">
          <a:blip r:embed="rId3">
            <a:extLst>
              <a:ext uri="{28A0092B-C50C-407E-A947-70E740481C1C}">
                <a14:useLocalDpi xmlns:a14="http://schemas.microsoft.com/office/drawing/2010/main" val="0"/>
              </a:ext>
            </a:extLst>
          </a:blip>
          <a:srcRect l="4167" t="23672" r="4167" b="32080"/>
          <a:stretch/>
        </p:blipFill>
        <p:spPr bwMode="auto">
          <a:xfrm>
            <a:off x="381000" y="1600200"/>
            <a:ext cx="8382000" cy="3048000"/>
          </a:xfrm>
          <a:prstGeom prst="rect">
            <a:avLst/>
          </a:prstGeom>
          <a:noFill/>
          <a:ln>
            <a:noFill/>
          </a:ln>
        </p:spPr>
      </p:pic>
    </p:spTree>
    <p:extLst>
      <p:ext uri="{BB962C8B-B14F-4D97-AF65-F5344CB8AC3E}">
        <p14:creationId xmlns:p14="http://schemas.microsoft.com/office/powerpoint/2010/main" val="38728607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a:t>Reference</a:t>
            </a:r>
          </a:p>
        </p:txBody>
      </p:sp>
      <p:sp>
        <p:nvSpPr>
          <p:cNvPr id="3" name="Content Placeholder 2"/>
          <p:cNvSpPr>
            <a:spLocks noGrp="1"/>
          </p:cNvSpPr>
          <p:nvPr>
            <p:ph idx="1"/>
          </p:nvPr>
        </p:nvSpPr>
        <p:spPr>
          <a:xfrm>
            <a:off x="457200" y="1066800"/>
            <a:ext cx="8534400" cy="4495800"/>
          </a:xfrm>
        </p:spPr>
        <p:txBody>
          <a:bodyPr>
            <a:normAutofit fontScale="77500" lnSpcReduction="20000"/>
          </a:bodyPr>
          <a:lstStyle/>
          <a:p>
            <a:r>
              <a:rPr lang="en-US" dirty="0"/>
              <a:t>Black, P. &amp; </a:t>
            </a:r>
            <a:r>
              <a:rPr lang="en-US" dirty="0" err="1"/>
              <a:t>Wiliam</a:t>
            </a:r>
            <a:r>
              <a:rPr lang="en-US" dirty="0"/>
              <a:t>, D. (1998). </a:t>
            </a:r>
            <a:r>
              <a:rPr lang="ja-JP" altLang="en-US" dirty="0"/>
              <a:t>“</a:t>
            </a:r>
            <a:r>
              <a:rPr lang="en-US" dirty="0"/>
              <a:t>Inside the Black Box: Raising Standards Through Classroom Assessment”.  </a:t>
            </a:r>
            <a:r>
              <a:rPr lang="en-US" i="1" dirty="0"/>
              <a:t>Phi Delta </a:t>
            </a:r>
            <a:r>
              <a:rPr lang="en-US" i="1" dirty="0" err="1"/>
              <a:t>Kappan</a:t>
            </a:r>
            <a:r>
              <a:rPr lang="en-US" dirty="0"/>
              <a:t>. Oct. pp. 139-148.</a:t>
            </a:r>
          </a:p>
          <a:p>
            <a:r>
              <a:rPr lang="en-US" dirty="0"/>
              <a:t>Bringing It All Together (2012). Video clip from T-Cubed Common Core State Standards Professional Development Workshop. Brennan, B., Olson J. &amp; the Janus Group. Curriculum Research &amp; Development Group. University of Hawaii at </a:t>
            </a:r>
            <a:r>
              <a:rPr lang="en-US" dirty="0" err="1"/>
              <a:t>Manoa</a:t>
            </a:r>
            <a:r>
              <a:rPr lang="en-US" dirty="0"/>
              <a:t>, Honolulu HI (2009). </a:t>
            </a:r>
          </a:p>
          <a:p>
            <a:r>
              <a:rPr lang="en-US" dirty="0" err="1"/>
              <a:t>Cirillo</a:t>
            </a:r>
            <a:r>
              <a:rPr lang="en-US" dirty="0"/>
              <a:t>, M. (2013). </a:t>
            </a:r>
            <a:r>
              <a:rPr lang="en-US" i="1" dirty="0"/>
              <a:t>What Are Some Strategies for Facilitating Productive Classroom Discussions?  </a:t>
            </a:r>
            <a:r>
              <a:rPr lang="en-US" dirty="0"/>
              <a:t>NCTM Research Brief. S, </a:t>
            </a:r>
            <a:r>
              <a:rPr lang="en-US" dirty="0" err="1"/>
              <a:t>DeLeeuw</a:t>
            </a:r>
            <a:r>
              <a:rPr lang="en-US" dirty="0"/>
              <a:t>, Series Editor, Reston VA: National Council of Teachers of Mathematics. http://</a:t>
            </a:r>
            <a:r>
              <a:rPr lang="en-US" dirty="0" err="1"/>
              <a:t>www.nctm.org</a:t>
            </a:r>
            <a:r>
              <a:rPr lang="en-US" dirty="0"/>
              <a:t>/news/</a:t>
            </a:r>
            <a:r>
              <a:rPr lang="en-US" dirty="0" err="1"/>
              <a:t>content.aspx?id</a:t>
            </a:r>
            <a:r>
              <a:rPr lang="en-US" dirty="0"/>
              <a:t>=35386</a:t>
            </a:r>
          </a:p>
          <a:p>
            <a:pPr marL="0" indent="0">
              <a:buNone/>
            </a:pPr>
            <a:endParaRPr lang="en-US" dirty="0"/>
          </a:p>
          <a:p>
            <a:pPr marL="0" indent="0">
              <a:buNone/>
            </a:pPr>
            <a:endParaRPr lang="en-US" dirty="0"/>
          </a:p>
          <a:p>
            <a:pPr marL="0" indent="0">
              <a:buNone/>
            </a:pPr>
            <a:endParaRPr lang="en-US" dirty="0"/>
          </a:p>
          <a:p>
            <a:pPr marL="0" indent="0">
              <a:buNone/>
            </a:pPr>
            <a:endParaRPr lang="en-US" dirty="0"/>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26</a:t>
            </a:fld>
            <a:endParaRPr lang="en-US" dirty="0"/>
          </a:p>
        </p:txBody>
      </p:sp>
    </p:spTree>
    <p:extLst>
      <p:ext uri="{BB962C8B-B14F-4D97-AF65-F5344CB8AC3E}">
        <p14:creationId xmlns:p14="http://schemas.microsoft.com/office/powerpoint/2010/main" val="17001428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a:bodyPr>
          <a:lstStyle/>
          <a:p>
            <a:r>
              <a:rPr lang="en-US" sz="2800" dirty="0">
                <a:hlinkClick r:id="rId3"/>
              </a:rPr>
              <a:t>National Council of Teachers of Mathematics. (2015). Principles to Action. Reston VA: The Council</a:t>
            </a:r>
          </a:p>
          <a:p>
            <a:r>
              <a:rPr lang="en-US" sz="2800" b="1" u="sng" dirty="0">
                <a:hlinkClick r:id="rId3"/>
              </a:rPr>
              <a:t>Timss video series 1999. US2 Exponents</a:t>
            </a:r>
          </a:p>
          <a:p>
            <a:pPr marL="0" indent="0">
              <a:buNone/>
            </a:pPr>
            <a:r>
              <a:rPr lang="en-US" sz="2800" dirty="0"/>
              <a:t>      </a:t>
            </a:r>
            <a:r>
              <a:rPr lang="en-US" sz="2800" dirty="0">
                <a:hlinkClick r:id="rId4"/>
              </a:rPr>
              <a:t>http://www.timssvideo.com/videos/mathematics/</a:t>
            </a:r>
            <a:r>
              <a:rPr lang="en-US" sz="2800" dirty="0"/>
              <a:t>   </a:t>
            </a:r>
          </a:p>
          <a:p>
            <a:pPr marL="0" indent="0">
              <a:buNone/>
            </a:pPr>
            <a:r>
              <a:rPr lang="en-US" sz="2800" dirty="0"/>
              <a:t>       United States</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27</a:t>
            </a:fld>
            <a:endParaRPr lang="en-US"/>
          </a:p>
        </p:txBody>
      </p:sp>
    </p:spTree>
    <p:extLst>
      <p:ext uri="{BB962C8B-B14F-4D97-AF65-F5344CB8AC3E}">
        <p14:creationId xmlns:p14="http://schemas.microsoft.com/office/powerpoint/2010/main" val="3002225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42" name="Rectangle 2"/>
          <p:cNvSpPr>
            <a:spLocks noGrp="1" noChangeArrowheads="1"/>
          </p:cNvSpPr>
          <p:nvPr>
            <p:ph type="title"/>
          </p:nvPr>
        </p:nvSpPr>
        <p:spPr>
          <a:xfrm>
            <a:off x="457200" y="277813"/>
            <a:ext cx="8229600" cy="1703387"/>
          </a:xfrm>
        </p:spPr>
        <p:txBody>
          <a:bodyPr>
            <a:normAutofit fontScale="90000"/>
          </a:bodyPr>
          <a:lstStyle/>
          <a:p>
            <a:pPr>
              <a:defRPr/>
            </a:pPr>
            <a:r>
              <a:rPr lang="en-US" dirty="0"/>
              <a:t>What do you </a:t>
            </a:r>
            <a:r>
              <a:rPr lang="en-US" i="1" dirty="0"/>
              <a:t>(as students) </a:t>
            </a:r>
            <a:r>
              <a:rPr lang="en-US" dirty="0"/>
              <a:t>predict will happen to the area if you </a:t>
            </a:r>
            <a:r>
              <a:rPr lang="ja-JP" altLang="en-US" dirty="0">
                <a:latin typeface="Arial"/>
              </a:rPr>
              <a:t>“</a:t>
            </a:r>
            <a:r>
              <a:rPr lang="en-US" dirty="0"/>
              <a:t>slant</a:t>
            </a:r>
            <a:r>
              <a:rPr lang="ja-JP" altLang="en-US" dirty="0">
                <a:latin typeface="Arial"/>
              </a:rPr>
              <a:t>”</a:t>
            </a:r>
            <a:r>
              <a:rPr lang="en-US" dirty="0"/>
              <a:t> the quadrilateral?  Why?</a:t>
            </a:r>
          </a:p>
        </p:txBody>
      </p:sp>
      <p:pic>
        <p:nvPicPr>
          <p:cNvPr id="68610" name="Picture 4" descr="04-24-2012 Image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2667000"/>
            <a:ext cx="4303713" cy="3227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762652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7394" name="Rectangle 2"/>
          <p:cNvSpPr>
            <a:spLocks noGrp="1" noChangeArrowheads="1"/>
          </p:cNvSpPr>
          <p:nvPr>
            <p:ph type="title"/>
          </p:nvPr>
        </p:nvSpPr>
        <p:spPr/>
        <p:txBody>
          <a:bodyPr/>
          <a:lstStyle/>
          <a:p>
            <a:pPr>
              <a:defRPr/>
            </a:pPr>
            <a:r>
              <a:rPr lang="en-US"/>
              <a:t>Bringing it all together</a:t>
            </a:r>
          </a:p>
        </p:txBody>
      </p:sp>
      <p:sp>
        <p:nvSpPr>
          <p:cNvPr id="2107395" name="Rectangle 3"/>
          <p:cNvSpPr>
            <a:spLocks noGrp="1" noChangeArrowheads="1"/>
          </p:cNvSpPr>
          <p:nvPr>
            <p:ph type="body" idx="1"/>
          </p:nvPr>
        </p:nvSpPr>
        <p:spPr/>
        <p:txBody>
          <a:bodyPr/>
          <a:lstStyle/>
          <a:p>
            <a:pPr marL="0" indent="0">
              <a:buNone/>
              <a:defRPr/>
            </a:pPr>
            <a:r>
              <a:rPr lang="en-US" dirty="0"/>
              <a:t>A sixth grade class studying area of polygons in the fall </a:t>
            </a:r>
          </a:p>
          <a:p>
            <a:pPr marL="0" indent="0">
              <a:buNone/>
              <a:defRPr/>
            </a:pPr>
            <a:r>
              <a:rPr lang="en-US" dirty="0"/>
              <a:t>As you watch the video, consider : </a:t>
            </a:r>
          </a:p>
          <a:p>
            <a:pPr>
              <a:defRPr/>
            </a:pPr>
            <a:r>
              <a:rPr lang="en-US" dirty="0"/>
              <a:t>What about the nature of the task promoted or inhibited discussion?</a:t>
            </a:r>
          </a:p>
          <a:p>
            <a:pPr>
              <a:defRPr/>
            </a:pPr>
            <a:endParaRPr lang="en-US" dirty="0"/>
          </a:p>
        </p:txBody>
      </p:sp>
    </p:spTree>
    <p:extLst>
      <p:ext uri="{BB962C8B-B14F-4D97-AF65-F5344CB8AC3E}">
        <p14:creationId xmlns:p14="http://schemas.microsoft.com/office/powerpoint/2010/main" val="3050097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Reflecting on Practice</a:t>
            </a:r>
            <a:endParaRPr lang="en-US" dirty="0"/>
          </a:p>
        </p:txBody>
      </p:sp>
      <p:sp>
        <p:nvSpPr>
          <p:cNvPr id="3" name="Footer Placeholder 2"/>
          <p:cNvSpPr>
            <a:spLocks noGrp="1"/>
          </p:cNvSpPr>
          <p:nvPr>
            <p:ph type="ftr" sz="quarter" idx="11"/>
          </p:nvPr>
        </p:nvSpPr>
        <p:spPr/>
        <p:txBody>
          <a:bodyPr/>
          <a:lstStyle/>
          <a:p>
            <a:r>
              <a:rPr lang="en-US"/>
              <a:t>Park City Mathematics Institute</a:t>
            </a:r>
            <a:endParaRPr lang="en-US" dirty="0"/>
          </a:p>
        </p:txBody>
      </p:sp>
      <p:sp>
        <p:nvSpPr>
          <p:cNvPr id="4" name="Slide Number Placeholder 3"/>
          <p:cNvSpPr>
            <a:spLocks noGrp="1"/>
          </p:cNvSpPr>
          <p:nvPr>
            <p:ph type="sldNum" sz="quarter" idx="12"/>
          </p:nvPr>
        </p:nvSpPr>
        <p:spPr/>
        <p:txBody>
          <a:bodyPr/>
          <a:lstStyle/>
          <a:p>
            <a:fld id="{DC4E9914-D5EE-4969-8BC2-355A35D3C539}" type="slidenum">
              <a:rPr lang="en-US" smtClean="0"/>
              <a:t>5</a:t>
            </a:fld>
            <a:endParaRPr lang="en-US"/>
          </a:p>
        </p:txBody>
      </p:sp>
      <p:sp>
        <p:nvSpPr>
          <p:cNvPr id="6" name="TextBox 5">
            <a:extLst>
              <a:ext uri="{FF2B5EF4-FFF2-40B4-BE49-F238E27FC236}">
                <a16:creationId xmlns:a16="http://schemas.microsoft.com/office/drawing/2014/main" id="{34A7F374-AC30-42B5-A74A-00015254F7D3}"/>
              </a:ext>
            </a:extLst>
          </p:cNvPr>
          <p:cNvSpPr txBox="1"/>
          <p:nvPr/>
        </p:nvSpPr>
        <p:spPr>
          <a:xfrm>
            <a:off x="3124200" y="3048000"/>
            <a:ext cx="3847528" cy="369332"/>
          </a:xfrm>
          <a:prstGeom prst="rect">
            <a:avLst/>
          </a:prstGeom>
          <a:noFill/>
        </p:spPr>
        <p:txBody>
          <a:bodyPr wrap="none" rtlCol="0">
            <a:spAutoFit/>
          </a:bodyPr>
          <a:lstStyle/>
          <a:p>
            <a:r>
              <a:rPr lang="en-US" dirty="0"/>
              <a:t>Video removed for copyright reasons.</a:t>
            </a:r>
          </a:p>
        </p:txBody>
      </p:sp>
    </p:spTree>
    <p:extLst>
      <p:ext uri="{BB962C8B-B14F-4D97-AF65-F5344CB8AC3E}">
        <p14:creationId xmlns:p14="http://schemas.microsoft.com/office/powerpoint/2010/main" val="819715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Exponents</a:t>
            </a:r>
          </a:p>
        </p:txBody>
      </p:sp>
      <p:sp>
        <p:nvSpPr>
          <p:cNvPr id="3" name="Content Placeholder 2"/>
          <p:cNvSpPr>
            <a:spLocks noGrp="1"/>
          </p:cNvSpPr>
          <p:nvPr>
            <p:ph idx="1"/>
          </p:nvPr>
        </p:nvSpPr>
        <p:spPr>
          <a:xfrm>
            <a:off x="762000" y="1447800"/>
            <a:ext cx="7924800" cy="4525963"/>
          </a:xfrm>
        </p:spPr>
        <p:txBody>
          <a:bodyPr/>
          <a:lstStyle/>
          <a:p>
            <a:pPr marL="0" indent="0">
              <a:buNone/>
            </a:pPr>
            <a:r>
              <a:rPr lang="en-US" dirty="0"/>
              <a:t>The teacher’s goal was that students should know and be able to apply the laws of exponents.  The video of this task being implemented is from the TIMSS 1999 video study and takes place in an eighth grade algebra classroom in the US.  The tasks in which students are engaged are on the worksheet. </a:t>
            </a:r>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6</a:t>
            </a:fld>
            <a:endParaRPr lang="en-US"/>
          </a:p>
        </p:txBody>
      </p:sp>
    </p:spTree>
    <p:extLst>
      <p:ext uri="{BB962C8B-B14F-4D97-AF65-F5344CB8AC3E}">
        <p14:creationId xmlns:p14="http://schemas.microsoft.com/office/powerpoint/2010/main" val="1074518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7394" name="Rectangle 2"/>
          <p:cNvSpPr>
            <a:spLocks noGrp="1" noChangeArrowheads="1"/>
          </p:cNvSpPr>
          <p:nvPr>
            <p:ph type="title"/>
          </p:nvPr>
        </p:nvSpPr>
        <p:spPr/>
        <p:txBody>
          <a:bodyPr/>
          <a:lstStyle/>
          <a:p>
            <a:pPr>
              <a:defRPr/>
            </a:pPr>
            <a:r>
              <a:rPr lang="en-US" dirty="0"/>
              <a:t>Exponents</a:t>
            </a:r>
          </a:p>
        </p:txBody>
      </p:sp>
      <p:sp>
        <p:nvSpPr>
          <p:cNvPr id="2107395" name="Rectangle 3"/>
          <p:cNvSpPr>
            <a:spLocks noGrp="1" noChangeArrowheads="1"/>
          </p:cNvSpPr>
          <p:nvPr>
            <p:ph type="body" idx="1"/>
          </p:nvPr>
        </p:nvSpPr>
        <p:spPr/>
        <p:txBody>
          <a:bodyPr/>
          <a:lstStyle/>
          <a:p>
            <a:pPr marL="0" indent="0">
              <a:buNone/>
              <a:defRPr/>
            </a:pPr>
            <a:r>
              <a:rPr lang="en-US" dirty="0"/>
              <a:t>An eighth grade class beginning the study of the exponent rules</a:t>
            </a:r>
          </a:p>
          <a:p>
            <a:pPr marL="0" indent="0">
              <a:buNone/>
              <a:defRPr/>
            </a:pPr>
            <a:endParaRPr lang="en-US" dirty="0"/>
          </a:p>
          <a:p>
            <a:pPr marL="0" indent="0">
              <a:buNone/>
              <a:defRPr/>
            </a:pPr>
            <a:r>
              <a:rPr lang="en-US" dirty="0"/>
              <a:t>As you watch the video, consider : </a:t>
            </a:r>
          </a:p>
          <a:p>
            <a:pPr>
              <a:defRPr/>
            </a:pPr>
            <a:r>
              <a:rPr lang="en-US" dirty="0"/>
              <a:t>What about the nature of the task promoted or inhibited discussion?</a:t>
            </a:r>
          </a:p>
          <a:p>
            <a:pPr>
              <a:defRPr/>
            </a:pPr>
            <a:endParaRPr lang="en-US" dirty="0"/>
          </a:p>
        </p:txBody>
      </p:sp>
    </p:spTree>
    <p:extLst>
      <p:ext uri="{BB962C8B-B14F-4D97-AF65-F5344CB8AC3E}">
        <p14:creationId xmlns:p14="http://schemas.microsoft.com/office/powerpoint/2010/main" val="1182363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2819400" cy="1249362"/>
          </a:xfrm>
        </p:spPr>
        <p:txBody>
          <a:bodyPr>
            <a:normAutofit/>
          </a:bodyPr>
          <a:lstStyle/>
          <a:p>
            <a:r>
              <a:rPr lang="en-US" sz="3600" dirty="0"/>
              <a:t>Exponents</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8</a:t>
            </a:fld>
            <a:endParaRPr lang="en-US"/>
          </a:p>
        </p:txBody>
      </p:sp>
      <p:pic>
        <p:nvPicPr>
          <p:cNvPr id="9" name="Picture 8" descr="exp.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000" y="-27119"/>
            <a:ext cx="6400800" cy="9375381"/>
          </a:xfrm>
          <a:prstGeom prst="rect">
            <a:avLst/>
          </a:prstGeom>
        </p:spPr>
      </p:pic>
    </p:spTree>
    <p:extLst>
      <p:ext uri="{BB962C8B-B14F-4D97-AF65-F5344CB8AC3E}">
        <p14:creationId xmlns:p14="http://schemas.microsoft.com/office/powerpoint/2010/main" val="498599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Reflecting on Practice</a:t>
            </a:r>
            <a:endParaRPr lang="en-US" dirty="0"/>
          </a:p>
        </p:txBody>
      </p:sp>
      <p:sp>
        <p:nvSpPr>
          <p:cNvPr id="3" name="Footer Placeholder 2"/>
          <p:cNvSpPr>
            <a:spLocks noGrp="1"/>
          </p:cNvSpPr>
          <p:nvPr>
            <p:ph type="ftr" sz="quarter" idx="11"/>
          </p:nvPr>
        </p:nvSpPr>
        <p:spPr/>
        <p:txBody>
          <a:bodyPr/>
          <a:lstStyle/>
          <a:p>
            <a:r>
              <a:rPr lang="en-US"/>
              <a:t>Park City Mathematics Institute</a:t>
            </a:r>
            <a:endParaRPr lang="en-US" dirty="0"/>
          </a:p>
        </p:txBody>
      </p:sp>
      <p:sp>
        <p:nvSpPr>
          <p:cNvPr id="4" name="Slide Number Placeholder 3"/>
          <p:cNvSpPr>
            <a:spLocks noGrp="1"/>
          </p:cNvSpPr>
          <p:nvPr>
            <p:ph type="sldNum" sz="quarter" idx="12"/>
          </p:nvPr>
        </p:nvSpPr>
        <p:spPr/>
        <p:txBody>
          <a:bodyPr/>
          <a:lstStyle/>
          <a:p>
            <a:fld id="{DC4E9914-D5EE-4969-8BC2-355A35D3C539}" type="slidenum">
              <a:rPr lang="en-US" smtClean="0"/>
              <a:t>9</a:t>
            </a:fld>
            <a:endParaRPr lang="en-US"/>
          </a:p>
        </p:txBody>
      </p:sp>
      <p:sp>
        <p:nvSpPr>
          <p:cNvPr id="6" name="Rectangle 5">
            <a:extLst>
              <a:ext uri="{FF2B5EF4-FFF2-40B4-BE49-F238E27FC236}">
                <a16:creationId xmlns:a16="http://schemas.microsoft.com/office/drawing/2014/main" id="{D2B54B51-9086-43B3-9849-E5E8D5F66A7F}"/>
              </a:ext>
            </a:extLst>
          </p:cNvPr>
          <p:cNvSpPr/>
          <p:nvPr/>
        </p:nvSpPr>
        <p:spPr>
          <a:xfrm>
            <a:off x="2286000" y="2967335"/>
            <a:ext cx="5181600" cy="369332"/>
          </a:xfrm>
          <a:prstGeom prst="rect">
            <a:avLst/>
          </a:prstGeom>
        </p:spPr>
        <p:txBody>
          <a:bodyPr wrap="square">
            <a:spAutoFit/>
          </a:bodyPr>
          <a:lstStyle/>
          <a:p>
            <a:r>
              <a:rPr lang="en-US" dirty="0">
                <a:hlinkClick r:id="rId3"/>
              </a:rPr>
              <a:t>http://www.timssvideo.com/videos/mathematics/</a:t>
            </a:r>
            <a:endParaRPr lang="en-US" dirty="0"/>
          </a:p>
        </p:txBody>
      </p:sp>
    </p:spTree>
    <p:extLst>
      <p:ext uri="{BB962C8B-B14F-4D97-AF65-F5344CB8AC3E}">
        <p14:creationId xmlns:p14="http://schemas.microsoft.com/office/powerpoint/2010/main" val="1126595985"/>
      </p:ext>
    </p:extLst>
  </p:cSld>
  <p:clrMapOvr>
    <a:masterClrMapping/>
  </p:clrMapOvr>
</p:sld>
</file>

<file path=ppt/theme/theme1.xml><?xml version="1.0" encoding="utf-8"?>
<a:theme xmlns:a="http://schemas.openxmlformats.org/drawingml/2006/main" name="PCMI RoP PPT Week 1 day 4 6 2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PCMI RoP PPT Week 1 day 4 6 27.potx</Template>
  <TotalTime>2458</TotalTime>
  <Words>1028</Words>
  <Application>Microsoft Macintosh PowerPoint</Application>
  <PresentationFormat>On-screen Show (4:3)</PresentationFormat>
  <Paragraphs>161</Paragraphs>
  <Slides>27</Slides>
  <Notes>27</Notes>
  <HiddenSlides>3</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27</vt:i4>
      </vt:variant>
    </vt:vector>
  </HeadingPairs>
  <TitlesOfParts>
    <vt:vector size="37" baseType="lpstr">
      <vt:lpstr>HGP明朝E</vt:lpstr>
      <vt:lpstr>ＭＳ Ｐゴシック</vt:lpstr>
      <vt:lpstr>Arial</vt:lpstr>
      <vt:lpstr>Calibri</vt:lpstr>
      <vt:lpstr>Candara</vt:lpstr>
      <vt:lpstr>Comic Sans MS</vt:lpstr>
      <vt:lpstr>Times</vt:lpstr>
      <vt:lpstr>Times New Roman</vt:lpstr>
      <vt:lpstr>Wingdings</vt:lpstr>
      <vt:lpstr>PCMI RoP PPT Week 1 day 4 6 27</vt:lpstr>
      <vt:lpstr>PCMI</vt:lpstr>
      <vt:lpstr>Reflecting on Practice: Worthwhile Tasks</vt:lpstr>
      <vt:lpstr>What do you (as students) predict will happen to the area if you “slant” the quadrilateral?  Why?</vt:lpstr>
      <vt:lpstr>Bringing it all together</vt:lpstr>
      <vt:lpstr>PowerPoint Presentation</vt:lpstr>
      <vt:lpstr>Exponents</vt:lpstr>
      <vt:lpstr>Exponents</vt:lpstr>
      <vt:lpstr>Exponents</vt:lpstr>
      <vt:lpstr>PowerPoint Presentation</vt:lpstr>
      <vt:lpstr>PowerPoint Presentation</vt:lpstr>
      <vt:lpstr>PowerPoint Presentation</vt:lpstr>
      <vt:lpstr>PowerPoint Presentation</vt:lpstr>
      <vt:lpstr>PowerPoint Presentation</vt:lpstr>
      <vt:lpstr>Mathematics Teaching Practices: Effective teachers </vt:lpstr>
      <vt:lpstr>PowerPoint Presentation</vt:lpstr>
      <vt:lpstr>A Quadrilateral</vt:lpstr>
      <vt:lpstr>Student work</vt:lpstr>
      <vt:lpstr>PowerPoint Presentation</vt:lpstr>
      <vt:lpstr>A spaghetti container has a hexagonal base.  Which shape will hold the same amount of spaghetti as the original container and be the most economical?</vt:lpstr>
      <vt:lpstr>Which shape will hold the same amount of spaghetti and be the most economical?</vt:lpstr>
      <vt:lpstr>PowerPoint Presentation</vt:lpstr>
      <vt:lpstr>PowerPoint Presentation</vt:lpstr>
      <vt:lpstr>PowerPoint Presentation</vt:lpstr>
      <vt:lpstr>PowerPoint Presentation</vt:lpstr>
      <vt:lpstr>PowerPoint Presentation</vt:lpstr>
      <vt:lpstr>Reference</vt:lpstr>
      <vt:lpstr>References</vt:lpstr>
    </vt:vector>
  </TitlesOfParts>
  <LinksUpToDate>false</LinksUpToDate>
  <SharedDoc>false</SharedDoc>
  <HyperlinksChanged>false</HyperlinksChanged>
  <AppVersion>16.0009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Calvin Armstrong</dc:creator>
  <cp:lastModifiedBy>Microsoft Office User</cp:lastModifiedBy>
  <cp:revision>49</cp:revision>
  <dcterms:created xsi:type="dcterms:W3CDTF">2012-07-01T03:45:43Z</dcterms:created>
  <dcterms:modified xsi:type="dcterms:W3CDTF">2018-01-25T16:06:22Z</dcterms:modified>
</cp:coreProperties>
</file>