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67" r:id="rId3"/>
    <p:sldId id="278" r:id="rId4"/>
    <p:sldId id="281" r:id="rId5"/>
    <p:sldId id="279" r:id="rId6"/>
    <p:sldId id="276" r:id="rId7"/>
    <p:sldId id="282" r:id="rId8"/>
    <p:sldId id="283" r:id="rId9"/>
    <p:sldId id="284" r:id="rId10"/>
    <p:sldId id="271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3FF"/>
    <a:srgbClr val="58B12A"/>
    <a:srgbClr val="07D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37" autoAdjust="0"/>
  </p:normalViewPr>
  <p:slideViewPr>
    <p:cSldViewPr>
      <p:cViewPr>
        <p:scale>
          <a:sx n="85" d="100"/>
          <a:sy n="85" d="100"/>
        </p:scale>
        <p:origin x="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7270-0A22-4BE9-85A8-9062B1102DE7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D0BE-5780-4156-9B75-D207BA6B8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8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at 50 seconds.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BD0BE-5780-4156-9B75-D207BA6B88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Reflecting on Practice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9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5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Park City Mathematics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Reflecting on Practice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Park City Mathematics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E9914-D5EE-4969-8BC2-355A35D3C53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17600" y="6248400"/>
            <a:ext cx="10464800" cy="0"/>
          </a:xfrm>
          <a:prstGeom prst="line">
            <a:avLst/>
          </a:prstGeom>
          <a:ln>
            <a:solidFill>
              <a:srgbClr val="07DC0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6172200"/>
            <a:ext cx="10363200" cy="0"/>
          </a:xfrm>
          <a:prstGeom prst="line">
            <a:avLst/>
          </a:prstGeom>
          <a:ln>
            <a:solidFill>
              <a:srgbClr val="58B1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6000" y="6324600"/>
            <a:ext cx="10566400" cy="0"/>
          </a:xfrm>
          <a:prstGeom prst="line">
            <a:avLst/>
          </a:prstGeom>
          <a:ln>
            <a:solidFill>
              <a:srgbClr val="C8F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6" y="5016702"/>
            <a:ext cx="1561934" cy="16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ttp://projects.ias.edu/pcmi/hstp/problemsets.html" TargetMode="External"/><Relationship Id="rId4" Type="http://schemas.openxmlformats.org/officeDocument/2006/relationships/hyperlink" Target="mailto:https://im.openupresources.org/" TargetMode="External"/><Relationship Id="rId5" Type="http://schemas.openxmlformats.org/officeDocument/2006/relationships/hyperlink" Target="http://projects.ias.edu/pcmi/hstp/previou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895600" y="2743200"/>
            <a:ext cx="6400800" cy="2133600"/>
          </a:xfrm>
        </p:spPr>
        <p:txBody>
          <a:bodyPr>
            <a:normAutofit/>
          </a:bodyPr>
          <a:lstStyle/>
          <a:p>
            <a:r>
              <a:rPr lang="en-US" dirty="0"/>
              <a:t>24-25 March2018</a:t>
            </a:r>
          </a:p>
          <a:p>
            <a:r>
              <a:rPr lang="en-US"/>
              <a:t>Math</a:t>
            </a:r>
            <a:r>
              <a:rPr lang="en-US" dirty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2209800"/>
          </a:xfrm>
        </p:spPr>
        <p:txBody>
          <a:bodyPr>
            <a:normAutofit/>
          </a:bodyPr>
          <a:lstStyle/>
          <a:p>
            <a:r>
              <a:rPr lang="en-US" sz="6000" dirty="0"/>
              <a:t>PCMI December Outreach Weekend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0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do you notice? What questions do you have?</a:t>
            </a:r>
          </a:p>
          <a:p>
            <a:r>
              <a:rPr lang="en-US" dirty="0" smtClean="0"/>
              <a:t>The chess and flag problems were related. The types of flags said went with directions of chess pieces. </a:t>
            </a:r>
          </a:p>
          <a:p>
            <a:r>
              <a:rPr lang="en-US" dirty="0" smtClean="0"/>
              <a:t>Question: Does every chess question have a parallel flag question?</a:t>
            </a:r>
          </a:p>
          <a:p>
            <a:r>
              <a:rPr lang="en-US" dirty="0" smtClean="0"/>
              <a:t>The more freedom a piece had to move, the less choice you had to force a winning move. </a:t>
            </a:r>
          </a:p>
          <a:p>
            <a:r>
              <a:rPr lang="en-US" dirty="0" smtClean="0"/>
              <a:t>The starting position must have something to do with it. Starting on a point (e.g. (8,5)), which are relatively prime must have something to do with it.</a:t>
            </a:r>
          </a:p>
          <a:p>
            <a:r>
              <a:rPr lang="en-US" dirty="0" smtClean="0"/>
              <a:t>Is there a relationship between the starting position and the starting number of flags in each color (when the questions are related)? And what is that relationship?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Pythagorean Triples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11430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 didn’t understand the Eisenstein triples. </a:t>
            </a:r>
          </a:p>
          <a:p>
            <a:r>
              <a:rPr lang="en-US" dirty="0" smtClean="0"/>
              <a:t>There was some relationships with the mod 4s. All the PPT were a combo of 3, 0, and 1. Hypotenuse was always 1 in mod 4.</a:t>
            </a:r>
          </a:p>
          <a:p>
            <a:r>
              <a:rPr lang="en-US" dirty="0" smtClean="0"/>
              <a:t>The multiple of 3, 4, and 5 is in every PPT. (not necessarily distinct numbers). </a:t>
            </a:r>
            <a:endParaRPr lang="en-US" dirty="0"/>
          </a:p>
          <a:p>
            <a:r>
              <a:rPr lang="en-US" dirty="0" smtClean="0"/>
              <a:t>The hypotenuse </a:t>
            </a:r>
            <a:r>
              <a:rPr lang="en-US" dirty="0" smtClean="0"/>
              <a:t>cannot be a multiple of 3 or 4. And must be odd.</a:t>
            </a:r>
          </a:p>
          <a:p>
            <a:r>
              <a:rPr lang="en-US" dirty="0" smtClean="0"/>
              <a:t>If the short leg is even, then the other leg has to be odd (and vice versa).</a:t>
            </a:r>
          </a:p>
          <a:p>
            <a:r>
              <a:rPr lang="en-US" dirty="0" smtClean="0"/>
              <a:t>What Becky said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3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38862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rgbClr val="58B12A"/>
                </a:solidFill>
              </a:rPr>
              <a:t>URL: </a:t>
            </a:r>
            <a:r>
              <a:rPr lang="en-US" b="1" i="1" dirty="0" err="1">
                <a:solidFill>
                  <a:srgbClr val="58B12A"/>
                </a:solidFill>
              </a:rPr>
              <a:t>go.edc.org</a:t>
            </a:r>
            <a:r>
              <a:rPr lang="en-US" b="1" i="1" dirty="0">
                <a:solidFill>
                  <a:srgbClr val="58B12A"/>
                </a:solidFill>
              </a:rPr>
              <a:t>/survivor21 </a:t>
            </a:r>
            <a:endParaRPr lang="en-US" b="1" i="1" dirty="0" smtClean="0">
              <a:solidFill>
                <a:srgbClr val="58B12A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b="1" i="1" dirty="0">
              <a:solidFill>
                <a:srgbClr val="58B12A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accent4"/>
                </a:solidFill>
              </a:rPr>
              <a:t>Shared Websites: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err="1" smtClean="0">
                <a:solidFill>
                  <a:schemeClr val="accent4"/>
                </a:solidFill>
              </a:rPr>
              <a:t>Projects.ias.edu</a:t>
            </a:r>
            <a:r>
              <a:rPr lang="en-US" b="1" dirty="0" smtClean="0">
                <a:solidFill>
                  <a:schemeClr val="accent4"/>
                </a:solidFill>
              </a:rPr>
              <a:t>/PCMI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accent4"/>
                </a:solidFill>
                <a:hlinkClick r:id="rId3"/>
              </a:rPr>
              <a:t>Past PCMI problem sets</a:t>
            </a:r>
            <a:endParaRPr lang="en-US" b="1" dirty="0" smtClean="0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accent4"/>
                </a:solidFill>
                <a:hlinkClick r:id="rId4"/>
              </a:rPr>
              <a:t>Illustrative Mathematics</a:t>
            </a:r>
            <a:endParaRPr lang="en-US" b="1" dirty="0" smtClean="0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accent4"/>
                </a:solidFill>
              </a:rPr>
              <a:t>Past TLP </a:t>
            </a:r>
            <a:r>
              <a:rPr lang="en-US" b="1" dirty="0">
                <a:solidFill>
                  <a:schemeClr val="accent4"/>
                </a:solidFill>
              </a:rPr>
              <a:t>Summer Sessions: </a:t>
            </a:r>
            <a:r>
              <a:rPr lang="en-US" b="1" dirty="0">
                <a:solidFill>
                  <a:schemeClr val="accent4"/>
                </a:solidFill>
                <a:hlinkClick r:id="rId5"/>
              </a:rPr>
              <a:t>http://projects.ias.edu/pcmi/hstp/</a:t>
            </a:r>
            <a:r>
              <a:rPr lang="en-US" b="1" dirty="0" smtClean="0">
                <a:solidFill>
                  <a:schemeClr val="accent4"/>
                </a:solidFill>
                <a:hlinkClick r:id="rId5"/>
              </a:rPr>
              <a:t>previous.html</a:t>
            </a:r>
            <a:endParaRPr lang="en-US" b="1" dirty="0" smtClean="0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9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58B12A"/>
                </a:solidFill>
              </a:rPr>
              <a:t>Games Games Games!</a:t>
            </a:r>
            <a:r>
              <a:rPr lang="en-US" dirty="0"/>
              <a:t> </a:t>
            </a:r>
            <a:r>
              <a:rPr lang="en-US" i="1" dirty="0"/>
              <a:t>What do you notice? Wonder? What are your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Higher numbers, you have to completely work out all the possibilities to see if it breaks down to an earlier smaller case (e.g. Move X is equivalent to Y in the earlier game).</a:t>
            </a:r>
          </a:p>
          <a:p>
            <a:r>
              <a:rPr lang="en-US" dirty="0"/>
              <a:t>A lot of our methods involved matching or reacting to the other person to make groups of 4 or 8.</a:t>
            </a:r>
          </a:p>
          <a:p>
            <a:r>
              <a:rPr lang="en-US" dirty="0"/>
              <a:t>I wonder if there is some sort of probability equation that would help me solve this? Looking at diagonals (drawing 1 color and then 2 of one color then 3 of one color, etc. set up in a diagonal to eliminate the choices and get down to last 3 – 2 of one color and 1 of another) - referencing problem 9.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58B12A"/>
                </a:solidFill>
              </a:rPr>
              <a:t>Games Games Games!</a:t>
            </a:r>
            <a:r>
              <a:rPr lang="en-US" dirty="0"/>
              <a:t> </a:t>
            </a:r>
            <a:r>
              <a:rPr lang="en-US" i="1" dirty="0"/>
              <a:t>What do you notice? Wonder? What are your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noticed that in #7 you want to leave the other person with an even number when the colors switch from 2 to 1. What is the critical move to make when the transition occurs from 2 colors to 1 color.</a:t>
            </a:r>
          </a:p>
          <a:p>
            <a:r>
              <a:rPr lang="en-US" dirty="0"/>
              <a:t>Could this be similar to </a:t>
            </a:r>
            <a:r>
              <a:rPr lang="en-US"/>
              <a:t>a permutation equation?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Work</a:t>
            </a:r>
            <a:endParaRPr lang="en-US" b="1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909EAE-1282-4642-A136-0D3382E9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360" y="205614"/>
            <a:ext cx="3197748" cy="4002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110AAA-ED54-814E-9E18-820ECCFA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4" y="162211"/>
            <a:ext cx="3197748" cy="4198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28751D-DDD2-E34A-AE3E-BBB95D24F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845" y="2437701"/>
            <a:ext cx="2780826" cy="3765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16C2F-2419-FD46-8230-AC34CB94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915" y="1306878"/>
            <a:ext cx="2780825" cy="37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Work</a:t>
            </a:r>
            <a:endParaRPr lang="en-US" b="1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Park City Mathematics Institute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IMG_96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0"/>
            <a:ext cx="2126808" cy="4724400"/>
          </a:xfrm>
          <a:prstGeom prst="rect">
            <a:avLst/>
          </a:prstGeom>
        </p:spPr>
      </p:pic>
      <p:pic>
        <p:nvPicPr>
          <p:cNvPr id="4" name="Picture 3" descr="IMG_96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325" y="619125"/>
            <a:ext cx="3733800" cy="2800350"/>
          </a:xfrm>
          <a:prstGeom prst="rect">
            <a:avLst/>
          </a:prstGeom>
        </p:spPr>
      </p:pic>
      <p:pic>
        <p:nvPicPr>
          <p:cNvPr id="7" name="Picture 6" descr="IMG_96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700" y="3238500"/>
            <a:ext cx="3352800" cy="2514600"/>
          </a:xfrm>
          <a:prstGeom prst="rect">
            <a:avLst/>
          </a:prstGeom>
        </p:spPr>
      </p:pic>
      <p:pic>
        <p:nvPicPr>
          <p:cNvPr id="9" name="Picture 8" descr="IMG_96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60137"/>
            <a:ext cx="3124200" cy="2812063"/>
          </a:xfrm>
          <a:prstGeom prst="rect">
            <a:avLst/>
          </a:prstGeom>
        </p:spPr>
      </p:pic>
      <p:pic>
        <p:nvPicPr>
          <p:cNvPr id="8" name="Picture 7" descr="IMG_963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3934" y="1024467"/>
            <a:ext cx="3318933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6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IMG_96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33400"/>
            <a:ext cx="3597456" cy="3429000"/>
          </a:xfrm>
          <a:prstGeom prst="rect">
            <a:avLst/>
          </a:prstGeom>
        </p:spPr>
      </p:pic>
      <p:pic>
        <p:nvPicPr>
          <p:cNvPr id="7" name="Picture 6" descr="IMG_96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7000"/>
            <a:ext cx="4835780" cy="2781126"/>
          </a:xfrm>
          <a:prstGeom prst="rect">
            <a:avLst/>
          </a:prstGeom>
        </p:spPr>
      </p:pic>
      <p:pic>
        <p:nvPicPr>
          <p:cNvPr id="8" name="Picture 7" descr="IMG_96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62200"/>
            <a:ext cx="2949998" cy="3581400"/>
          </a:xfrm>
          <a:prstGeom prst="rect">
            <a:avLst/>
          </a:prstGeom>
        </p:spPr>
      </p:pic>
      <p:pic>
        <p:nvPicPr>
          <p:cNvPr id="9" name="Picture 8" descr="IMG_96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175" y="714375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6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Work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IMG_96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312" y="1055687"/>
            <a:ext cx="3568700" cy="2676525"/>
          </a:xfrm>
          <a:prstGeom prst="rect">
            <a:avLst/>
          </a:prstGeom>
        </p:spPr>
      </p:pic>
      <p:pic>
        <p:nvPicPr>
          <p:cNvPr id="7" name="Picture 6" descr="IMG_96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7200" y="1447800"/>
            <a:ext cx="4267200" cy="3200400"/>
          </a:xfrm>
          <a:prstGeom prst="rect">
            <a:avLst/>
          </a:prstGeom>
        </p:spPr>
      </p:pic>
      <p:pic>
        <p:nvPicPr>
          <p:cNvPr id="8" name="Picture 7" descr="IMG_96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2600"/>
            <a:ext cx="3541075" cy="39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5029200" cy="792162"/>
          </a:xfrm>
          <a:ln>
            <a:solidFill>
              <a:srgbClr val="07DC0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Denver Participants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Park City Mathematics Institute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9914-D5EE-4969-8BC2-355A35D3C53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PCMIDenverOutreach-GrpPhoto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800600" cy="3600450"/>
          </a:xfrm>
          <a:prstGeom prst="rect">
            <a:avLst/>
          </a:prstGeom>
        </p:spPr>
      </p:pic>
      <p:pic>
        <p:nvPicPr>
          <p:cNvPr id="7" name="Picture 6" descr="PCMIDenverOutreach-GrpPhoto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29000"/>
            <a:ext cx="4470400" cy="3352800"/>
          </a:xfrm>
          <a:prstGeom prst="rect">
            <a:avLst/>
          </a:prstGeom>
        </p:spPr>
      </p:pic>
      <p:pic>
        <p:nvPicPr>
          <p:cNvPr id="5" name="Picture 4" descr="PCMIDenverOutreach-GrpSelfi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6600" y="228600"/>
            <a:ext cx="4944066" cy="37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4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CMI RoP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PCMI RoP PPT Template.potx</Template>
  <TotalTime>2831</TotalTime>
  <Words>561</Words>
  <Application>Microsoft Macintosh PowerPoint</Application>
  <PresentationFormat>Custom</PresentationFormat>
  <Paragraphs>63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PCMI RoP PPT Template</vt:lpstr>
      <vt:lpstr>PCMI December Outreach Weekend</vt:lpstr>
      <vt:lpstr>Survivor Time</vt:lpstr>
      <vt:lpstr>Games Games Games! What do you notice? Wonder? What are your questions?</vt:lpstr>
      <vt:lpstr>Games Games Games! What do you notice? Wonder? What are your questions?</vt:lpstr>
      <vt:lpstr>Participant Work</vt:lpstr>
      <vt:lpstr>Participant Work</vt:lpstr>
      <vt:lpstr>Participant Work</vt:lpstr>
      <vt:lpstr>Participant Work</vt:lpstr>
      <vt:lpstr>Denver Participants</vt:lpstr>
      <vt:lpstr>Chess Time</vt:lpstr>
      <vt:lpstr>Pythagorean Triples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Armstrong</dc:creator>
  <cp:lastModifiedBy>Mary Pilgrim</cp:lastModifiedBy>
  <cp:revision>214</cp:revision>
  <dcterms:created xsi:type="dcterms:W3CDTF">2012-07-01T03:45:43Z</dcterms:created>
  <dcterms:modified xsi:type="dcterms:W3CDTF">2018-03-25T20:02:34Z</dcterms:modified>
</cp:coreProperties>
</file>