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93" r:id="rId3"/>
    <p:sldId id="289" r:id="rId4"/>
    <p:sldId id="290" r:id="rId5"/>
    <p:sldId id="263" r:id="rId6"/>
    <p:sldId id="264" r:id="rId7"/>
    <p:sldId id="265" r:id="rId8"/>
    <p:sldId id="262" r:id="rId9"/>
    <p:sldId id="268" r:id="rId10"/>
    <p:sldId id="285" r:id="rId11"/>
    <p:sldId id="292" r:id="rId12"/>
    <p:sldId id="294" r:id="rId13"/>
    <p:sldId id="295" r:id="rId14"/>
    <p:sldId id="286" r:id="rId15"/>
    <p:sldId id="297" r:id="rId16"/>
    <p:sldId id="296" r:id="rId17"/>
    <p:sldId id="269" r:id="rId18"/>
    <p:sldId id="270" r:id="rId19"/>
    <p:sldId id="287" r:id="rId20"/>
    <p:sldId id="291" r:id="rId21"/>
    <p:sldId id="281" r:id="rId22"/>
    <p:sldId id="27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598" autoAdjust="0"/>
  </p:normalViewPr>
  <p:slideViewPr>
    <p:cSldViewPr>
      <p:cViewPr varScale="1">
        <p:scale>
          <a:sx n="72" d="100"/>
          <a:sy n="72" d="100"/>
        </p:scale>
        <p:origin x="104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12/5/2015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16059756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10</a:t>
            </a:fld>
            <a:endParaRPr lang="en-US"/>
          </a:p>
        </p:txBody>
      </p:sp>
    </p:spTree>
    <p:extLst>
      <p:ext uri="{BB962C8B-B14F-4D97-AF65-F5344CB8AC3E}">
        <p14:creationId xmlns:p14="http://schemas.microsoft.com/office/powerpoint/2010/main" val="39316776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11</a:t>
            </a:fld>
            <a:endParaRPr lang="en-US"/>
          </a:p>
        </p:txBody>
      </p:sp>
    </p:spTree>
    <p:extLst>
      <p:ext uri="{BB962C8B-B14F-4D97-AF65-F5344CB8AC3E}">
        <p14:creationId xmlns:p14="http://schemas.microsoft.com/office/powerpoint/2010/main" val="22580335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7814360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13</a:t>
            </a:fld>
            <a:endParaRPr lang="en-US"/>
          </a:p>
        </p:txBody>
      </p:sp>
    </p:spTree>
    <p:extLst>
      <p:ext uri="{BB962C8B-B14F-4D97-AF65-F5344CB8AC3E}">
        <p14:creationId xmlns:p14="http://schemas.microsoft.com/office/powerpoint/2010/main" val="16601830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14</a:t>
            </a:fld>
            <a:endParaRPr lang="en-US"/>
          </a:p>
        </p:txBody>
      </p:sp>
    </p:spTree>
    <p:extLst>
      <p:ext uri="{BB962C8B-B14F-4D97-AF65-F5344CB8AC3E}">
        <p14:creationId xmlns:p14="http://schemas.microsoft.com/office/powerpoint/2010/main" val="6016412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15</a:t>
            </a:fld>
            <a:endParaRPr lang="en-US"/>
          </a:p>
        </p:txBody>
      </p:sp>
    </p:spTree>
    <p:extLst>
      <p:ext uri="{BB962C8B-B14F-4D97-AF65-F5344CB8AC3E}">
        <p14:creationId xmlns:p14="http://schemas.microsoft.com/office/powerpoint/2010/main" val="33933899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16</a:t>
            </a:fld>
            <a:endParaRPr lang="en-US"/>
          </a:p>
        </p:txBody>
      </p:sp>
    </p:spTree>
    <p:extLst>
      <p:ext uri="{BB962C8B-B14F-4D97-AF65-F5344CB8AC3E}">
        <p14:creationId xmlns:p14="http://schemas.microsoft.com/office/powerpoint/2010/main" val="19541667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17</a:t>
            </a:fld>
            <a:endParaRPr lang="en-US"/>
          </a:p>
        </p:txBody>
      </p:sp>
    </p:spTree>
    <p:extLst>
      <p:ext uri="{BB962C8B-B14F-4D97-AF65-F5344CB8AC3E}">
        <p14:creationId xmlns:p14="http://schemas.microsoft.com/office/powerpoint/2010/main" val="24003890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18</a:t>
            </a:fld>
            <a:endParaRPr lang="en-US"/>
          </a:p>
        </p:txBody>
      </p:sp>
    </p:spTree>
    <p:extLst>
      <p:ext uri="{BB962C8B-B14F-4D97-AF65-F5344CB8AC3E}">
        <p14:creationId xmlns:p14="http://schemas.microsoft.com/office/powerpoint/2010/main" val="451727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43E215D1-F137-7F45-A6C4-AE07810248ED}" type="slidenum">
              <a:rPr lang="en-US" sz="1200"/>
              <a:pPr>
                <a:defRPr/>
              </a:pPr>
              <a:t>19</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a:t>
            </a:fld>
            <a:endParaRPr lang="en-US"/>
          </a:p>
        </p:txBody>
      </p:sp>
    </p:spTree>
    <p:extLst>
      <p:ext uri="{BB962C8B-B14F-4D97-AF65-F5344CB8AC3E}">
        <p14:creationId xmlns:p14="http://schemas.microsoft.com/office/powerpoint/2010/main" val="1046982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20</a:t>
            </a:fld>
            <a:endParaRPr lang="en-US"/>
          </a:p>
        </p:txBody>
      </p:sp>
    </p:spTree>
    <p:extLst>
      <p:ext uri="{BB962C8B-B14F-4D97-AF65-F5344CB8AC3E}">
        <p14:creationId xmlns:p14="http://schemas.microsoft.com/office/powerpoint/2010/main" val="9422743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21</a:t>
            </a:fld>
            <a:endParaRPr lang="en-US"/>
          </a:p>
        </p:txBody>
      </p:sp>
    </p:spTree>
    <p:extLst>
      <p:ext uri="{BB962C8B-B14F-4D97-AF65-F5344CB8AC3E}">
        <p14:creationId xmlns:p14="http://schemas.microsoft.com/office/powerpoint/2010/main" val="26752123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22</a:t>
            </a:fld>
            <a:endParaRPr lang="en-US"/>
          </a:p>
        </p:txBody>
      </p:sp>
    </p:spTree>
    <p:extLst>
      <p:ext uri="{BB962C8B-B14F-4D97-AF65-F5344CB8AC3E}">
        <p14:creationId xmlns:p14="http://schemas.microsoft.com/office/powerpoint/2010/main" val="3607291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3</a:t>
            </a:fld>
            <a:endParaRPr lang="en-US"/>
          </a:p>
        </p:txBody>
      </p:sp>
    </p:spTree>
    <p:extLst>
      <p:ext uri="{BB962C8B-B14F-4D97-AF65-F5344CB8AC3E}">
        <p14:creationId xmlns:p14="http://schemas.microsoft.com/office/powerpoint/2010/main" val="2758573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4</a:t>
            </a:fld>
            <a:endParaRPr lang="en-US"/>
          </a:p>
        </p:txBody>
      </p:sp>
    </p:spTree>
    <p:extLst>
      <p:ext uri="{BB962C8B-B14F-4D97-AF65-F5344CB8AC3E}">
        <p14:creationId xmlns:p14="http://schemas.microsoft.com/office/powerpoint/2010/main" val="3550106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5</a:t>
            </a:fld>
            <a:endParaRPr lang="en-US"/>
          </a:p>
        </p:txBody>
      </p:sp>
    </p:spTree>
    <p:extLst>
      <p:ext uri="{BB962C8B-B14F-4D97-AF65-F5344CB8AC3E}">
        <p14:creationId xmlns:p14="http://schemas.microsoft.com/office/powerpoint/2010/main" val="2838442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6</a:t>
            </a:fld>
            <a:endParaRPr lang="en-US"/>
          </a:p>
        </p:txBody>
      </p:sp>
    </p:spTree>
    <p:extLst>
      <p:ext uri="{BB962C8B-B14F-4D97-AF65-F5344CB8AC3E}">
        <p14:creationId xmlns:p14="http://schemas.microsoft.com/office/powerpoint/2010/main" val="1742789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smtClean="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7</a:t>
            </a:fld>
            <a:endParaRPr lang="en-US"/>
          </a:p>
        </p:txBody>
      </p:sp>
    </p:spTree>
    <p:extLst>
      <p:ext uri="{BB962C8B-B14F-4D97-AF65-F5344CB8AC3E}">
        <p14:creationId xmlns:p14="http://schemas.microsoft.com/office/powerpoint/2010/main" val="197172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35179548-E1F0-5846-982A-5E82096B501A}" type="slidenum">
              <a:rPr lang="en-US"/>
              <a:pPr>
                <a:defRPr/>
              </a:pPr>
              <a:t>8</a:t>
            </a:fld>
            <a:endParaRPr lang="en-US"/>
          </a:p>
        </p:txBody>
      </p:sp>
      <p:sp>
        <p:nvSpPr>
          <p:cNvPr id="14029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40291" name="Rectangle 3"/>
          <p:cNvSpPr>
            <a:spLocks noGrp="1" noChangeArrowheads="1"/>
          </p:cNvSpPr>
          <p:nvPr>
            <p:ph type="body" idx="1"/>
          </p:nvPr>
        </p:nvSpPr>
        <p:spPr>
          <a:xfrm>
            <a:off x="914815" y="4343713"/>
            <a:ext cx="5028370" cy="4113862"/>
          </a:xfrm>
        </p:spPr>
        <p:txBody>
          <a:bodyPr/>
          <a:lstStyle/>
          <a:p>
            <a:pPr eaLnBrk="1" hangingPunct="1">
              <a:defRPr/>
            </a:pPr>
            <a:endParaRPr lang="en-US" smtClean="0">
              <a:cs typeface="+mn-cs"/>
            </a:endParaRPr>
          </a:p>
        </p:txBody>
      </p:sp>
    </p:spTree>
    <p:extLst>
      <p:ext uri="{BB962C8B-B14F-4D97-AF65-F5344CB8AC3E}">
        <p14:creationId xmlns:p14="http://schemas.microsoft.com/office/powerpoint/2010/main" val="31503306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smtClean="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9</a:t>
            </a:fld>
            <a:endParaRPr lang="en-US"/>
          </a:p>
        </p:txBody>
      </p:sp>
    </p:spTree>
    <p:extLst>
      <p:ext uri="{BB962C8B-B14F-4D97-AF65-F5344CB8AC3E}">
        <p14:creationId xmlns:p14="http://schemas.microsoft.com/office/powerpoint/2010/main" val="2503026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8" name="Date Placeholder 7"/>
          <p:cNvSpPr>
            <a:spLocks noGrp="1"/>
          </p:cNvSpPr>
          <p:nvPr>
            <p:ph type="dt" sz="half" idx="10"/>
          </p:nvPr>
        </p:nvSpPr>
        <p:spPr/>
        <p:txBody>
          <a:bodyPr/>
          <a:lstStyle/>
          <a:p>
            <a:r>
              <a:rPr lang="en-US" smtClean="0"/>
              <a:t>Reflecting on Practice</a:t>
            </a:r>
            <a:endParaRPr lang="en-US" dirty="0"/>
          </a:p>
        </p:txBody>
      </p:sp>
      <p:sp>
        <p:nvSpPr>
          <p:cNvPr id="9" name="Footer Placeholder 8"/>
          <p:cNvSpPr>
            <a:spLocks noGrp="1"/>
          </p:cNvSpPr>
          <p:nvPr>
            <p:ph type="ftr" sz="quarter" idx="11"/>
          </p:nvPr>
        </p:nvSpPr>
        <p:spPr/>
        <p:txBody>
          <a:bodyPr/>
          <a:lstStyle/>
          <a:p>
            <a:r>
              <a:rPr lang="en-US" smtClean="0"/>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r>
              <a:rPr lang="en-US" noProof="0" smtClean="0"/>
              <a:t>Click icon to add table</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B9E0148A-D63C-3242-89F4-84E6CCB50603}" type="slidenum">
              <a:rPr lang="en-US"/>
              <a:pPr>
                <a:defRPr/>
              </a:pPr>
              <a:t>‹#›</a:t>
            </a:fld>
            <a:endParaRPr lang="en-US"/>
          </a:p>
        </p:txBody>
      </p:sp>
    </p:spTree>
    <p:extLst>
      <p:ext uri="{BB962C8B-B14F-4D97-AF65-F5344CB8AC3E}">
        <p14:creationId xmlns:p14="http://schemas.microsoft.com/office/powerpoint/2010/main" val="423749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8" name="Footer Placeholder 7"/>
          <p:cNvSpPr>
            <a:spLocks noGrp="1"/>
          </p:cNvSpPr>
          <p:nvPr>
            <p:ph type="ftr" sz="quarter" idx="11"/>
          </p:nvPr>
        </p:nvSpPr>
        <p:spPr/>
        <p:txBody>
          <a:bodyPr/>
          <a:lstStyle/>
          <a:p>
            <a:r>
              <a:rPr lang="en-US" dirty="0" smtClean="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4" name="Footer Placeholder 3"/>
          <p:cNvSpPr>
            <a:spLocks noGrp="1"/>
          </p:cNvSpPr>
          <p:nvPr>
            <p:ph type="ftr" sz="quarter" idx="11"/>
          </p:nvPr>
        </p:nvSpPr>
        <p:spPr/>
        <p:txBody>
          <a:bodyPr/>
          <a:lstStyle/>
          <a:p>
            <a:r>
              <a:rPr lang="en-US" dirty="0" smtClean="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dirty="0" smtClean="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Park City Mathematics Institute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userDrawn="1"/>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userDrawn="1"/>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userDrawn="1"/>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fi.uu.nl/catch"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itle 2"/>
          <p:cNvSpPr>
            <a:spLocks noGrp="1"/>
          </p:cNvSpPr>
          <p:nvPr>
            <p:ph type="title"/>
          </p:nvPr>
        </p:nvSpPr>
        <p:spPr>
          <a:xfrm>
            <a:off x="457200" y="457200"/>
            <a:ext cx="8229600" cy="1981200"/>
          </a:xfrm>
        </p:spPr>
        <p:txBody>
          <a:bodyPr>
            <a:normAutofit/>
          </a:bodyPr>
          <a:lstStyle/>
          <a:p>
            <a:r>
              <a:rPr lang="en-US" dirty="0" smtClean="0"/>
              <a:t>Reflecting on Practice: Worthwhile Tasks</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dirty="0"/>
          </a:p>
        </p:txBody>
      </p:sp>
    </p:spTree>
    <p:extLst>
      <p:ext uri="{BB962C8B-B14F-4D97-AF65-F5344CB8AC3E}">
        <p14:creationId xmlns:p14="http://schemas.microsoft.com/office/powerpoint/2010/main" val="40000607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371600"/>
            <a:ext cx="8229600" cy="4525963"/>
          </a:xfrm>
        </p:spPr>
        <p:txBody>
          <a:bodyPr/>
          <a:lstStyle/>
          <a:p>
            <a:pPr marL="0" indent="0">
              <a:buNone/>
            </a:pPr>
            <a:r>
              <a:rPr lang="en-US" dirty="0" smtClean="0"/>
              <a:t>What </a:t>
            </a:r>
            <a:r>
              <a:rPr lang="en-US" dirty="0"/>
              <a:t>did you </a:t>
            </a:r>
            <a:r>
              <a:rPr lang="en-US" dirty="0" smtClean="0"/>
              <a:t>like or not like </a:t>
            </a:r>
            <a:r>
              <a:rPr lang="en-US" dirty="0"/>
              <a:t>about this task in terms of </a:t>
            </a:r>
            <a:r>
              <a:rPr lang="en-US" dirty="0" smtClean="0"/>
              <a:t>promoting discussion and eliciting </a:t>
            </a:r>
            <a:r>
              <a:rPr lang="en-US" dirty="0"/>
              <a:t>student understanding</a:t>
            </a:r>
            <a:r>
              <a:rPr lang="en-US" dirty="0" smtClean="0"/>
              <a:t>?</a:t>
            </a:r>
            <a:endParaRPr lang="en-US" dirty="0"/>
          </a:p>
          <a:p>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10</a:t>
            </a:fld>
            <a:endParaRPr lang="en-US"/>
          </a:p>
        </p:txBody>
      </p:sp>
    </p:spTree>
    <p:extLst>
      <p:ext uri="{BB962C8B-B14F-4D97-AF65-F5344CB8AC3E}">
        <p14:creationId xmlns:p14="http://schemas.microsoft.com/office/powerpoint/2010/main" val="8667386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Tasks should be chosen so that there is an opportunity for error in reasoning or thinking that opens up an opportunity to discuss or explain- not just an error in the next step (lost a negative sign or multiplied incorrectly).</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11</a:t>
            </a:fld>
            <a:endParaRPr lang="en-US"/>
          </a:p>
        </p:txBody>
      </p:sp>
    </p:spTree>
    <p:extLst>
      <p:ext uri="{BB962C8B-B14F-4D97-AF65-F5344CB8AC3E}">
        <p14:creationId xmlns:p14="http://schemas.microsoft.com/office/powerpoint/2010/main" val="41081878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4525963"/>
          </a:xfrm>
        </p:spPr>
        <p:txBody>
          <a:bodyPr/>
          <a:lstStyle/>
          <a:p>
            <a:r>
              <a:rPr lang="en-US" dirty="0" smtClean="0"/>
              <a:t>Choose one of the problems and find a solution</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19119358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lstStyle/>
          <a:p>
            <a:r>
              <a:rPr lang="en-US" dirty="0" smtClean="0"/>
              <a:t>Choose one of the problems and find a solution</a:t>
            </a:r>
          </a:p>
          <a:p>
            <a:endParaRPr lang="en-US" dirty="0"/>
          </a:p>
          <a:p>
            <a:r>
              <a:rPr lang="en-US" dirty="0" smtClean="0"/>
              <a:t>Share your solution with one or two others that did the same task</a:t>
            </a:r>
          </a:p>
          <a:p>
            <a:r>
              <a:rPr lang="en-US" dirty="0" smtClean="0"/>
              <a:t>Write down a few ways that the task could promote discussion and elicit evidence of student thinking and understanding</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13</a:t>
            </a:fld>
            <a:endParaRPr lang="en-US"/>
          </a:p>
        </p:txBody>
      </p:sp>
    </p:spTree>
    <p:extLst>
      <p:ext uri="{BB962C8B-B14F-4D97-AF65-F5344CB8AC3E}">
        <p14:creationId xmlns:p14="http://schemas.microsoft.com/office/powerpoint/2010/main" val="25776112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3" descr="aaaaa.png"/>
          <p:cNvPicPr>
            <a:picLocks noChangeAspect="1"/>
          </p:cNvPicPr>
          <p:nvPr/>
        </p:nvPicPr>
        <p:blipFill rotWithShape="1">
          <a:blip r:embed="rId3">
            <a:extLst>
              <a:ext uri="{28A0092B-C50C-407E-A947-70E740481C1C}">
                <a14:useLocalDpi xmlns:a14="http://schemas.microsoft.com/office/drawing/2010/main" val="0"/>
              </a:ext>
            </a:extLst>
          </a:blip>
          <a:srcRect t="19737"/>
          <a:stretch/>
        </p:blipFill>
        <p:spPr bwMode="auto">
          <a:xfrm>
            <a:off x="228600" y="762000"/>
            <a:ext cx="8686800" cy="464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609600" y="152400"/>
            <a:ext cx="7924800" cy="646331"/>
          </a:xfrm>
          <a:prstGeom prst="rect">
            <a:avLst/>
          </a:prstGeom>
          <a:noFill/>
        </p:spPr>
        <p:txBody>
          <a:bodyPr wrap="square" rtlCol="0">
            <a:spAutoFit/>
          </a:bodyPr>
          <a:lstStyle/>
          <a:p>
            <a:r>
              <a:rPr lang="en-US" sz="3600" kern="1200" dirty="0" smtClean="0">
                <a:solidFill>
                  <a:schemeClr val="tx1"/>
                </a:solidFill>
                <a:latin typeface="+mn-lt"/>
                <a:ea typeface="+mn-ea"/>
                <a:cs typeface="+mn-cs"/>
              </a:rPr>
              <a:t>Sort according to some criteria</a:t>
            </a:r>
            <a:endParaRPr lang="en-US" sz="3600" kern="1200" dirty="0">
              <a:solidFill>
                <a:schemeClr val="tx1"/>
              </a:solidFill>
              <a:latin typeface="+mn-lt"/>
              <a:ea typeface="+mn-ea"/>
              <a:cs typeface="+mn-cs"/>
            </a:endParaRPr>
          </a:p>
        </p:txBody>
      </p:sp>
    </p:spTree>
    <p:extLst>
      <p:ext uri="{BB962C8B-B14F-4D97-AF65-F5344CB8AC3E}">
        <p14:creationId xmlns:p14="http://schemas.microsoft.com/office/powerpoint/2010/main" val="21314762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3" descr="aaaaa.png"/>
          <p:cNvPicPr>
            <a:picLocks noChangeAspect="1"/>
          </p:cNvPicPr>
          <p:nvPr/>
        </p:nvPicPr>
        <p:blipFill rotWithShape="1">
          <a:blip r:embed="rId3">
            <a:extLst>
              <a:ext uri="{28A0092B-C50C-407E-A947-70E740481C1C}">
                <a14:useLocalDpi xmlns:a14="http://schemas.microsoft.com/office/drawing/2010/main" val="0"/>
              </a:ext>
            </a:extLst>
          </a:blip>
          <a:srcRect t="19737"/>
          <a:stretch/>
        </p:blipFill>
        <p:spPr bwMode="auto">
          <a:xfrm>
            <a:off x="228600" y="762000"/>
            <a:ext cx="8686800" cy="464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609600" y="152400"/>
            <a:ext cx="7924800" cy="646331"/>
          </a:xfrm>
          <a:prstGeom prst="rect">
            <a:avLst/>
          </a:prstGeom>
          <a:noFill/>
        </p:spPr>
        <p:txBody>
          <a:bodyPr wrap="square" rtlCol="0">
            <a:spAutoFit/>
          </a:bodyPr>
          <a:lstStyle/>
          <a:p>
            <a:r>
              <a:rPr lang="en-US" sz="3600" b="1" kern="1200" dirty="0" smtClean="0">
                <a:solidFill>
                  <a:srgbClr val="C00000"/>
                </a:solidFill>
                <a:latin typeface="+mn-lt"/>
                <a:ea typeface="+mn-ea"/>
                <a:cs typeface="+mn-cs"/>
              </a:rPr>
              <a:t>Solve the system</a:t>
            </a:r>
            <a:endParaRPr lang="en-US" sz="3600" b="1" kern="1200" dirty="0">
              <a:solidFill>
                <a:srgbClr val="C00000"/>
              </a:solidFill>
              <a:latin typeface="+mn-lt"/>
              <a:ea typeface="+mn-ea"/>
              <a:cs typeface="+mn-cs"/>
            </a:endParaRPr>
          </a:p>
        </p:txBody>
      </p:sp>
    </p:spTree>
    <p:extLst>
      <p:ext uri="{BB962C8B-B14F-4D97-AF65-F5344CB8AC3E}">
        <p14:creationId xmlns:p14="http://schemas.microsoft.com/office/powerpoint/2010/main" val="39818760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Tasks should be chosen so that there is an opportunity for error in reasoning or thinking that opens up an opportunity to discuss or explain- not just an error in the next step (lost a negative sign or multiplied incorrectly).</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16</a:t>
            </a:fld>
            <a:endParaRPr lang="en-US"/>
          </a:p>
        </p:txBody>
      </p:sp>
    </p:spTree>
    <p:extLst>
      <p:ext uri="{BB962C8B-B14F-4D97-AF65-F5344CB8AC3E}">
        <p14:creationId xmlns:p14="http://schemas.microsoft.com/office/powerpoint/2010/main" val="27794859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smtClean="0"/>
              <a:t>Park City Mathematics Institute</a:t>
            </a:r>
            <a:endParaRPr lang="en-US" dirty="0" smtClean="0"/>
          </a:p>
        </p:txBody>
      </p:sp>
      <p:sp>
        <p:nvSpPr>
          <p:cNvPr id="4" name="Slide Number Placeholder 3"/>
          <p:cNvSpPr>
            <a:spLocks noGrp="1"/>
          </p:cNvSpPr>
          <p:nvPr>
            <p:ph type="sldNum" sz="quarter" idx="12"/>
          </p:nvPr>
        </p:nvSpPr>
        <p:spPr/>
        <p:txBody>
          <a:bodyPr/>
          <a:lstStyle/>
          <a:p>
            <a:fld id="{DC4E9914-D5EE-4969-8BC2-355A35D3C539}" type="slidenum">
              <a:rPr lang="en-US" smtClean="0"/>
              <a:t>17</a:t>
            </a:fld>
            <a:endParaRPr lang="en-US"/>
          </a:p>
        </p:txBody>
      </p:sp>
      <p:sp>
        <p:nvSpPr>
          <p:cNvPr id="6" name="TextBox 5"/>
          <p:cNvSpPr txBox="1"/>
          <p:nvPr/>
        </p:nvSpPr>
        <p:spPr>
          <a:xfrm>
            <a:off x="1371600" y="381000"/>
            <a:ext cx="6314750" cy="584776"/>
          </a:xfrm>
          <a:prstGeom prst="rect">
            <a:avLst/>
          </a:prstGeom>
          <a:noFill/>
        </p:spPr>
        <p:txBody>
          <a:bodyPr wrap="none" rtlCol="0">
            <a:spAutoFit/>
          </a:bodyPr>
          <a:lstStyle/>
          <a:p>
            <a:pPr algn="ctr"/>
            <a:r>
              <a:rPr lang="en-US" sz="3200" dirty="0" smtClean="0"/>
              <a:t>Types of  math problems presented</a:t>
            </a:r>
            <a:endParaRPr lang="en-US" sz="3200" dirty="0"/>
          </a:p>
        </p:txBody>
      </p:sp>
      <p:sp>
        <p:nvSpPr>
          <p:cNvPr id="7" name="TextBox 6"/>
          <p:cNvSpPr txBox="1"/>
          <p:nvPr/>
        </p:nvSpPr>
        <p:spPr>
          <a:xfrm>
            <a:off x="5933625" y="6476458"/>
            <a:ext cx="3200400" cy="461665"/>
          </a:xfrm>
          <a:prstGeom prst="rect">
            <a:avLst/>
          </a:prstGeom>
          <a:noFill/>
        </p:spPr>
        <p:txBody>
          <a:bodyPr wrap="square" rtlCol="0">
            <a:spAutoFit/>
          </a:bodyPr>
          <a:lstStyle/>
          <a:p>
            <a:r>
              <a:rPr lang="en-US" sz="2400" dirty="0" err="1" smtClean="0"/>
              <a:t>Hiebert</a:t>
            </a:r>
            <a:r>
              <a:rPr lang="en-US" sz="2400" dirty="0" smtClean="0"/>
              <a:t> &amp; Stigler, 2004</a:t>
            </a:r>
            <a:endParaRPr lang="en-US" sz="2400" dirty="0"/>
          </a:p>
        </p:txBody>
      </p:sp>
      <p:pic>
        <p:nvPicPr>
          <p:cNvPr id="8" name="Picture 7" descr="dd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8800" y="1066800"/>
            <a:ext cx="5486400" cy="4900316"/>
          </a:xfrm>
          <a:prstGeom prst="rect">
            <a:avLst/>
          </a:prstGeom>
        </p:spPr>
      </p:pic>
    </p:spTree>
    <p:extLst>
      <p:ext uri="{BB962C8B-B14F-4D97-AF65-F5344CB8AC3E}">
        <p14:creationId xmlns:p14="http://schemas.microsoft.com/office/powerpoint/2010/main" val="20244483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smtClean="0"/>
              <a:t>Park City Mathematics Institute</a:t>
            </a:r>
            <a:endParaRPr lang="en-US" dirty="0" smtClean="0"/>
          </a:p>
        </p:txBody>
      </p:sp>
      <p:sp>
        <p:nvSpPr>
          <p:cNvPr id="4" name="Slide Number Placeholder 3"/>
          <p:cNvSpPr>
            <a:spLocks noGrp="1"/>
          </p:cNvSpPr>
          <p:nvPr>
            <p:ph type="sldNum" sz="quarter" idx="12"/>
          </p:nvPr>
        </p:nvSpPr>
        <p:spPr/>
        <p:txBody>
          <a:bodyPr/>
          <a:lstStyle/>
          <a:p>
            <a:fld id="{DC4E9914-D5EE-4969-8BC2-355A35D3C539}" type="slidenum">
              <a:rPr lang="en-US" smtClean="0"/>
              <a:t>18</a:t>
            </a:fld>
            <a:endParaRPr lang="en-US"/>
          </a:p>
        </p:txBody>
      </p:sp>
      <p:pic>
        <p:nvPicPr>
          <p:cNvPr id="5" name="Picture 4" descr="d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6400" y="1219200"/>
            <a:ext cx="5486400" cy="5025081"/>
          </a:xfrm>
          <a:prstGeom prst="rect">
            <a:avLst/>
          </a:prstGeom>
        </p:spPr>
      </p:pic>
      <p:sp>
        <p:nvSpPr>
          <p:cNvPr id="6" name="TextBox 5"/>
          <p:cNvSpPr txBox="1"/>
          <p:nvPr/>
        </p:nvSpPr>
        <p:spPr>
          <a:xfrm>
            <a:off x="0" y="22541"/>
            <a:ext cx="8542723" cy="1077218"/>
          </a:xfrm>
          <a:prstGeom prst="rect">
            <a:avLst/>
          </a:prstGeom>
          <a:noFill/>
        </p:spPr>
        <p:txBody>
          <a:bodyPr wrap="none" rtlCol="0">
            <a:spAutoFit/>
          </a:bodyPr>
          <a:lstStyle/>
          <a:p>
            <a:pPr algn="ctr"/>
            <a:r>
              <a:rPr lang="en-US" sz="3200" dirty="0" smtClean="0"/>
              <a:t>How teachers implemented making connections </a:t>
            </a:r>
          </a:p>
          <a:p>
            <a:pPr algn="ctr"/>
            <a:r>
              <a:rPr lang="en-US" sz="3200" dirty="0" smtClean="0"/>
              <a:t>math problems</a:t>
            </a:r>
            <a:endParaRPr lang="en-US" sz="3200" dirty="0"/>
          </a:p>
        </p:txBody>
      </p:sp>
      <p:sp>
        <p:nvSpPr>
          <p:cNvPr id="7" name="TextBox 6"/>
          <p:cNvSpPr txBox="1"/>
          <p:nvPr/>
        </p:nvSpPr>
        <p:spPr>
          <a:xfrm>
            <a:off x="5933625" y="6476458"/>
            <a:ext cx="3200400" cy="461665"/>
          </a:xfrm>
          <a:prstGeom prst="rect">
            <a:avLst/>
          </a:prstGeom>
          <a:noFill/>
        </p:spPr>
        <p:txBody>
          <a:bodyPr wrap="square" rtlCol="0">
            <a:spAutoFit/>
          </a:bodyPr>
          <a:lstStyle/>
          <a:p>
            <a:r>
              <a:rPr lang="en-US" sz="2400" dirty="0" err="1" smtClean="0"/>
              <a:t>Hiebert</a:t>
            </a:r>
            <a:r>
              <a:rPr lang="en-US" sz="2400" dirty="0" smtClean="0"/>
              <a:t> &amp; Stigler, 2004</a:t>
            </a:r>
            <a:endParaRPr lang="en-US" sz="2400" dirty="0"/>
          </a:p>
        </p:txBody>
      </p:sp>
    </p:spTree>
    <p:extLst>
      <p:ext uri="{BB962C8B-B14F-4D97-AF65-F5344CB8AC3E}">
        <p14:creationId xmlns:p14="http://schemas.microsoft.com/office/powerpoint/2010/main" val="29715000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smtClean="0">
                <a:ea typeface="+mj-ea"/>
                <a:cs typeface="+mj-cs"/>
              </a:rPr>
              <a:t>Mathematics Teaching Practices: Effective </a:t>
            </a:r>
            <a:r>
              <a:rPr lang="en-US" altLang="en-US" b="1" i="1" dirty="0" smtClean="0">
                <a:ea typeface="+mj-ea"/>
                <a:cs typeface="+mj-cs"/>
              </a:rPr>
              <a:t>teachers</a:t>
            </a:r>
            <a:r>
              <a:rPr lang="en-US" altLang="en-US" i="1" dirty="0" smtClean="0">
                <a:ea typeface="+mj-ea"/>
                <a:cs typeface="+mj-cs"/>
              </a:rPr>
              <a:t> </a:t>
            </a:r>
            <a:endParaRPr lang="en-US" altLang="en-US" dirty="0" smtClean="0">
              <a:ea typeface="+mj-ea"/>
              <a:cs typeface="+mj-cs"/>
            </a:endParaRPr>
          </a:p>
        </p:txBody>
      </p:sp>
      <p:sp>
        <p:nvSpPr>
          <p:cNvPr id="29698" name="Content Placeholder 2"/>
          <p:cNvSpPr>
            <a:spLocks noGrp="1"/>
          </p:cNvSpPr>
          <p:nvPr>
            <p:ph idx="1"/>
          </p:nvPr>
        </p:nvSpPr>
        <p:spPr>
          <a:xfrm>
            <a:off x="457200" y="1828800"/>
            <a:ext cx="8229600" cy="4876800"/>
          </a:xfrm>
        </p:spPr>
        <p:txBody>
          <a:bodyPr/>
          <a:lstStyle/>
          <a:p>
            <a:pPr marL="457200" indent="-457200" eaLnBrk="1" hangingPunct="1">
              <a:spcBef>
                <a:spcPct val="0"/>
              </a:spcBef>
              <a:buFont typeface="Arial" charset="0"/>
              <a:buAutoNum type="arabicPeriod"/>
            </a:pPr>
            <a:r>
              <a:rPr lang="en-US" sz="2800">
                <a:latin typeface="Arial" charset="0"/>
              </a:rPr>
              <a:t>Establish mathematics goals to focus learning.</a:t>
            </a:r>
          </a:p>
          <a:p>
            <a:pPr marL="457200" indent="-457200" eaLnBrk="1" hangingPunct="1">
              <a:spcBef>
                <a:spcPct val="0"/>
              </a:spcBef>
              <a:buFont typeface="Arial" charset="0"/>
              <a:buAutoNum type="arabicPeriod"/>
            </a:pPr>
            <a:r>
              <a:rPr lang="en-US" sz="2800">
                <a:latin typeface="Arial" charset="0"/>
              </a:rPr>
              <a:t>Implement tasks that promote reasoning and problem solving. </a:t>
            </a:r>
          </a:p>
          <a:p>
            <a:pPr marL="457200" indent="-457200" eaLnBrk="1" hangingPunct="1">
              <a:spcBef>
                <a:spcPct val="0"/>
              </a:spcBef>
              <a:buFont typeface="Arial" charset="0"/>
              <a:buAutoNum type="arabicPeriod"/>
            </a:pPr>
            <a:r>
              <a:rPr lang="en-US" sz="2800">
                <a:latin typeface="Arial" charset="0"/>
              </a:rPr>
              <a:t>Use and connect mathematical representations.</a:t>
            </a:r>
          </a:p>
          <a:p>
            <a:pPr marL="457200" indent="-457200" eaLnBrk="1" hangingPunct="1">
              <a:spcBef>
                <a:spcPct val="0"/>
              </a:spcBef>
              <a:buFont typeface="Arial" charset="0"/>
              <a:buAutoNum type="arabicPeriod"/>
            </a:pPr>
            <a:r>
              <a:rPr lang="en-US" sz="2800">
                <a:latin typeface="Arial" charset="0"/>
              </a:rPr>
              <a:t>Facilitate meaningful mathematical discourse.</a:t>
            </a:r>
          </a:p>
          <a:p>
            <a:pPr marL="457200" indent="-457200" eaLnBrk="1" hangingPunct="1">
              <a:spcBef>
                <a:spcPct val="0"/>
              </a:spcBef>
              <a:buFont typeface="Arial" charset="0"/>
              <a:buAutoNum type="arabicPeriod"/>
            </a:pPr>
            <a:r>
              <a:rPr lang="en-US" sz="2800">
                <a:latin typeface="Arial" charset="0"/>
              </a:rPr>
              <a:t>Pose purposeful questions. </a:t>
            </a:r>
          </a:p>
          <a:p>
            <a:pPr marL="457200" indent="-457200" eaLnBrk="1" hangingPunct="1">
              <a:spcBef>
                <a:spcPct val="0"/>
              </a:spcBef>
              <a:buFont typeface="Arial" charset="0"/>
              <a:buAutoNum type="arabicPeriod"/>
            </a:pPr>
            <a:r>
              <a:rPr lang="en-US" sz="2800">
                <a:latin typeface="Arial" charset="0"/>
              </a:rPr>
              <a:t>Build procedural fluency from conceptual understanding.</a:t>
            </a:r>
          </a:p>
          <a:p>
            <a:pPr marL="457200" indent="-457200" eaLnBrk="1" hangingPunct="1">
              <a:spcBef>
                <a:spcPct val="0"/>
              </a:spcBef>
              <a:buFont typeface="Arial" charset="0"/>
              <a:buAutoNum type="arabicPeriod"/>
            </a:pPr>
            <a:r>
              <a:rPr lang="en-US" sz="2800">
                <a:latin typeface="Arial" charset="0"/>
              </a:rPr>
              <a:t>Support productive struggle in learning math. </a:t>
            </a:r>
          </a:p>
          <a:p>
            <a:pPr marL="457200" indent="-457200" eaLnBrk="1" hangingPunct="1">
              <a:spcBef>
                <a:spcPct val="0"/>
              </a:spcBef>
              <a:buFont typeface="Arial" charset="0"/>
              <a:buAutoNum type="arabicPeriod"/>
            </a:pPr>
            <a:r>
              <a:rPr lang="en-US" sz="2800">
                <a:latin typeface="Arial" charset="0"/>
              </a:rPr>
              <a:t>Elicit and use evidence of student thinking. </a:t>
            </a:r>
          </a:p>
        </p:txBody>
      </p:sp>
      <p:sp>
        <p:nvSpPr>
          <p:cNvPr id="29699"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2221864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2</a:t>
            </a:r>
            <a:endParaRPr lang="en-US" dirty="0"/>
          </a:p>
        </p:txBody>
      </p:sp>
      <p:sp>
        <p:nvSpPr>
          <p:cNvPr id="3" name="Content Placeholder 2"/>
          <p:cNvSpPr>
            <a:spLocks noGrp="1"/>
          </p:cNvSpPr>
          <p:nvPr>
            <p:ph idx="1"/>
          </p:nvPr>
        </p:nvSpPr>
        <p:spPr/>
        <p:txBody>
          <a:bodyPr/>
          <a:lstStyle/>
          <a:p>
            <a:r>
              <a:rPr lang="en-US" dirty="0" smtClean="0"/>
              <a:t>Where we were</a:t>
            </a:r>
          </a:p>
          <a:p>
            <a:r>
              <a:rPr lang="en-US" dirty="0" smtClean="0"/>
              <a:t>Where we’re going </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a:p>
        </p:txBody>
      </p:sp>
    </p:spTree>
    <p:extLst>
      <p:ext uri="{BB962C8B-B14F-4D97-AF65-F5344CB8AC3E}">
        <p14:creationId xmlns:p14="http://schemas.microsoft.com/office/powerpoint/2010/main" val="1758371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137" y="152400"/>
            <a:ext cx="8229600" cy="4953000"/>
          </a:xfrm>
        </p:spPr>
        <p:txBody>
          <a:bodyPr>
            <a:normAutofit fontScale="92500" lnSpcReduction="20000"/>
          </a:bodyPr>
          <a:lstStyle/>
          <a:p>
            <a:pPr marL="0" indent="0">
              <a:buNone/>
            </a:pPr>
            <a:r>
              <a:rPr lang="en-US" dirty="0" smtClean="0"/>
              <a:t>For yourself (write in your journal):</a:t>
            </a:r>
            <a:endParaRPr lang="en-US" dirty="0" smtClean="0"/>
          </a:p>
          <a:p>
            <a:pPr lvl="0" fontAlgn="base"/>
            <a:r>
              <a:rPr lang="en-US" dirty="0" smtClean="0"/>
              <a:t>What is one message from this session that you would want to bring back to another teacher?  How would you make it meaningful and accessible for them (when they haven’t been here with you</a:t>
            </a:r>
            <a:r>
              <a:rPr lang="en-US" dirty="0" smtClean="0"/>
              <a:t>)?</a:t>
            </a:r>
          </a:p>
          <a:p>
            <a:pPr marL="0" lvl="0" indent="0" fontAlgn="base">
              <a:buNone/>
            </a:pPr>
            <a:r>
              <a:rPr lang="en-US" dirty="0" smtClean="0"/>
              <a:t>To write on index card &amp; hand in:</a:t>
            </a:r>
            <a:endParaRPr lang="en-US" dirty="0" smtClean="0"/>
          </a:p>
          <a:p>
            <a:r>
              <a:rPr lang="en-US" dirty="0" smtClean="0"/>
              <a:t>What </a:t>
            </a:r>
            <a:r>
              <a:rPr lang="en-US" dirty="0"/>
              <a:t>question would you like to raise for us to think about as we move forward</a:t>
            </a:r>
            <a:r>
              <a:rPr lang="en-US" dirty="0" smtClean="0"/>
              <a:t>?</a:t>
            </a:r>
          </a:p>
          <a:p>
            <a:endParaRPr lang="en-US" dirty="0" smtClean="0"/>
          </a:p>
          <a:p>
            <a:pPr marL="0" indent="0">
              <a:buNone/>
            </a:pPr>
            <a:r>
              <a:rPr lang="en-US" dirty="0" smtClean="0">
                <a:solidFill>
                  <a:srgbClr val="C00000"/>
                </a:solidFill>
              </a:rPr>
              <a:t>When done ... Be back in the room by 4:25 </a:t>
            </a:r>
            <a:r>
              <a:rPr lang="en-US" dirty="0" smtClean="0">
                <a:solidFill>
                  <a:srgbClr val="C00000"/>
                </a:solidFill>
              </a:rPr>
              <a:t> </a:t>
            </a:r>
            <a:endParaRPr lang="en-US" dirty="0">
              <a:solidFill>
                <a:srgbClr val="C00000"/>
              </a:solidFill>
            </a:endParaRP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18231780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p:txBody>
          <a:bodyPr/>
          <a:lstStyle/>
          <a:p>
            <a:r>
              <a:rPr lang="en-US" dirty="0" err="1"/>
              <a:t>Hiebert</a:t>
            </a:r>
            <a:r>
              <a:rPr lang="en-US" dirty="0"/>
              <a:t>, J., &amp; Stigler, J. (2004). Improving Mathematics Teaching </a:t>
            </a:r>
            <a:r>
              <a:rPr lang="en-US" i="1" dirty="0"/>
              <a:t>Improving Achievement in Math and Science,</a:t>
            </a:r>
            <a:r>
              <a:rPr lang="en-US" dirty="0"/>
              <a:t> 64(5),  12-17.</a:t>
            </a:r>
          </a:p>
          <a:p>
            <a:r>
              <a:rPr lang="en-US" dirty="0"/>
              <a:t>Sanchez, W. (2013). Open ended questions and the process standards. 107(3). </a:t>
            </a:r>
            <a:r>
              <a:rPr lang="en-US" i="1" dirty="0"/>
              <a:t>Mathematics Teacher</a:t>
            </a:r>
            <a:r>
              <a:rPr lang="en-US" dirty="0"/>
              <a:t>.</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21</a:t>
            </a:fld>
            <a:endParaRPr lang="en-US"/>
          </a:p>
        </p:txBody>
      </p:sp>
    </p:spTree>
    <p:extLst>
      <p:ext uri="{BB962C8B-B14F-4D97-AF65-F5344CB8AC3E}">
        <p14:creationId xmlns:p14="http://schemas.microsoft.com/office/powerpoint/2010/main" val="36848803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685800" y="1524000"/>
            <a:ext cx="8229600" cy="4525963"/>
          </a:xfrm>
        </p:spPr>
        <p:txBody>
          <a:bodyPr>
            <a:normAutofit fontScale="77500" lnSpcReduction="20000"/>
          </a:bodyPr>
          <a:lstStyle/>
          <a:p>
            <a:r>
              <a:rPr lang="en-US" dirty="0" err="1" smtClean="0"/>
              <a:t>Dekker</a:t>
            </a:r>
            <a:r>
              <a:rPr lang="en-US" dirty="0" err="1"/>
              <a:t>,T</a:t>
            </a:r>
            <a:r>
              <a:rPr lang="en-US" dirty="0"/>
              <a:t>. &amp; </a:t>
            </a:r>
            <a:r>
              <a:rPr lang="en-US" dirty="0" err="1"/>
              <a:t>Querelle</a:t>
            </a:r>
            <a:r>
              <a:rPr lang="en-US" dirty="0"/>
              <a:t>, N. (2002).  Great assessment problems </a:t>
            </a:r>
            <a:r>
              <a:rPr lang="en-US" i="1" dirty="0"/>
              <a:t>(and how to solve them).</a:t>
            </a:r>
            <a:r>
              <a:rPr lang="en-US" dirty="0"/>
              <a:t> CATCH project </a:t>
            </a:r>
            <a:r>
              <a:rPr lang="en-US" dirty="0">
                <a:hlinkClick r:id="rId3"/>
              </a:rPr>
              <a:t>www.fi.uu.nl/</a:t>
            </a:r>
            <a:r>
              <a:rPr lang="en-US" dirty="0" smtClean="0">
                <a:hlinkClick r:id="rId3"/>
              </a:rPr>
              <a:t>catch</a:t>
            </a:r>
          </a:p>
          <a:p>
            <a:r>
              <a:rPr lang="en-US" dirty="0" err="1" smtClean="0"/>
              <a:t>Hiebert</a:t>
            </a:r>
            <a:r>
              <a:rPr lang="en-US" dirty="0" smtClean="0"/>
              <a:t>, J., &amp; Stigler, J. (2004). Improving </a:t>
            </a:r>
            <a:r>
              <a:rPr lang="en-US" dirty="0"/>
              <a:t>Mathematics Teaching </a:t>
            </a:r>
            <a:r>
              <a:rPr lang="en-US" i="1" dirty="0" smtClean="0"/>
              <a:t>Improving </a:t>
            </a:r>
            <a:r>
              <a:rPr lang="en-US" i="1" dirty="0"/>
              <a:t>Achievement in Math and </a:t>
            </a:r>
            <a:r>
              <a:rPr lang="en-US" i="1" dirty="0" smtClean="0"/>
              <a:t>Science,</a:t>
            </a:r>
            <a:r>
              <a:rPr lang="en-US" dirty="0" smtClean="0"/>
              <a:t> </a:t>
            </a:r>
            <a:r>
              <a:rPr lang="en-US" dirty="0"/>
              <a:t>64(5</a:t>
            </a:r>
            <a:r>
              <a:rPr lang="en-US" dirty="0" smtClean="0"/>
              <a:t>),  </a:t>
            </a:r>
            <a:r>
              <a:rPr lang="en-US" dirty="0"/>
              <a:t>12-</a:t>
            </a:r>
            <a:r>
              <a:rPr lang="en-US" dirty="0" smtClean="0"/>
              <a:t>17.</a:t>
            </a:r>
          </a:p>
          <a:p>
            <a:r>
              <a:rPr lang="en-US" dirty="0" smtClean="0"/>
              <a:t>National Council of Teachers of Mathematics. (2014). Principles to action: Ensuring mathematical success for all students. Reston VA: The Council</a:t>
            </a:r>
          </a:p>
          <a:p>
            <a:r>
              <a:rPr lang="en-US" dirty="0" smtClean="0"/>
              <a:t>Sanchez</a:t>
            </a:r>
            <a:r>
              <a:rPr lang="en-US" dirty="0"/>
              <a:t>, W. (2013). Open ended questions and the process standards. 107(3). </a:t>
            </a:r>
            <a:r>
              <a:rPr lang="en-US" i="1" dirty="0"/>
              <a:t>Mathematics Teacher</a:t>
            </a:r>
            <a:r>
              <a:rPr lang="en-US" dirty="0"/>
              <a:t>.</a:t>
            </a:r>
          </a:p>
          <a:p>
            <a:endParaRPr lang="en-US" dirty="0" smtClean="0">
              <a:hlinkClick r:id="rId3"/>
            </a:endParaRPr>
          </a:p>
          <a:p>
            <a:r>
              <a:rPr lang="en-US" dirty="0" smtClean="0"/>
              <a:t>.</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22</a:t>
            </a:fld>
            <a:endParaRPr lang="en-US"/>
          </a:p>
        </p:txBody>
      </p:sp>
    </p:spTree>
    <p:extLst>
      <p:ext uri="{BB962C8B-B14F-4D97-AF65-F5344CB8AC3E}">
        <p14:creationId xmlns:p14="http://schemas.microsoft.com/office/powerpoint/2010/main" val="1015325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Question: </a:t>
            </a:r>
            <a:r>
              <a:rPr lang="en-US" dirty="0"/>
              <a:t>If r=2, find the circumference of the circle</a:t>
            </a:r>
          </a:p>
          <a:p>
            <a:endParaRPr lang="en-US" dirty="0" smtClean="0"/>
          </a:p>
          <a:p>
            <a:r>
              <a:rPr lang="en-US" dirty="0" smtClean="0"/>
              <a:t>Answer:  </a:t>
            </a:r>
            <a:r>
              <a:rPr lang="en-US" dirty="0"/>
              <a:t>C=4π</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3</a:t>
            </a:fld>
            <a:endParaRPr lang="en-US"/>
          </a:p>
        </p:txBody>
      </p:sp>
    </p:spTree>
    <p:extLst>
      <p:ext uri="{BB962C8B-B14F-4D97-AF65-F5344CB8AC3E}">
        <p14:creationId xmlns:p14="http://schemas.microsoft.com/office/powerpoint/2010/main" val="15707259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question</a:t>
            </a:r>
            <a:endParaRPr lang="en-US" dirty="0"/>
          </a:p>
        </p:txBody>
      </p:sp>
      <p:sp>
        <p:nvSpPr>
          <p:cNvPr id="3" name="Content Placeholder 2"/>
          <p:cNvSpPr>
            <a:spLocks noGrp="1"/>
          </p:cNvSpPr>
          <p:nvPr>
            <p:ph idx="1"/>
          </p:nvPr>
        </p:nvSpPr>
        <p:spPr/>
        <p:txBody>
          <a:bodyPr/>
          <a:lstStyle/>
          <a:p>
            <a:pPr marL="0" indent="0">
              <a:buNone/>
            </a:pPr>
            <a:r>
              <a:rPr lang="en-US" dirty="0" smtClean="0"/>
              <a:t>Question: </a:t>
            </a:r>
            <a:r>
              <a:rPr lang="en-US" dirty="0"/>
              <a:t>If r=2, find the circumference of the circle</a:t>
            </a:r>
          </a:p>
          <a:p>
            <a:r>
              <a:rPr lang="en-US" dirty="0" smtClean="0"/>
              <a:t>Answer:  </a:t>
            </a:r>
            <a:r>
              <a:rPr lang="en-US" dirty="0"/>
              <a:t>C=</a:t>
            </a:r>
            <a:r>
              <a:rPr lang="en-US" dirty="0" smtClean="0"/>
              <a:t>4π</a:t>
            </a:r>
          </a:p>
          <a:p>
            <a:endParaRPr lang="en-US" dirty="0"/>
          </a:p>
          <a:p>
            <a:pPr marL="0" indent="0">
              <a:buNone/>
            </a:pPr>
            <a:r>
              <a:rPr lang="en-US" dirty="0" smtClean="0"/>
              <a:t>Is this a better question?</a:t>
            </a:r>
            <a:endParaRPr lang="en-US" dirty="0"/>
          </a:p>
          <a:p>
            <a:r>
              <a:rPr lang="en-US" dirty="0"/>
              <a:t>Will the circumference and the area of a circle ever be the same? Why or why not?</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4</a:t>
            </a:fld>
            <a:endParaRPr lang="en-US"/>
          </a:p>
        </p:txBody>
      </p:sp>
    </p:spTree>
    <p:extLst>
      <p:ext uri="{BB962C8B-B14F-4D97-AF65-F5344CB8AC3E}">
        <p14:creationId xmlns:p14="http://schemas.microsoft.com/office/powerpoint/2010/main" val="1643120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a14="http://schemas.microsoft.com/office/drawing/2010/main" xmlns="">
                <a:solidFill>
                  <a:srgbClr val="000080"/>
                </a:solidFill>
              </a14:hiddenFill>
            </a:ext>
          </a:extLst>
        </p:spPr>
        <p:txBody>
          <a:bodyPr>
            <a:normAutofit fontScale="90000"/>
          </a:bodyPr>
          <a:lstStyle/>
          <a:p>
            <a:pPr eaLnBrk="1" hangingPunct="1">
              <a:defRPr/>
            </a:pPr>
            <a:r>
              <a:rPr lang="en-US" smtClean="0">
                <a:solidFill>
                  <a:schemeClr val="tx1"/>
                </a:solidFill>
                <a:cs typeface="+mj-cs"/>
              </a:rPr>
              <a:t>In the figure below, what fraction of the rectangle ABCD is shaded?</a:t>
            </a:r>
            <a:endParaRPr lang="en-US" smtClean="0">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81800" y="2743200"/>
            <a:ext cx="1828800" cy="3108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smtClean="0">
                <a:latin typeface="Times" charset="0"/>
                <a:cs typeface="+mn-cs"/>
              </a:rPr>
              <a:t>1/6</a:t>
            </a:r>
          </a:p>
          <a:p>
            <a:pPr>
              <a:spcBef>
                <a:spcPct val="50000"/>
              </a:spcBef>
              <a:buFont typeface="Times" charset="0"/>
              <a:buAutoNum type="alphaLcParenR" startAt="2"/>
              <a:defRPr/>
            </a:pPr>
            <a:r>
              <a:rPr lang="en-US" sz="2800" dirty="0" smtClean="0">
                <a:latin typeface="Times" charset="0"/>
                <a:cs typeface="+mn-cs"/>
              </a:rPr>
              <a:t>1/5</a:t>
            </a:r>
          </a:p>
          <a:p>
            <a:pPr>
              <a:spcBef>
                <a:spcPct val="50000"/>
              </a:spcBef>
              <a:buFont typeface="Times" charset="0"/>
              <a:buAutoNum type="alphaLcParenR" startAt="3"/>
              <a:defRPr/>
            </a:pPr>
            <a:r>
              <a:rPr lang="en-US" sz="2800" dirty="0" smtClean="0">
                <a:latin typeface="Times" charset="0"/>
                <a:cs typeface="+mn-cs"/>
              </a:rPr>
              <a:t>1/4</a:t>
            </a:r>
          </a:p>
          <a:p>
            <a:pPr>
              <a:spcBef>
                <a:spcPct val="50000"/>
              </a:spcBef>
              <a:buFont typeface="Times" charset="0"/>
              <a:buAutoNum type="alphaLcParenR" startAt="4"/>
              <a:defRPr/>
            </a:pPr>
            <a:r>
              <a:rPr lang="en-US" sz="2800" dirty="0" smtClean="0">
                <a:latin typeface="Times" charset="0"/>
                <a:cs typeface="+mn-cs"/>
              </a:rPr>
              <a:t>1/3</a:t>
            </a:r>
          </a:p>
          <a:p>
            <a:pPr>
              <a:spcBef>
                <a:spcPct val="50000"/>
              </a:spcBef>
              <a:buFont typeface="Times" charset="0"/>
              <a:buNone/>
              <a:defRPr/>
            </a:pPr>
            <a:r>
              <a:rPr lang="en-US" sz="2800" dirty="0" smtClean="0">
                <a:latin typeface="Times" charset="0"/>
                <a:cs typeface="+mn-cs"/>
              </a:rPr>
              <a:t>e)   1/2</a:t>
            </a:r>
          </a:p>
        </p:txBody>
      </p:sp>
      <p:sp>
        <p:nvSpPr>
          <p:cNvPr id="1496100" name="Text Box 36"/>
          <p:cNvSpPr txBox="1">
            <a:spLocks noChangeArrowheads="1"/>
          </p:cNvSpPr>
          <p:nvPr/>
        </p:nvSpPr>
        <p:spPr bwMode="auto">
          <a:xfrm>
            <a:off x="6324600" y="6324600"/>
            <a:ext cx="3124200" cy="400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28901234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a14="http://schemas.microsoft.com/office/drawing/2010/main" xmlns="">
                <a:solidFill>
                  <a:srgbClr val="000080"/>
                </a:solidFill>
              </a14:hiddenFill>
            </a:ext>
          </a:extLst>
        </p:spPr>
        <p:txBody>
          <a:bodyPr>
            <a:normAutofit fontScale="90000"/>
          </a:bodyPr>
          <a:lstStyle/>
          <a:p>
            <a:pPr eaLnBrk="1" hangingPunct="1">
              <a:defRPr/>
            </a:pPr>
            <a:r>
              <a:rPr lang="en-US" smtClean="0">
                <a:solidFill>
                  <a:schemeClr val="tx1"/>
                </a:solidFill>
                <a:cs typeface="+mj-cs"/>
              </a:rPr>
              <a:t>In the figure below, what fraction of the rectangle ABCD is shaded?</a:t>
            </a:r>
            <a:endParaRPr lang="en-US" smtClean="0">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05600" y="2667000"/>
            <a:ext cx="2438400" cy="3108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smtClean="0">
                <a:latin typeface="Times" charset="0"/>
                <a:cs typeface="+mn-cs"/>
              </a:rPr>
              <a:t>1/6  </a:t>
            </a:r>
            <a:r>
              <a:rPr lang="en-US" sz="2800" dirty="0" smtClean="0">
                <a:solidFill>
                  <a:srgbClr val="66FF33"/>
                </a:solidFill>
                <a:latin typeface="Times" charset="0"/>
                <a:cs typeface="+mn-cs"/>
              </a:rPr>
              <a:t>(5%)</a:t>
            </a:r>
          </a:p>
          <a:p>
            <a:pPr>
              <a:spcBef>
                <a:spcPct val="50000"/>
              </a:spcBef>
              <a:buFont typeface="Times" charset="0"/>
              <a:buAutoNum type="alphaLcParenR" startAt="2"/>
              <a:defRPr/>
            </a:pPr>
            <a:r>
              <a:rPr lang="en-US" sz="2800" dirty="0" smtClean="0">
                <a:latin typeface="Times" charset="0"/>
                <a:cs typeface="+mn-cs"/>
              </a:rPr>
              <a:t>1/5  </a:t>
            </a:r>
            <a:r>
              <a:rPr lang="en-US" sz="2800" dirty="0" smtClean="0">
                <a:solidFill>
                  <a:srgbClr val="66FF33"/>
                </a:solidFill>
                <a:latin typeface="Times" charset="0"/>
                <a:cs typeface="+mn-cs"/>
              </a:rPr>
              <a:t>(3%)</a:t>
            </a:r>
          </a:p>
          <a:p>
            <a:pPr>
              <a:spcBef>
                <a:spcPct val="50000"/>
              </a:spcBef>
              <a:buFont typeface="Times" charset="0"/>
              <a:buAutoNum type="alphaLcParenR" startAt="3"/>
              <a:defRPr/>
            </a:pPr>
            <a:r>
              <a:rPr lang="en-US" sz="2800" dirty="0" smtClean="0">
                <a:latin typeface="Times" charset="0"/>
                <a:cs typeface="+mn-cs"/>
              </a:rPr>
              <a:t>1/4  </a:t>
            </a:r>
            <a:r>
              <a:rPr lang="en-US" sz="2800" dirty="0" smtClean="0">
                <a:solidFill>
                  <a:srgbClr val="66FF33"/>
                </a:solidFill>
                <a:latin typeface="Times" charset="0"/>
                <a:cs typeface="+mn-cs"/>
              </a:rPr>
              <a:t>(24%)</a:t>
            </a:r>
          </a:p>
          <a:p>
            <a:pPr>
              <a:spcBef>
                <a:spcPct val="50000"/>
              </a:spcBef>
              <a:buFont typeface="Times" charset="0"/>
              <a:buAutoNum type="alphaLcParenR" startAt="4"/>
              <a:defRPr/>
            </a:pPr>
            <a:r>
              <a:rPr lang="en-US" sz="2800" dirty="0" smtClean="0">
                <a:latin typeface="Times" charset="0"/>
                <a:cs typeface="+mn-cs"/>
              </a:rPr>
              <a:t>1/3*  </a:t>
            </a:r>
            <a:r>
              <a:rPr lang="en-US" sz="2800" dirty="0" smtClean="0">
                <a:solidFill>
                  <a:srgbClr val="66FF33"/>
                </a:solidFill>
                <a:latin typeface="Times" charset="0"/>
                <a:cs typeface="+mn-cs"/>
              </a:rPr>
              <a:t>(66%)</a:t>
            </a:r>
          </a:p>
          <a:p>
            <a:pPr>
              <a:spcBef>
                <a:spcPct val="50000"/>
              </a:spcBef>
              <a:buFont typeface="Times" charset="0"/>
              <a:buNone/>
              <a:defRPr/>
            </a:pPr>
            <a:r>
              <a:rPr lang="en-US" sz="2800" dirty="0" smtClean="0">
                <a:latin typeface="Times" charset="0"/>
                <a:cs typeface="+mn-cs"/>
              </a:rPr>
              <a:t>e)   1/2  </a:t>
            </a:r>
            <a:r>
              <a:rPr lang="en-US" sz="2800" dirty="0" smtClean="0">
                <a:solidFill>
                  <a:srgbClr val="66FF33"/>
                </a:solidFill>
                <a:latin typeface="Times" charset="0"/>
                <a:cs typeface="+mn-cs"/>
              </a:rPr>
              <a:t>(2%)</a:t>
            </a:r>
          </a:p>
        </p:txBody>
      </p:sp>
      <p:sp>
        <p:nvSpPr>
          <p:cNvPr id="1496100" name="Text Box 36"/>
          <p:cNvSpPr txBox="1">
            <a:spLocks noChangeArrowheads="1"/>
          </p:cNvSpPr>
          <p:nvPr/>
        </p:nvSpPr>
        <p:spPr bwMode="auto">
          <a:xfrm>
            <a:off x="6629400" y="6432550"/>
            <a:ext cx="2514600" cy="400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1790943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810000" y="19812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4" name="Rectangle 3"/>
          <p:cNvSpPr>
            <a:spLocks noChangeArrowheads="1"/>
          </p:cNvSpPr>
          <p:nvPr/>
        </p:nvSpPr>
        <p:spPr bwMode="auto">
          <a:xfrm>
            <a:off x="3810000" y="3048000"/>
            <a:ext cx="1219200" cy="1066800"/>
          </a:xfrm>
          <a:prstGeom prst="rect">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5" name="Rectangle 5"/>
          <p:cNvSpPr>
            <a:spLocks noChangeArrowheads="1"/>
          </p:cNvSpPr>
          <p:nvPr/>
        </p:nvSpPr>
        <p:spPr bwMode="auto">
          <a:xfrm>
            <a:off x="3810000" y="41148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6" name="Rectangle 6"/>
          <p:cNvSpPr>
            <a:spLocks noChangeArrowheads="1"/>
          </p:cNvSpPr>
          <p:nvPr/>
        </p:nvSpPr>
        <p:spPr bwMode="auto">
          <a:xfrm>
            <a:off x="5029200" y="30480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7" name="Rectangle 7"/>
          <p:cNvSpPr>
            <a:spLocks noChangeArrowheads="1"/>
          </p:cNvSpPr>
          <p:nvPr/>
        </p:nvSpPr>
        <p:spPr bwMode="auto">
          <a:xfrm>
            <a:off x="2590800" y="30480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8" name="TextBox 9"/>
          <p:cNvSpPr txBox="1">
            <a:spLocks noChangeArrowheads="1"/>
          </p:cNvSpPr>
          <p:nvPr/>
        </p:nvSpPr>
        <p:spPr bwMode="auto">
          <a:xfrm>
            <a:off x="1981200" y="533400"/>
            <a:ext cx="56388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3200"/>
              <a:t>Color ¼ of the drawing.</a:t>
            </a:r>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spTree>
    <p:extLst>
      <p:ext uri="{BB962C8B-B14F-4D97-AF65-F5344CB8AC3E}">
        <p14:creationId xmlns:p14="http://schemas.microsoft.com/office/powerpoint/2010/main" val="13721910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p:nvPr>
        </p:nvSpPr>
        <p:spPr>
          <a:xfrm>
            <a:off x="1371600" y="990600"/>
            <a:ext cx="6781800" cy="2895600"/>
          </a:xfrm>
        </p:spPr>
        <p:txBody>
          <a:bodyPr/>
          <a:lstStyle/>
          <a:p>
            <a:pPr eaLnBrk="1" hangingPunct="1">
              <a:defRPr/>
            </a:pPr>
            <a:r>
              <a:rPr lang="en-US" b="1" dirty="0" smtClean="0">
                <a:solidFill>
                  <a:schemeClr val="tx1"/>
                </a:solidFill>
                <a:effectLst/>
                <a:cs typeface="+mj-cs"/>
              </a:rPr>
              <a:t>Another approach to ¼</a:t>
            </a:r>
            <a:br>
              <a:rPr lang="en-US" b="1" dirty="0" smtClean="0">
                <a:solidFill>
                  <a:schemeClr val="tx1"/>
                </a:solidFill>
                <a:effectLst/>
                <a:cs typeface="+mj-cs"/>
              </a:rPr>
            </a:br>
            <a:r>
              <a:rPr lang="en-US" b="1" dirty="0"/>
              <a:t/>
            </a:r>
            <a:br>
              <a:rPr lang="en-US" b="1" dirty="0"/>
            </a:br>
            <a:r>
              <a:rPr lang="en-US" b="1" dirty="0" smtClean="0"/>
              <a:t>(Dekker &amp; </a:t>
            </a:r>
            <a:r>
              <a:rPr lang="en-US" b="1" dirty="0" err="1" smtClean="0"/>
              <a:t>Querrelle</a:t>
            </a:r>
            <a:r>
              <a:rPr lang="en-US" b="1" dirty="0" smtClean="0"/>
              <a:t>)</a:t>
            </a:r>
            <a:endParaRPr lang="en-US" b="1" dirty="0" smtClean="0">
              <a:solidFill>
                <a:schemeClr val="tx1"/>
              </a:solidFill>
              <a:effectLst/>
              <a:latin typeface="Times" charset="0"/>
              <a:cs typeface="+mj-cs"/>
            </a:endParaRPr>
          </a:p>
        </p:txBody>
      </p:sp>
      <p:sp>
        <p:nvSpPr>
          <p:cNvPr id="139267" name="Rectangle 3"/>
          <p:cNvSpPr>
            <a:spLocks noGrp="1" noChangeArrowheads="1"/>
          </p:cNvSpPr>
          <p:nvPr>
            <p:ph type="subTitle" idx="1"/>
          </p:nvPr>
        </p:nvSpPr>
        <p:spPr>
          <a:xfrm>
            <a:off x="838200" y="2743200"/>
            <a:ext cx="7467600" cy="4419600"/>
          </a:xfrm>
        </p:spPr>
        <p:txBody>
          <a:bodyPr/>
          <a:lstStyle/>
          <a:p>
            <a:pPr eaLnBrk="1" hangingPunct="1">
              <a:defRPr/>
            </a:pPr>
            <a:endParaRPr lang="en-US" sz="3200" dirty="0" smtClean="0">
              <a:cs typeface="+mn-cs"/>
            </a:endParaRPr>
          </a:p>
          <a:p>
            <a:pPr eaLnBrk="1" hangingPunct="1">
              <a:defRPr/>
            </a:pPr>
            <a:endParaRPr lang="en-US" sz="3200" dirty="0" smtClean="0">
              <a:cs typeface="+mn-cs"/>
            </a:endParaRPr>
          </a:p>
          <a:p>
            <a:pPr eaLnBrk="1" hangingPunct="1">
              <a:defRPr/>
            </a:pPr>
            <a:endParaRPr lang="en-US" sz="3200" dirty="0" smtClean="0">
              <a:cs typeface="+mn-cs"/>
            </a:endParaRPr>
          </a:p>
          <a:p>
            <a:pPr eaLnBrk="1" hangingPunct="1">
              <a:defRPr/>
            </a:pPr>
            <a:endParaRPr lang="en-US" dirty="0" smtClean="0">
              <a:cs typeface="+mn-cs"/>
            </a:endParaRPr>
          </a:p>
          <a:p>
            <a:pPr eaLnBrk="1" hangingPunct="1">
              <a:defRPr/>
            </a:pPr>
            <a:endParaRPr lang="en-US" dirty="0" smtClean="0">
              <a:cs typeface="+mn-cs"/>
            </a:endParaRPr>
          </a:p>
        </p:txBody>
      </p:sp>
    </p:spTree>
    <p:extLst>
      <p:ext uri="{BB962C8B-B14F-4D97-AF65-F5344CB8AC3E}">
        <p14:creationId xmlns:p14="http://schemas.microsoft.com/office/powerpoint/2010/main" val="26258881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Box 9"/>
          <p:cNvSpPr txBox="1">
            <a:spLocks noChangeArrowheads="1"/>
          </p:cNvSpPr>
          <p:nvPr/>
        </p:nvSpPr>
        <p:spPr bwMode="auto">
          <a:xfrm>
            <a:off x="762000" y="533400"/>
            <a:ext cx="7543800" cy="5847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3200" dirty="0" smtClean="0"/>
              <a:t>In which is ¼ of the shape shaded?</a:t>
            </a:r>
            <a:endParaRPr lang="en-US" sz="3200" dirty="0"/>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pic>
        <p:nvPicPr>
          <p:cNvPr id="9" name="Picture 8" descr="fraction 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1447800"/>
            <a:ext cx="7315200" cy="4485539"/>
          </a:xfrm>
          <a:prstGeom prst="rect">
            <a:avLst/>
          </a:prstGeom>
        </p:spPr>
      </p:pic>
    </p:spTree>
    <p:extLst>
      <p:ext uri="{BB962C8B-B14F-4D97-AF65-F5344CB8AC3E}">
        <p14:creationId xmlns:p14="http://schemas.microsoft.com/office/powerpoint/2010/main" val="19000696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Unit 2 Day 1</Template>
  <TotalTime>1932</TotalTime>
  <Words>783</Words>
  <Application>Microsoft Office PowerPoint</Application>
  <PresentationFormat>On-screen Show (4:3)</PresentationFormat>
  <Paragraphs>148</Paragraphs>
  <Slides>22</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ＭＳ Ｐゴシック</vt:lpstr>
      <vt:lpstr>Arial</vt:lpstr>
      <vt:lpstr>Calibri</vt:lpstr>
      <vt:lpstr>Candara</vt:lpstr>
      <vt:lpstr>Times</vt:lpstr>
      <vt:lpstr>Times New Roman</vt:lpstr>
      <vt:lpstr>Wingdings</vt:lpstr>
      <vt:lpstr>Office Theme</vt:lpstr>
      <vt:lpstr>Reflecting on Practice: Worthwhile Tasks</vt:lpstr>
      <vt:lpstr>Session 2</vt:lpstr>
      <vt:lpstr>PowerPoint Presentation</vt:lpstr>
      <vt:lpstr>Another question</vt:lpstr>
      <vt:lpstr>In the figure below, what fraction of the rectangle ABCD is shaded?</vt:lpstr>
      <vt:lpstr>In the figure below, what fraction of the rectangle ABCD is shaded?</vt:lpstr>
      <vt:lpstr>PowerPoint Presentation</vt:lpstr>
      <vt:lpstr>Another approach to ¼  (Dekker &amp; Querrelle)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Mathematics Teaching Practices: Effective teachers </vt:lpstr>
      <vt:lpstr>PowerPoint Presentation</vt:lpstr>
      <vt:lpstr>Readings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Reflecting on Practice: Worthwhile Tasks</dc:title>
  <dc:creator>Cal</dc:creator>
  <cp:lastModifiedBy>Calvin ARMSTRONG</cp:lastModifiedBy>
  <cp:revision>37</cp:revision>
  <dcterms:created xsi:type="dcterms:W3CDTF">2013-06-11T03:33:30Z</dcterms:created>
  <dcterms:modified xsi:type="dcterms:W3CDTF">2015-12-05T21:27:15Z</dcterms:modified>
</cp:coreProperties>
</file>