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3" r:id="rId3"/>
    <p:sldId id="304" r:id="rId4"/>
    <p:sldId id="311" r:id="rId5"/>
    <p:sldId id="312" r:id="rId6"/>
    <p:sldId id="305" r:id="rId7"/>
    <p:sldId id="313" r:id="rId8"/>
    <p:sldId id="308" r:id="rId9"/>
    <p:sldId id="309" r:id="rId10"/>
    <p:sldId id="298" r:id="rId11"/>
    <p:sldId id="299" r:id="rId12"/>
    <p:sldId id="314" r:id="rId13"/>
    <p:sldId id="321" r:id="rId14"/>
    <p:sldId id="316" r:id="rId15"/>
    <p:sldId id="310" r:id="rId16"/>
    <p:sldId id="319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8F3FF"/>
    <a:srgbClr val="58B12A"/>
    <a:srgbClr val="07DC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9310" autoAdjust="0"/>
  </p:normalViewPr>
  <p:slideViewPr>
    <p:cSldViewPr>
      <p:cViewPr varScale="1">
        <p:scale>
          <a:sx n="43" d="100"/>
          <a:sy n="43" d="100"/>
        </p:scale>
        <p:origin x="-69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F7270-0A22-4BE9-85A8-9062B1102DE7}" type="datetimeFigureOut">
              <a:rPr lang="en-US" smtClean="0"/>
              <a:t>11/24/15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BD0BE-5780-4156-9B75-D207BA6B8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82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BD0BE-5780-4156-9B75-D207BA6B88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32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Anticipated: by approach- substitution,</a:t>
            </a:r>
            <a:r>
              <a:rPr lang="en-US" baseline="0" dirty="0" smtClean="0"/>
              <a:t> graphing, linear combinations</a:t>
            </a:r>
          </a:p>
          <a:p>
            <a:r>
              <a:rPr lang="en-US" baseline="0" dirty="0" smtClean="0"/>
              <a:t>By solution type- whole numbers, </a:t>
            </a:r>
            <a:r>
              <a:rPr lang="en-US" baseline="0" dirty="0" err="1" smtClean="0"/>
              <a:t>rationals</a:t>
            </a:r>
            <a:r>
              <a:rPr lang="en-US" baseline="0" dirty="0" smtClean="0"/>
              <a:t>, by dividing out a common factor to make easier equivalent system</a:t>
            </a:r>
          </a:p>
          <a:p>
            <a:r>
              <a:rPr lang="en-US" baseline="0" dirty="0" smtClean="0"/>
              <a:t>Observed: Maybe some unique strategies – walk down method; recognize that had a common factor of (x-3) etc.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Sequencing: linear combinations, then substitution, then graphing</a:t>
            </a:r>
          </a:p>
          <a:p>
            <a:r>
              <a:rPr lang="en-US" baseline="0" dirty="0" smtClean="0"/>
              <a:t>Connecting: what are the advantages of each approach? Disadvantages?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Can the strategies work together?  Any reason to do more than 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207B44-2C2C-9D48-92BD-10B941747F7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5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31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94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634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54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91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91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99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9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48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bg1">
            <a:lumMod val="95000"/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Reflecting on Practice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E9914-D5EE-4969-8BC2-355A35D3C53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838200" y="6248400"/>
            <a:ext cx="7848600" cy="0"/>
          </a:xfrm>
          <a:prstGeom prst="line">
            <a:avLst/>
          </a:prstGeom>
          <a:ln>
            <a:solidFill>
              <a:srgbClr val="07DC0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914400" y="6172200"/>
            <a:ext cx="7772400" cy="0"/>
          </a:xfrm>
          <a:prstGeom prst="line">
            <a:avLst/>
          </a:prstGeom>
          <a:ln>
            <a:solidFill>
              <a:srgbClr val="58B1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62000" y="6324600"/>
            <a:ext cx="7924800" cy="0"/>
          </a:xfrm>
          <a:prstGeom prst="line">
            <a:avLst/>
          </a:prstGeom>
          <a:ln>
            <a:solidFill>
              <a:srgbClr val="C8F3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9" y="5016701"/>
            <a:ext cx="1396825" cy="161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49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3</a:t>
            </a:r>
            <a:endParaRPr lang="en-US" dirty="0" smtClean="0"/>
          </a:p>
          <a:p>
            <a:r>
              <a:rPr lang="en-US" dirty="0" smtClean="0"/>
              <a:t>Implementing Tasks: Maintaining Fidelity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Reflecting on Practice: </a:t>
            </a:r>
            <a:r>
              <a:rPr lang="en-US" dirty="0" smtClean="0"/>
              <a:t>Worthwhile Tasks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060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0010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Consider the </a:t>
            </a:r>
            <a:r>
              <a:rPr lang="en-US" dirty="0"/>
              <a:t>three opportunities for </a:t>
            </a:r>
            <a:r>
              <a:rPr lang="en-US" dirty="0" smtClean="0"/>
              <a:t>discussion in this activity: with your </a:t>
            </a:r>
            <a:r>
              <a:rPr lang="en-US" dirty="0"/>
              <a:t>partner as you investigated the change, </a:t>
            </a:r>
            <a:r>
              <a:rPr lang="en-US" dirty="0" smtClean="0"/>
              <a:t>explaining </a:t>
            </a:r>
            <a:r>
              <a:rPr lang="en-US" dirty="0"/>
              <a:t>and questioning each other about your approaches and conclusions on the posters around the room, and </a:t>
            </a:r>
            <a:r>
              <a:rPr lang="en-US" dirty="0" smtClean="0"/>
              <a:t>the </a:t>
            </a:r>
            <a:r>
              <a:rPr lang="en-US" dirty="0"/>
              <a:t>group discussion at the end about </a:t>
            </a:r>
            <a:r>
              <a:rPr lang="en-US" dirty="0" smtClean="0"/>
              <a:t>the mathematics.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07DC01"/>
                </a:solidFill>
              </a:rPr>
              <a:t>As </a:t>
            </a:r>
            <a:r>
              <a:rPr lang="en-US" b="1" dirty="0">
                <a:solidFill>
                  <a:srgbClr val="07DC01"/>
                </a:solidFill>
              </a:rPr>
              <a:t>a student</a:t>
            </a:r>
            <a:r>
              <a:rPr lang="en-US" dirty="0"/>
              <a:t>, what was useful about each </a:t>
            </a:r>
            <a:r>
              <a:rPr lang="en-US" dirty="0" smtClean="0"/>
              <a:t>of </a:t>
            </a:r>
            <a:r>
              <a:rPr lang="en-US" dirty="0"/>
              <a:t>those discussions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19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8001000" cy="5867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Consider the </a:t>
            </a:r>
            <a:r>
              <a:rPr lang="en-US" dirty="0"/>
              <a:t>three opportunities for </a:t>
            </a:r>
            <a:r>
              <a:rPr lang="en-US" dirty="0" smtClean="0"/>
              <a:t>discussion in this activity: with your </a:t>
            </a:r>
            <a:r>
              <a:rPr lang="en-US" dirty="0"/>
              <a:t>partner as you investigated the change, </a:t>
            </a:r>
            <a:r>
              <a:rPr lang="en-US" dirty="0" smtClean="0"/>
              <a:t>explaining </a:t>
            </a:r>
            <a:r>
              <a:rPr lang="en-US" dirty="0"/>
              <a:t>and questioning each other about your approaches and conclusions on the posters around the room, and </a:t>
            </a:r>
            <a:r>
              <a:rPr lang="en-US" dirty="0" smtClean="0"/>
              <a:t>the </a:t>
            </a:r>
            <a:r>
              <a:rPr lang="en-US" dirty="0"/>
              <a:t>group discussion at the end about </a:t>
            </a:r>
            <a:r>
              <a:rPr lang="en-US" dirty="0" smtClean="0"/>
              <a:t>the mathematics.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a student, what was useful about each </a:t>
            </a:r>
            <a:r>
              <a:rPr lang="en-US" dirty="0" smtClean="0"/>
              <a:t>of </a:t>
            </a:r>
            <a:r>
              <a:rPr lang="en-US" dirty="0"/>
              <a:t>those discussions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07DC01"/>
                </a:solidFill>
              </a:rPr>
              <a:t>As </a:t>
            </a:r>
            <a:r>
              <a:rPr lang="en-US" b="1" dirty="0">
                <a:solidFill>
                  <a:srgbClr val="07DC01"/>
                </a:solidFill>
              </a:rPr>
              <a:t>a teacher </a:t>
            </a:r>
            <a:r>
              <a:rPr lang="en-US" dirty="0"/>
              <a:t>in a classroom where these </a:t>
            </a:r>
            <a:r>
              <a:rPr lang="en-US" dirty="0" smtClean="0"/>
              <a:t>	discussions </a:t>
            </a:r>
            <a:r>
              <a:rPr lang="en-US" dirty="0"/>
              <a:t>were taking </a:t>
            </a:r>
            <a:r>
              <a:rPr lang="en-US" dirty="0" smtClean="0"/>
              <a:t>place, </a:t>
            </a:r>
            <a:r>
              <a:rPr lang="en-US" dirty="0"/>
              <a:t>what would </a:t>
            </a:r>
            <a:r>
              <a:rPr lang="en-US" dirty="0" smtClean="0"/>
              <a:t>	be </a:t>
            </a:r>
            <a:r>
              <a:rPr lang="en-US" dirty="0"/>
              <a:t>useful to you?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08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What are some characteristics of tasks that promote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is changing?</a:t>
            </a:r>
          </a:p>
          <a:p>
            <a:r>
              <a:rPr lang="en-US" dirty="0"/>
              <a:t>  Slanting sides of a quadrilateral</a:t>
            </a:r>
          </a:p>
          <a:p>
            <a:r>
              <a:rPr lang="en-US" dirty="0"/>
              <a:t>  Exponent rules</a:t>
            </a:r>
          </a:p>
          <a:p>
            <a:r>
              <a:rPr lang="en-US" dirty="0"/>
              <a:t>  Perpendicular diagonals of a quadrilateral</a:t>
            </a:r>
          </a:p>
          <a:p>
            <a:r>
              <a:rPr lang="en-US" dirty="0"/>
              <a:t>  What is ¼</a:t>
            </a:r>
          </a:p>
          <a:p>
            <a:r>
              <a:rPr lang="en-US" dirty="0"/>
              <a:t>  Sorting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23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Participation quiz </a:t>
            </a:r>
            <a:r>
              <a:rPr lang="en-US" sz="2000" dirty="0" smtClean="0"/>
              <a:t>(PCMI, 2011)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High school algebra class working on </a:t>
            </a:r>
            <a:r>
              <a:rPr lang="en-US" dirty="0" smtClean="0"/>
              <a:t>factoring. They are being graded on how well they work together on the task not on right answers.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You have expectations about the way discussions should happen in your classroom. Do your students know what they are?</a:t>
            </a:r>
          </a:p>
          <a:p>
            <a:r>
              <a:rPr lang="en-US" dirty="0" smtClean="0"/>
              <a:t>As you watch, what norms are being established to encourage discussion?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799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explicit norms does the teacher set for student discussion? 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level math talk is going on in the </a:t>
            </a:r>
            <a:r>
              <a:rPr lang="en-US" dirty="0" smtClean="0"/>
              <a:t>class</a:t>
            </a:r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things does the teacher do to promote math talk?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758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Sociomathematical</a:t>
            </a:r>
            <a:r>
              <a:rPr lang="en-US" dirty="0" smtClean="0"/>
              <a:t> </a:t>
            </a:r>
            <a:r>
              <a:rPr lang="en-US" dirty="0" smtClean="0"/>
              <a:t>Norms- talking about the 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 fontScale="85000" lnSpcReduction="10000"/>
          </a:bodyPr>
          <a:lstStyle/>
          <a:p>
            <a:pPr lvl="0" fontAlgn="base"/>
            <a:r>
              <a:rPr lang="en-US" b="1" dirty="0"/>
              <a:t>Explanations</a:t>
            </a:r>
            <a:r>
              <a:rPr lang="en-US" dirty="0"/>
              <a:t> consist of mathematical arguments not simply procedural summaries of the steps taken to solve the </a:t>
            </a:r>
            <a:r>
              <a:rPr lang="en-US" dirty="0" smtClean="0"/>
              <a:t>problem.</a:t>
            </a:r>
            <a:endParaRPr lang="en-US" dirty="0"/>
          </a:p>
          <a:p>
            <a:pPr lvl="0" fontAlgn="base"/>
            <a:r>
              <a:rPr lang="en-US" b="1" dirty="0"/>
              <a:t>Errors</a:t>
            </a:r>
            <a:r>
              <a:rPr lang="en-US" dirty="0"/>
              <a:t> offer opportunities to </a:t>
            </a:r>
            <a:r>
              <a:rPr lang="en-US" dirty="0" err="1"/>
              <a:t>reconceptualize</a:t>
            </a:r>
            <a:r>
              <a:rPr lang="en-US" dirty="0"/>
              <a:t> a problem and explore contradictions and alternative strategies.</a:t>
            </a:r>
          </a:p>
          <a:p>
            <a:pPr lvl="0" fontAlgn="base"/>
            <a:r>
              <a:rPr lang="en-US" b="1" dirty="0"/>
              <a:t>Mathematical thinking</a:t>
            </a:r>
            <a:r>
              <a:rPr lang="en-US" dirty="0"/>
              <a:t> involves understanding relations among multiple strategies.</a:t>
            </a:r>
          </a:p>
          <a:p>
            <a:pPr lvl="0" fontAlgn="base"/>
            <a:r>
              <a:rPr lang="en-US" b="1" dirty="0"/>
              <a:t>Collaborative</a:t>
            </a:r>
            <a:r>
              <a:rPr lang="en-US" dirty="0"/>
              <a:t> work involves individual </a:t>
            </a:r>
            <a:r>
              <a:rPr lang="en-US" dirty="0" smtClean="0"/>
              <a:t>    accountability </a:t>
            </a:r>
            <a:r>
              <a:rPr lang="en-US" dirty="0"/>
              <a:t>and reaching consensus through </a:t>
            </a:r>
            <a:r>
              <a:rPr lang="en-US" dirty="0" smtClean="0"/>
              <a:t> mathematical argumentation  </a:t>
            </a:r>
            <a:r>
              <a:rPr lang="en-US" sz="2600" dirty="0" smtClean="0"/>
              <a:t>(</a:t>
            </a:r>
            <a:r>
              <a:rPr lang="en-US" sz="2600" dirty="0" err="1" smtClean="0"/>
              <a:t>Kazemi</a:t>
            </a:r>
            <a:r>
              <a:rPr lang="en-US" sz="2600" dirty="0" smtClean="0"/>
              <a:t>, 1998</a:t>
            </a:r>
            <a:r>
              <a:rPr lang="en-US" sz="2600" dirty="0"/>
              <a:t>)</a:t>
            </a:r>
            <a:r>
              <a:rPr lang="en-US" dirty="0"/>
              <a:t>. </a:t>
            </a:r>
            <a:endParaRPr lang="en-US" dirty="0" smtClean="0"/>
          </a:p>
          <a:p>
            <a:pPr lvl="2" fontAlgn="base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53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</a:t>
            </a:r>
            <a:r>
              <a:rPr lang="en-US" dirty="0" smtClean="0"/>
              <a:t>orms for </a:t>
            </a:r>
            <a:r>
              <a:rPr lang="en-US" dirty="0" smtClean="0"/>
              <a:t>students working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Take </a:t>
            </a:r>
            <a:r>
              <a:rPr lang="en-US" dirty="0"/>
              <a:t>turns</a:t>
            </a:r>
          </a:p>
          <a:p>
            <a:pPr lvl="0"/>
            <a:r>
              <a:rPr lang="en-US" dirty="0"/>
              <a:t>Listen to others ideas</a:t>
            </a:r>
          </a:p>
          <a:p>
            <a:pPr lvl="0"/>
            <a:r>
              <a:rPr lang="en-US" dirty="0"/>
              <a:t>Disagree with ideas not people</a:t>
            </a:r>
          </a:p>
          <a:p>
            <a:pPr lvl="0"/>
            <a:r>
              <a:rPr lang="en-US" dirty="0"/>
              <a:t>Be respectful</a:t>
            </a:r>
          </a:p>
          <a:p>
            <a:pPr lvl="0"/>
            <a:r>
              <a:rPr lang="en-US" dirty="0"/>
              <a:t>Helping is not the same as giving answers</a:t>
            </a:r>
          </a:p>
          <a:p>
            <a:pPr lvl="0"/>
            <a:r>
              <a:rPr lang="en-US" dirty="0"/>
              <a:t>Confusion is part of learning</a:t>
            </a:r>
          </a:p>
          <a:p>
            <a:pPr lvl="0"/>
            <a:r>
              <a:rPr lang="en-US" dirty="0"/>
              <a:t>Say your “</a:t>
            </a:r>
            <a:r>
              <a:rPr lang="en-US" dirty="0" err="1"/>
              <a:t>becauses</a:t>
            </a:r>
            <a:r>
              <a:rPr lang="en-US" dirty="0" smtClean="0"/>
              <a:t>”</a:t>
            </a:r>
          </a:p>
          <a:p>
            <a:pPr lvl="0"/>
            <a:r>
              <a:rPr lang="en-US" dirty="0" smtClean="0"/>
              <a:t>“I can’t do that yet?”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579120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Horn, 2012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2700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Horn, I. (2012). Strength in numbers: Collaborative learning in secondary mathematics. Reston VA: National Council of Teachers of </a:t>
            </a:r>
            <a:r>
              <a:rPr lang="en-US" dirty="0" smtClean="0"/>
              <a:t>Mathematics</a:t>
            </a:r>
            <a:endParaRPr lang="en-US" dirty="0" smtClean="0"/>
          </a:p>
          <a:p>
            <a:r>
              <a:rPr lang="en-US" dirty="0" smtClean="0"/>
              <a:t>Peterson</a:t>
            </a:r>
            <a:r>
              <a:rPr lang="en-US" dirty="0"/>
              <a:t>, B. (2006). Linear and q</a:t>
            </a:r>
            <a:r>
              <a:rPr lang="en-US" dirty="0" smtClean="0"/>
              <a:t>uadratic </a:t>
            </a:r>
            <a:r>
              <a:rPr lang="en-US" dirty="0"/>
              <a:t>c</a:t>
            </a:r>
            <a:r>
              <a:rPr lang="en-US" dirty="0" smtClean="0"/>
              <a:t>hange</a:t>
            </a:r>
            <a:r>
              <a:rPr lang="en-US" dirty="0"/>
              <a:t>: A </a:t>
            </a:r>
            <a:r>
              <a:rPr lang="en-US" dirty="0" smtClean="0"/>
              <a:t>problem </a:t>
            </a:r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/>
              <a:t>Japan. </a:t>
            </a:r>
            <a:r>
              <a:rPr lang="en-US" i="1" dirty="0"/>
              <a:t>The Mathematics Teacher</a:t>
            </a:r>
            <a:r>
              <a:rPr lang="en-US" dirty="0"/>
              <a:t>, 100(3). Reston VA: National Council of Teachers of Mathematics</a:t>
            </a:r>
            <a:r>
              <a:rPr lang="en-US" dirty="0" smtClean="0"/>
              <a:t>.</a:t>
            </a:r>
          </a:p>
          <a:p>
            <a:r>
              <a:rPr lang="en-US" dirty="0">
                <a:latin typeface="Arial" charset="0"/>
              </a:rPr>
              <a:t>Smith, M., &amp; Stein, M.(2011).  </a:t>
            </a:r>
            <a:r>
              <a:rPr lang="en-US" i="1" dirty="0">
                <a:latin typeface="Arial" charset="0"/>
              </a:rPr>
              <a:t>5</a:t>
            </a:r>
            <a:r>
              <a:rPr lang="en-US" i="1" dirty="0" smtClean="0">
                <a:latin typeface="Arial" charset="0"/>
              </a:rPr>
              <a:t> </a:t>
            </a:r>
            <a:r>
              <a:rPr lang="en-US" i="1" dirty="0">
                <a:latin typeface="Arial" charset="0"/>
              </a:rPr>
              <a:t>practices for orchestrating productive mathematics discussions.</a:t>
            </a:r>
            <a:r>
              <a:rPr lang="en-US" dirty="0">
                <a:latin typeface="Arial" charset="0"/>
              </a:rPr>
              <a:t> Reston VA: National Council of Teachers of Mathematics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6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</a:t>
            </a:r>
            <a:r>
              <a:rPr lang="en-US" dirty="0"/>
              <a:t>this figure as the step changes, the _____________  also changes”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7526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92766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672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290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2484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7056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187156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64279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2484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1628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7056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705600" y="32004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371600" y="46482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Step 1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943600" y="46482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Step 3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3581400" y="46482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Step 2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6324600" y="6488668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Peterson, 2006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1616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your partner, pick one of the attributes in our list and investigate how it changes. Make a conjecture and try to prove it.  How would a graph, a table, and/or an equation support your conclusion</a:t>
            </a:r>
            <a:r>
              <a:rPr lang="en-US" dirty="0" smtClean="0"/>
              <a:t>?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If time, </a:t>
            </a:r>
            <a:r>
              <a:rPr lang="en-US" dirty="0" smtClean="0"/>
              <a:t>explore </a:t>
            </a:r>
            <a:r>
              <a:rPr lang="en-US" dirty="0"/>
              <a:t>a 2</a:t>
            </a:r>
            <a:r>
              <a:rPr lang="en-US" baseline="30000" dirty="0"/>
              <a:t>nd</a:t>
            </a:r>
            <a:r>
              <a:rPr lang="en-US" dirty="0"/>
              <a:t> or 3</a:t>
            </a:r>
            <a:r>
              <a:rPr lang="en-US" baseline="30000" dirty="0"/>
              <a:t>rd</a:t>
            </a:r>
            <a:r>
              <a:rPr lang="en-US" dirty="0"/>
              <a:t> property)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479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As a table, decide what your lesson goal will 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i="1" dirty="0" smtClean="0"/>
              <a:t> </a:t>
            </a:r>
            <a:r>
              <a:rPr lang="en-US" sz="3400" i="1" dirty="0"/>
              <a:t>Possible goals:</a:t>
            </a:r>
            <a:endParaRPr lang="en-US" sz="3400" dirty="0"/>
          </a:p>
          <a:p>
            <a:pPr lvl="0"/>
            <a:r>
              <a:rPr lang="en-US" sz="3400" dirty="0"/>
              <a:t>Distinguish between linear and quadratic relationships</a:t>
            </a:r>
          </a:p>
          <a:p>
            <a:pPr lvl="0"/>
            <a:r>
              <a:rPr lang="en-US" sz="3400" dirty="0"/>
              <a:t>Distinguish between closed form and recursive rules for sequences</a:t>
            </a:r>
          </a:p>
          <a:p>
            <a:pPr lvl="0"/>
            <a:r>
              <a:rPr lang="en-US" sz="3400" dirty="0" smtClean="0"/>
              <a:t>Interpret numerical</a:t>
            </a:r>
            <a:r>
              <a:rPr lang="en-US" sz="3400" dirty="0"/>
              <a:t>, algebraic and geometric representations </a:t>
            </a:r>
            <a:r>
              <a:rPr lang="en-US" sz="3400" dirty="0" smtClean="0"/>
              <a:t>of </a:t>
            </a:r>
            <a:r>
              <a:rPr lang="en-US" sz="3400" dirty="0"/>
              <a:t>a mathematical concept</a:t>
            </a:r>
          </a:p>
          <a:p>
            <a:pPr lvl="0"/>
            <a:r>
              <a:rPr lang="en-US" sz="3400" dirty="0"/>
              <a:t>Describe a geometric pattern by an algebraic expression</a:t>
            </a:r>
          </a:p>
          <a:p>
            <a:pPr lvl="0"/>
            <a:r>
              <a:rPr lang="en-US" sz="3400" dirty="0"/>
              <a:t>Recognize a quadratic relationship and be able to find a closed form rule for the relationship</a:t>
            </a:r>
          </a:p>
          <a:p>
            <a:pPr lvl="0"/>
            <a:r>
              <a:rPr lang="en-US" sz="3400" dirty="0"/>
              <a:t>Recognize and be able to describe the components of an arithmetic sequence</a:t>
            </a:r>
          </a:p>
          <a:p>
            <a:pPr lvl="0"/>
            <a:r>
              <a:rPr lang="en-US" sz="3400" dirty="0"/>
              <a:t>Explain what rate of change means in different situations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0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a </a:t>
            </a:r>
            <a:r>
              <a:rPr lang="en-US" dirty="0" smtClean="0"/>
              <a:t>table, </a:t>
            </a:r>
            <a:r>
              <a:rPr lang="en-US" dirty="0"/>
              <a:t>keeping your learning goal in mind, select four or five examples of work that you would want to have your class discuss.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Sequence </a:t>
            </a:r>
            <a:r>
              <a:rPr lang="en-US" dirty="0"/>
              <a:t>the work in the order in which you want the discussion to take place and be ready to defend your choice of sequence for the discussion.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66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important to bring ideas together for students.</a:t>
            </a:r>
          </a:p>
          <a:p>
            <a:endParaRPr lang="en-US" dirty="0"/>
          </a:p>
          <a:p>
            <a:r>
              <a:rPr lang="en-US" dirty="0" smtClean="0"/>
              <a:t>What connections would you want students to discuss? How would you help them see those connections?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75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Possible mathematical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Which changes led </a:t>
            </a:r>
            <a:r>
              <a:rPr lang="en-US" dirty="0"/>
              <a:t>to linear equations and which lead to quadratic?  </a:t>
            </a:r>
            <a:r>
              <a:rPr lang="en-US" dirty="0" smtClean="0"/>
              <a:t>Is there an explanation?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/>
              <a:t>. What were the advantages and disadvantages of different approaches  (symbolic vs. tables vs. graphs </a:t>
            </a:r>
            <a:r>
              <a:rPr lang="en-US" dirty="0" err="1"/>
              <a:t>vs</a:t>
            </a:r>
            <a:r>
              <a:rPr lang="en-US" dirty="0"/>
              <a:t> diagrams)? </a:t>
            </a: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/>
              <a:t>What is the distinction between patterns and proof? I</a:t>
            </a:r>
            <a:r>
              <a:rPr lang="en-US" dirty="0" smtClean="0"/>
              <a:t>s this important? Why or why not?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Identify where it was important to “attend to  precision”. </a:t>
            </a: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00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the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5410200"/>
          </a:xfrm>
        </p:spPr>
        <p:txBody>
          <a:bodyPr/>
          <a:lstStyle/>
          <a:p>
            <a:r>
              <a:rPr lang="en-US" dirty="0" smtClean="0"/>
              <a:t>What answers do you expect to see? (Anticipating)</a:t>
            </a:r>
          </a:p>
          <a:p>
            <a:r>
              <a:rPr lang="en-US" dirty="0" smtClean="0"/>
              <a:t>What are students doing? (Monitoring)</a:t>
            </a:r>
          </a:p>
          <a:p>
            <a:r>
              <a:rPr lang="en-US" dirty="0"/>
              <a:t>What responses are worth discussing? </a:t>
            </a:r>
            <a:r>
              <a:rPr lang="en-US" dirty="0" smtClean="0"/>
              <a:t>(Selecting)</a:t>
            </a:r>
          </a:p>
          <a:p>
            <a:r>
              <a:rPr lang="en-US" dirty="0" smtClean="0"/>
              <a:t>How will you sequence the responses? (Sequencing)</a:t>
            </a:r>
          </a:p>
          <a:p>
            <a:r>
              <a:rPr lang="en-US" dirty="0" smtClean="0"/>
              <a:t>What is the mathematical </a:t>
            </a:r>
            <a:r>
              <a:rPr lang="en-US" dirty="0" err="1" smtClean="0"/>
              <a:t>punchline</a:t>
            </a:r>
            <a:r>
              <a:rPr lang="en-US" dirty="0" smtClean="0"/>
              <a:t>? (Connecting)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3366"/>
                </a:solidFill>
              </a:rPr>
              <a:t>Smith &amp; Stein, 2011 </a:t>
            </a:r>
            <a:r>
              <a:rPr lang="en-US" dirty="0" smtClean="0">
                <a:solidFill>
                  <a:srgbClr val="003366"/>
                </a:solidFill>
              </a:rPr>
              <a:t> 5 Steps for a Productive Discussion</a:t>
            </a:r>
            <a:endParaRPr lang="en-US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77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itchFamily="-108" charset="-128"/>
              </a:rPr>
              <a:t>The 5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Anticipate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Monitor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Select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Sequence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Connect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400" i="1" dirty="0" smtClean="0">
                <a:solidFill>
                  <a:schemeClr val="tx2"/>
                </a:solidFill>
              </a:rPr>
              <a:t>						</a:t>
            </a:r>
            <a:r>
              <a:rPr lang="en-US" sz="2000" dirty="0" smtClean="0">
                <a:solidFill>
                  <a:schemeClr val="tx2"/>
                </a:solidFill>
              </a:rPr>
              <a:t>Smith &amp; Stein, 2011</a:t>
            </a:r>
          </a:p>
          <a:p>
            <a:pPr>
              <a:buFont typeface="Wingdings" charset="2"/>
              <a:buChar char="§"/>
              <a:defRPr/>
            </a:pPr>
            <a:endParaRPr lang="en-US" sz="2400" i="1" dirty="0" smtClean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Font typeface="Wingdings" charset="2"/>
              <a:buChar char="Ø"/>
              <a:defRPr/>
            </a:pPr>
            <a:endParaRPr lang="en-US" dirty="0"/>
          </a:p>
        </p:txBody>
      </p:sp>
      <p:pic>
        <p:nvPicPr>
          <p:cNvPr id="4" name="Picture 3" descr="5 practices.tif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676400"/>
            <a:ext cx="2895600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0618633B-F92C-4DF4-B93D-B0CD18F85AA1}" type="slidenum">
              <a:rPr lang="en-US" altLang="en-US" smtClean="0">
                <a:solidFill>
                  <a:srgbClr val="898989"/>
                </a:solidFill>
                <a:latin typeface="Calibri" pitchFamily="-108" charset="0"/>
              </a:rPr>
              <a:pPr eaLnBrk="1" hangingPunct="1"/>
              <a:t>9</a:t>
            </a:fld>
            <a:endParaRPr lang="en-US" altLang="en-US" smtClean="0">
              <a:solidFill>
                <a:srgbClr val="898989"/>
              </a:solidFill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523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PCMI RoP PPT Unit 2 Day 1</Template>
  <TotalTime>2845</TotalTime>
  <Words>1050</Words>
  <Application>Microsoft Macintosh PowerPoint</Application>
  <PresentationFormat>On-screen Show (4:3)</PresentationFormat>
  <Paragraphs>138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Reflecting on Practice: Worthwhile Tasks</vt:lpstr>
      <vt:lpstr>In this figure as the step changes, the _____________  also changes”</vt:lpstr>
      <vt:lpstr>PowerPoint Presentation</vt:lpstr>
      <vt:lpstr>As a table, decide what your lesson goal will be</vt:lpstr>
      <vt:lpstr>PowerPoint Presentation</vt:lpstr>
      <vt:lpstr>PowerPoint Presentation</vt:lpstr>
      <vt:lpstr>Possible mathematical connections</vt:lpstr>
      <vt:lpstr>Processing the activity</vt:lpstr>
      <vt:lpstr>The 5 Practices</vt:lpstr>
      <vt:lpstr>PowerPoint Presentation</vt:lpstr>
      <vt:lpstr>PowerPoint Presentation</vt:lpstr>
      <vt:lpstr>What are some characteristics of tasks that promote discussion</vt:lpstr>
      <vt:lpstr>Participation quiz (PCMI, 2011)</vt:lpstr>
      <vt:lpstr>PowerPoint Presentation</vt:lpstr>
      <vt:lpstr>Sociomathematical Norms- talking about the math</vt:lpstr>
      <vt:lpstr>Norms for students working together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Reflecting on Practice: Worthwhile Tasks</dc:title>
  <dc:creator>Cal</dc:creator>
  <cp:lastModifiedBy>Author author</cp:lastModifiedBy>
  <cp:revision>42</cp:revision>
  <dcterms:created xsi:type="dcterms:W3CDTF">2013-06-11T03:33:30Z</dcterms:created>
  <dcterms:modified xsi:type="dcterms:W3CDTF">2015-11-25T13:54:12Z</dcterms:modified>
</cp:coreProperties>
</file>