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380" r:id="rId1"/>
  </p:sldMasterIdLst>
  <p:notesMasterIdLst>
    <p:notesMasterId r:id="rId20"/>
  </p:notesMasterIdLst>
  <p:sldIdLst>
    <p:sldId id="256" r:id="rId2"/>
    <p:sldId id="257" r:id="rId3"/>
    <p:sldId id="259" r:id="rId4"/>
    <p:sldId id="279" r:id="rId5"/>
    <p:sldId id="273" r:id="rId6"/>
    <p:sldId id="258" r:id="rId7"/>
    <p:sldId id="260" r:id="rId8"/>
    <p:sldId id="263" r:id="rId9"/>
    <p:sldId id="265" r:id="rId10"/>
    <p:sldId id="283" r:id="rId11"/>
    <p:sldId id="267" r:id="rId12"/>
    <p:sldId id="277" r:id="rId13"/>
    <p:sldId id="276" r:id="rId14"/>
    <p:sldId id="274" r:id="rId15"/>
    <p:sldId id="278" r:id="rId16"/>
    <p:sldId id="272" r:id="rId17"/>
    <p:sldId id="282" r:id="rId18"/>
    <p:sldId id="281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529" autoAdjust="0"/>
    <p:restoredTop sz="99626" autoAdjust="0"/>
  </p:normalViewPr>
  <p:slideViewPr>
    <p:cSldViewPr snapToGrid="0" snapToObjects="1">
      <p:cViewPr varScale="1">
        <p:scale>
          <a:sx n="101" d="100"/>
          <a:sy n="101" d="100"/>
        </p:scale>
        <p:origin x="1528" y="1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notesMaster" Target="notesMasters/notesMaster1.xml"/><Relationship Id="rId21" Type="http://schemas.openxmlformats.org/officeDocument/2006/relationships/presProps" Target="presProps.xml"/><Relationship Id="rId22" Type="http://schemas.openxmlformats.org/officeDocument/2006/relationships/viewProps" Target="viewProps.xml"/><Relationship Id="rId23" Type="http://schemas.openxmlformats.org/officeDocument/2006/relationships/theme" Target="theme/theme1.xml"/><Relationship Id="rId24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9A85777-7CB4-1C45-9353-9F15CDEC4FF5}" type="datetimeFigureOut">
              <a:rPr lang="en-US" smtClean="0"/>
              <a:t>1/21/17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C00A86E-78F2-4947-AA22-F51BD6EAF7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6886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00A86E-78F2-4947-AA22-F51BD6EAF709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778286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00A86E-78F2-4947-AA22-F51BD6EAF709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32633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B02A5-4FE5-49D9-9E24-09F23B90C450}" type="datetimeFigureOut">
              <a:rPr lang="en-US" smtClean="0"/>
              <a:t>1/21/17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079A4-7AA8-4A4F-87E2-7781EC5097D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B02A5-4FE5-49D9-9E24-09F23B90C450}" type="datetimeFigureOut">
              <a:rPr lang="en-US" smtClean="0"/>
              <a:t>1/21/17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B02A5-4FE5-49D9-9E24-09F23B90C450}" type="datetimeFigureOut">
              <a:rPr lang="en-US" smtClean="0"/>
              <a:t>1/21/17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B02A5-4FE5-49D9-9E24-09F23B90C450}" type="datetimeFigureOut">
              <a:rPr lang="en-US" smtClean="0"/>
              <a:t>1/21/17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B02A5-4FE5-49D9-9E24-09F23B90C450}" type="datetimeFigureOut">
              <a:rPr lang="en-US" smtClean="0"/>
              <a:t>1/21/17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079A4-7AA8-4A4F-87E2-7781EC5097D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B02A5-4FE5-49D9-9E24-09F23B90C450}" type="datetimeFigureOut">
              <a:rPr lang="en-US" smtClean="0"/>
              <a:t>1/21/17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B02A5-4FE5-49D9-9E24-09F23B90C450}" type="datetimeFigureOut">
              <a:rPr lang="en-US" smtClean="0"/>
              <a:t>1/21/17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B02A5-4FE5-49D9-9E24-09F23B90C450}" type="datetimeFigureOut">
              <a:rPr lang="en-US" smtClean="0"/>
              <a:t>1/21/17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B02A5-4FE5-49D9-9E24-09F23B90C450}" type="datetimeFigureOut">
              <a:rPr lang="en-US" smtClean="0"/>
              <a:t>1/21/17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B02A5-4FE5-49D9-9E24-09F23B90C450}" type="datetimeFigureOut">
              <a:rPr lang="en-US" smtClean="0"/>
              <a:t>1/21/17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4ED01-E2A0-4C1E-8E21-014B9904157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B02A5-4FE5-49D9-9E24-09F23B90C450}" type="datetimeFigureOut">
              <a:rPr lang="en-US" smtClean="0"/>
              <a:t>1/21/17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Cronos Pro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Cronos Pro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  <a:latin typeface="Cronos Pro"/>
              </a:defRPr>
            </a:lvl1pPr>
          </a:lstStyle>
          <a:p>
            <a:fld id="{6294C92D-0306-4E69-9CD3-20855E849650}" type="slidenum">
              <a:rPr lang="en-US" smtClean="0"/>
              <a:pPr/>
              <a:t>‹#›</a:t>
            </a:fld>
            <a:endParaRPr lang="en-US" sz="1200" dirty="0">
              <a:solidFill>
                <a:schemeClr val="bg2">
                  <a:shade val="50000"/>
                </a:scheme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  <a:latin typeface="Cronos Pro"/>
              </a:defRPr>
            </a:lvl1pPr>
          </a:lstStyle>
          <a:p>
            <a:endParaRPr lang="en-US" dirty="0">
              <a:solidFill>
                <a:schemeClr val="bg2">
                  <a:shade val="50000"/>
                </a:schemeClr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  <a:latin typeface="Cronos Pro"/>
              </a:defRPr>
            </a:lvl1pPr>
          </a:lstStyle>
          <a:p>
            <a:pPr algn="r"/>
            <a:fld id="{54AB02A5-4FE5-49D9-9E24-09F23B90C450}" type="datetimeFigureOut">
              <a:rPr lang="en-US" smtClean="0"/>
              <a:pPr algn="r"/>
              <a:t>1/21/17</a:t>
            </a:fld>
            <a:endParaRPr lang="en-US" dirty="0">
              <a:solidFill>
                <a:schemeClr val="bg2">
                  <a:shade val="50000"/>
                </a:schemeClr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81" r:id="rId1"/>
    <p:sldLayoutId id="2147484382" r:id="rId2"/>
    <p:sldLayoutId id="2147484383" r:id="rId3"/>
    <p:sldLayoutId id="2147484384" r:id="rId4"/>
    <p:sldLayoutId id="2147484385" r:id="rId5"/>
    <p:sldLayoutId id="2147484386" r:id="rId6"/>
    <p:sldLayoutId id="2147484387" r:id="rId7"/>
    <p:sldLayoutId id="2147484388" r:id="rId8"/>
    <p:sldLayoutId id="2147484389" r:id="rId9"/>
    <p:sldLayoutId id="2147484390" r:id="rId10"/>
    <p:sldLayoutId id="214748439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Cronos Pro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Cronos Pro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Cronos Pro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Cronos Pro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Cronos Pro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Cronos Pro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hyperlink" Target="http://bit.ly/Leahyarticle5nns" TargetMode="Externa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4" Type="http://schemas.openxmlformats.org/officeDocument/2006/relationships/image" Target="../media/image7.jpeg"/><Relationship Id="rId5" Type="http://schemas.openxmlformats.org/officeDocument/2006/relationships/image" Target="../media/image8.jpeg"/><Relationship Id="rId6" Type="http://schemas.openxmlformats.org/officeDocument/2006/relationships/image" Target="../media/image9.jpeg"/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5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10.jp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bit.ly/Leahyarticle5nns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pcmi.ias.edu/program-sstp/" TargetMode="External"/><Relationship Id="rId3" Type="http://schemas.openxmlformats.org/officeDocument/2006/relationships/hyperlink" Target="http://mathforum.org/pcmi/" TargetMode="Externa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Relationship Id="rId3" Type="http://schemas.openxmlformats.org/officeDocument/2006/relationships/image" Target="../media/image3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4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3.jpe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082177"/>
            <a:ext cx="8770490" cy="1828800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>
                <a:latin typeface="+mn-lt"/>
                <a:cs typeface="Cronos Pro"/>
              </a:rPr>
              <a:t>Making Rich Tasks Work:  Assessment for Learning in Action </a:t>
            </a:r>
            <a:endParaRPr lang="en-US" dirty="0">
              <a:latin typeface="+mn-lt"/>
              <a:cs typeface="Cronos Pro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93427" y="3729228"/>
            <a:ext cx="7406640" cy="1752600"/>
          </a:xfrm>
        </p:spPr>
        <p:txBody>
          <a:bodyPr>
            <a:noAutofit/>
          </a:bodyPr>
          <a:lstStyle/>
          <a:p>
            <a:pPr algn="ctr"/>
            <a:r>
              <a:rPr lang="en-US" sz="2800" dirty="0" smtClean="0">
                <a:solidFill>
                  <a:schemeClr val="tx1"/>
                </a:solidFill>
                <a:latin typeface="+mn-lt"/>
                <a:cs typeface="Cronos Pro"/>
              </a:rPr>
              <a:t>William Thill</a:t>
            </a:r>
          </a:p>
          <a:p>
            <a:pPr algn="ctr"/>
            <a:r>
              <a:rPr lang="en-US" sz="2800" dirty="0" smtClean="0">
                <a:solidFill>
                  <a:schemeClr val="tx1"/>
                </a:solidFill>
                <a:latin typeface="+mn-lt"/>
                <a:cs typeface="Cronos Pro"/>
              </a:rPr>
              <a:t>PCMI-LA </a:t>
            </a:r>
          </a:p>
          <a:p>
            <a:pPr algn="ctr"/>
            <a:r>
              <a:rPr lang="en-US" sz="2800" dirty="0" smtClean="0">
                <a:solidFill>
                  <a:schemeClr val="tx1"/>
                </a:solidFill>
                <a:latin typeface="+mn-lt"/>
                <a:cs typeface="Cronos Pro"/>
              </a:rPr>
              <a:t>Scaling the Teaching Curve</a:t>
            </a:r>
          </a:p>
          <a:p>
            <a:pPr algn="ctr"/>
            <a:r>
              <a:rPr lang="en-US" sz="2800" dirty="0" smtClean="0">
                <a:solidFill>
                  <a:schemeClr val="tx1"/>
                </a:solidFill>
                <a:latin typeface="+mn-lt"/>
                <a:cs typeface="Cronos Pro"/>
              </a:rPr>
              <a:t>Saturday,  January 21, 2017</a:t>
            </a:r>
            <a:endParaRPr lang="en-US" sz="2800" dirty="0">
              <a:solidFill>
                <a:schemeClr val="tx1"/>
              </a:solidFill>
              <a:latin typeface="+mn-lt"/>
              <a:cs typeface="Cronos Pro"/>
            </a:endParaRPr>
          </a:p>
        </p:txBody>
      </p:sp>
    </p:spTree>
    <p:extLst>
      <p:ext uri="{BB962C8B-B14F-4D97-AF65-F5344CB8AC3E}">
        <p14:creationId xmlns:p14="http://schemas.microsoft.com/office/powerpoint/2010/main" val="35169875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Using the patterns problem to help students learn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14300" indent="0">
              <a:buNone/>
            </a:pPr>
            <a:endParaRPr lang="en-US" dirty="0" smtClean="0"/>
          </a:p>
          <a:p>
            <a:r>
              <a:rPr lang="en-US" sz="4000" strike="sngStrike" dirty="0" smtClean="0"/>
              <a:t>“This is a cool problem.”  </a:t>
            </a:r>
          </a:p>
          <a:p>
            <a:r>
              <a:rPr lang="en-US" sz="4000" strike="sngStrike" dirty="0" smtClean="0"/>
              <a:t>“ I will use this in my class.” </a:t>
            </a:r>
          </a:p>
          <a:p>
            <a:pPr marL="114300" indent="0">
              <a:buNone/>
            </a:pPr>
            <a:endParaRPr lang="en-US" sz="3200" strike="sngStrike" dirty="0"/>
          </a:p>
          <a:p>
            <a:r>
              <a:rPr lang="en-US" sz="3200" dirty="0" smtClean="0"/>
              <a:t>Let’s go beyond this.   … HOW?   With what goal in mind?  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431735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r>
              <a:rPr lang="en-US" dirty="0" smtClean="0">
                <a:latin typeface="+mj-lt"/>
              </a:rPr>
              <a:t>Non-</a:t>
            </a:r>
            <a:r>
              <a:rPr lang="en-US" dirty="0" err="1" smtClean="0">
                <a:latin typeface="+mj-lt"/>
              </a:rPr>
              <a:t>negotiables</a:t>
            </a:r>
            <a:r>
              <a:rPr lang="en-US" dirty="0">
                <a:latin typeface="+mj-lt"/>
              </a:rPr>
              <a:t> </a:t>
            </a:r>
            <a:r>
              <a:rPr lang="en-US" dirty="0" smtClean="0">
                <a:latin typeface="+mj-lt"/>
              </a:rPr>
              <a:t>describing </a:t>
            </a:r>
            <a:br>
              <a:rPr lang="en-US" dirty="0" smtClean="0">
                <a:latin typeface="+mj-lt"/>
              </a:rPr>
            </a:br>
            <a:r>
              <a:rPr lang="en-US" dirty="0">
                <a:latin typeface="+mj-lt"/>
              </a:rPr>
              <a:t>E</a:t>
            </a:r>
            <a:r>
              <a:rPr lang="en-US" dirty="0" smtClean="0">
                <a:latin typeface="+mj-lt"/>
              </a:rPr>
              <a:t>ffective Assessment for Learning</a:t>
            </a:r>
            <a:endParaRPr lang="en-US" dirty="0">
              <a:latin typeface="+mj-lt"/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1892300"/>
            <a:ext cx="7620000" cy="4800600"/>
          </a:xfrm>
        </p:spPr>
        <p:txBody>
          <a:bodyPr>
            <a:normAutofit fontScale="55000" lnSpcReduction="20000"/>
          </a:bodyPr>
          <a:lstStyle/>
          <a:p>
            <a:pPr marL="114300" indent="0">
              <a:buNone/>
            </a:pPr>
            <a:endParaRPr lang="en-US" sz="3200" dirty="0" smtClean="0"/>
          </a:p>
          <a:p>
            <a:r>
              <a:rPr lang="en-US" sz="3200" dirty="0">
                <a:latin typeface="+mn-lt"/>
              </a:rPr>
              <a:t>Clarify and share learning intentions and criteria for success with students. </a:t>
            </a:r>
            <a:endParaRPr lang="en-US" sz="3200" dirty="0" smtClean="0">
              <a:latin typeface="+mn-lt"/>
            </a:endParaRPr>
          </a:p>
          <a:p>
            <a:pPr marL="114300" indent="0">
              <a:buNone/>
            </a:pPr>
            <a:endParaRPr lang="en-US" sz="3200" dirty="0" smtClean="0">
              <a:latin typeface="+mn-lt"/>
            </a:endParaRPr>
          </a:p>
          <a:p>
            <a:r>
              <a:rPr lang="en-US" sz="3200" dirty="0">
                <a:latin typeface="+mn-lt"/>
              </a:rPr>
              <a:t>Engineer effective classroom discussions, questions, and learning tasks. </a:t>
            </a:r>
            <a:endParaRPr lang="en-US" sz="3200" dirty="0" smtClean="0">
              <a:latin typeface="+mn-lt"/>
            </a:endParaRPr>
          </a:p>
          <a:p>
            <a:pPr marL="114300" indent="0">
              <a:buNone/>
            </a:pPr>
            <a:endParaRPr lang="en-US" sz="3200" dirty="0" smtClean="0">
              <a:latin typeface="+mn-lt"/>
            </a:endParaRPr>
          </a:p>
          <a:p>
            <a:pPr lvl="0"/>
            <a:r>
              <a:rPr lang="en-US" sz="3200" dirty="0">
                <a:latin typeface="+mn-lt"/>
              </a:rPr>
              <a:t>Provide feedback that moves </a:t>
            </a:r>
            <a:r>
              <a:rPr lang="en-US" sz="3200" dirty="0" smtClean="0">
                <a:latin typeface="+mn-lt"/>
              </a:rPr>
              <a:t>students </a:t>
            </a:r>
            <a:r>
              <a:rPr lang="en-US" sz="3200" dirty="0">
                <a:latin typeface="+mn-lt"/>
              </a:rPr>
              <a:t>forward. </a:t>
            </a:r>
            <a:endParaRPr lang="en-US" sz="3200" dirty="0" smtClean="0">
              <a:latin typeface="+mn-lt"/>
            </a:endParaRPr>
          </a:p>
          <a:p>
            <a:pPr marL="114300" lvl="0" indent="0">
              <a:buNone/>
            </a:pPr>
            <a:endParaRPr lang="en-US" sz="3200" dirty="0">
              <a:latin typeface="+mn-lt"/>
            </a:endParaRPr>
          </a:p>
          <a:p>
            <a:pPr lvl="0"/>
            <a:r>
              <a:rPr lang="en-US" sz="3200" dirty="0">
                <a:latin typeface="+mn-lt"/>
              </a:rPr>
              <a:t>Activate students as the owners of their own learning. </a:t>
            </a:r>
            <a:br>
              <a:rPr lang="en-US" sz="3200" dirty="0">
                <a:latin typeface="+mn-lt"/>
              </a:rPr>
            </a:br>
            <a:endParaRPr lang="en-US" sz="3200" dirty="0">
              <a:latin typeface="+mn-lt"/>
            </a:endParaRPr>
          </a:p>
          <a:p>
            <a:pPr lvl="0"/>
            <a:r>
              <a:rPr lang="en-US" sz="3200" dirty="0">
                <a:latin typeface="+mn-lt"/>
              </a:rPr>
              <a:t>Encourage students to be instructional resources for one another. </a:t>
            </a:r>
            <a:endParaRPr lang="en-US" sz="3200" dirty="0" smtClean="0">
              <a:latin typeface="+mn-lt"/>
            </a:endParaRPr>
          </a:p>
          <a:p>
            <a:pPr marL="114300" lvl="0" indent="0">
              <a:buNone/>
            </a:pPr>
            <a:endParaRPr lang="en-US" sz="3200" dirty="0">
              <a:latin typeface="+mn-lt"/>
            </a:endParaRPr>
          </a:p>
          <a:p>
            <a:pPr marL="114300" lvl="0" indent="0">
              <a:buNone/>
            </a:pPr>
            <a:r>
              <a:rPr lang="en-US" sz="3200" dirty="0" smtClean="0">
                <a:latin typeface="+mn-lt"/>
              </a:rPr>
              <a:t>From </a:t>
            </a:r>
          </a:p>
          <a:p>
            <a:pPr marL="114300" indent="0">
              <a:buNone/>
            </a:pPr>
            <a:r>
              <a:rPr lang="en-US" sz="3200" dirty="0">
                <a:latin typeface="+mn-lt"/>
              </a:rPr>
              <a:t>Leahy, et al., </a:t>
            </a:r>
            <a:r>
              <a:rPr lang="en-US" sz="3200" i="1" dirty="0">
                <a:latin typeface="+mn-lt"/>
              </a:rPr>
              <a:t>Classroom Assessment, Minute by Minute, Day by </a:t>
            </a:r>
            <a:r>
              <a:rPr lang="en-US" sz="3200" i="1" dirty="0" smtClean="0">
                <a:latin typeface="+mn-lt"/>
              </a:rPr>
              <a:t>Day</a:t>
            </a:r>
            <a:r>
              <a:rPr lang="en-US" sz="3200" dirty="0" smtClean="0">
                <a:latin typeface="+mn-lt"/>
              </a:rPr>
              <a:t>. </a:t>
            </a:r>
            <a:r>
              <a:rPr lang="en-US" sz="3200" i="1" dirty="0" smtClean="0">
                <a:latin typeface="+mn-lt"/>
              </a:rPr>
              <a:t>Educational </a:t>
            </a:r>
            <a:r>
              <a:rPr lang="en-US" sz="3200" i="1" dirty="0">
                <a:latin typeface="+mn-lt"/>
              </a:rPr>
              <a:t>Leadership : </a:t>
            </a:r>
            <a:r>
              <a:rPr lang="en-US" sz="3200" dirty="0">
                <a:latin typeface="+mn-lt"/>
              </a:rPr>
              <a:t>November </a:t>
            </a:r>
            <a:r>
              <a:rPr lang="en-US" sz="3200" dirty="0" smtClean="0">
                <a:latin typeface="+mn-lt"/>
              </a:rPr>
              <a:t>2005, Volume </a:t>
            </a:r>
            <a:r>
              <a:rPr lang="en-US" sz="3200" b="1" dirty="0" smtClean="0">
                <a:latin typeface="+mn-lt"/>
              </a:rPr>
              <a:t>63</a:t>
            </a:r>
            <a:r>
              <a:rPr lang="en-US" sz="3200" dirty="0" smtClean="0">
                <a:latin typeface="+mn-lt"/>
              </a:rPr>
              <a:t>,  </a:t>
            </a:r>
            <a:r>
              <a:rPr lang="en-US" sz="3200" dirty="0">
                <a:latin typeface="+mn-lt"/>
              </a:rPr>
              <a:t>Number </a:t>
            </a:r>
            <a:r>
              <a:rPr lang="en-US" sz="3200" b="1" dirty="0" smtClean="0">
                <a:latin typeface="+mn-lt"/>
              </a:rPr>
              <a:t>3. </a:t>
            </a:r>
            <a:r>
              <a:rPr lang="en-US" sz="3200" dirty="0" smtClean="0">
                <a:latin typeface="+mn-lt"/>
              </a:rPr>
              <a:t> </a:t>
            </a:r>
            <a:r>
              <a:rPr lang="en-US" sz="3200" dirty="0">
                <a:latin typeface="+mn-lt"/>
              </a:rPr>
              <a:t> </a:t>
            </a:r>
            <a:r>
              <a:rPr lang="en-US" sz="3200" dirty="0" smtClean="0">
                <a:latin typeface="+mn-lt"/>
                <a:hlinkClick r:id="rId3"/>
              </a:rPr>
              <a:t>URL</a:t>
            </a:r>
            <a:r>
              <a:rPr lang="en-US" sz="3200" dirty="0">
                <a:latin typeface="+mn-lt"/>
                <a:hlinkClick r:id="rId3"/>
              </a:rPr>
              <a:t>: http://bit.ly/Leahyarticle5nns</a:t>
            </a:r>
            <a:endParaRPr lang="en-US" sz="3200" dirty="0">
              <a:latin typeface="+mn-lt"/>
            </a:endParaRPr>
          </a:p>
          <a:p>
            <a:pPr lvl="0"/>
            <a:endParaRPr lang="en-US" sz="2800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63922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Making it Work:   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14300" indent="0">
              <a:buNone/>
            </a:pPr>
            <a:r>
              <a:rPr lang="en-US" sz="2800" dirty="0" smtClean="0"/>
              <a:t>1</a:t>
            </a:r>
            <a:r>
              <a:rPr lang="en-US" sz="2800" dirty="0" smtClean="0">
                <a:latin typeface="+mj-lt"/>
              </a:rPr>
              <a:t>. GOALS (</a:t>
            </a:r>
            <a:r>
              <a:rPr lang="en-US" sz="2800" i="1" u="sng" dirty="0" smtClean="0">
                <a:latin typeface="+mj-lt"/>
              </a:rPr>
              <a:t>many</a:t>
            </a:r>
            <a:r>
              <a:rPr lang="en-US" sz="2800" i="1" dirty="0" smtClean="0">
                <a:latin typeface="+mj-lt"/>
              </a:rPr>
              <a:t> are possible)</a:t>
            </a:r>
            <a:r>
              <a:rPr lang="en-US" sz="2800" dirty="0" smtClean="0">
                <a:latin typeface="+mj-lt"/>
              </a:rPr>
              <a:t>:  </a:t>
            </a:r>
          </a:p>
          <a:p>
            <a:pPr lvl="1"/>
            <a:r>
              <a:rPr lang="en-US" sz="2600" dirty="0" smtClean="0">
                <a:latin typeface="+mj-lt"/>
              </a:rPr>
              <a:t>One mathematical content goal,  and</a:t>
            </a:r>
          </a:p>
          <a:p>
            <a:pPr lvl="1"/>
            <a:r>
              <a:rPr lang="en-US" sz="2600" dirty="0" smtClean="0">
                <a:latin typeface="+mj-lt"/>
              </a:rPr>
              <a:t>One mathematical practice to design around.</a:t>
            </a:r>
          </a:p>
          <a:p>
            <a:pPr lvl="1"/>
            <a:endParaRPr lang="en-US" sz="2600" dirty="0" smtClean="0">
              <a:latin typeface="+mj-lt"/>
            </a:endParaRPr>
          </a:p>
          <a:p>
            <a:pPr marL="114300" indent="0">
              <a:buNone/>
            </a:pPr>
            <a:r>
              <a:rPr lang="en-US" sz="2800" dirty="0" smtClean="0">
                <a:latin typeface="+mj-lt"/>
              </a:rPr>
              <a:t>2. CRITERIA </a:t>
            </a:r>
            <a:r>
              <a:rPr lang="en-US" sz="2800" dirty="0" smtClean="0">
                <a:latin typeface="+mj-lt"/>
              </a:rPr>
              <a:t>FOR (EVIDENCE OF)  SUCCESS:</a:t>
            </a:r>
            <a:endParaRPr lang="en-US" sz="2800" dirty="0" smtClean="0">
              <a:latin typeface="+mj-lt"/>
            </a:endParaRPr>
          </a:p>
          <a:p>
            <a:pPr lvl="1"/>
            <a:r>
              <a:rPr lang="en-US" sz="2400" dirty="0" smtClean="0">
                <a:latin typeface="+mj-lt"/>
              </a:rPr>
              <a:t>What does it</a:t>
            </a:r>
            <a:r>
              <a:rPr lang="en-US" sz="2400" i="1" dirty="0" smtClean="0">
                <a:latin typeface="+mj-lt"/>
              </a:rPr>
              <a:t> look </a:t>
            </a:r>
            <a:r>
              <a:rPr lang="en-US" sz="2400" dirty="0" smtClean="0">
                <a:latin typeface="+mj-lt"/>
              </a:rPr>
              <a:t>like in student work? Possible Errors? </a:t>
            </a:r>
          </a:p>
          <a:p>
            <a:pPr lvl="1"/>
            <a:r>
              <a:rPr lang="en-US" sz="2600" dirty="0" smtClean="0">
                <a:latin typeface="+mj-lt"/>
              </a:rPr>
              <a:t>What does it</a:t>
            </a:r>
            <a:r>
              <a:rPr lang="en-US" sz="2600" i="1" dirty="0" smtClean="0">
                <a:latin typeface="+mj-lt"/>
              </a:rPr>
              <a:t> sound </a:t>
            </a:r>
            <a:r>
              <a:rPr lang="en-US" sz="2600" dirty="0" smtClean="0">
                <a:latin typeface="+mj-lt"/>
              </a:rPr>
              <a:t>like in student comments? Possible  Misconceptions? </a:t>
            </a:r>
            <a:endParaRPr lang="en-US" sz="2600" dirty="0">
              <a:latin typeface="+mj-lt"/>
            </a:endParaRPr>
          </a:p>
          <a:p>
            <a:pPr lvl="1"/>
            <a:endParaRPr lang="en-US" sz="2800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09920" y="115690"/>
            <a:ext cx="1722634" cy="15465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83466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4927600" cy="873442"/>
          </a:xfrm>
        </p:spPr>
        <p:txBody>
          <a:bodyPr/>
          <a:lstStyle/>
          <a:p>
            <a:r>
              <a:rPr lang="en-US" dirty="0" smtClean="0"/>
              <a:t>  The Design 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662232"/>
            <a:ext cx="7345680" cy="4221479"/>
          </a:xfrm>
        </p:spPr>
        <p:txBody>
          <a:bodyPr>
            <a:normAutofit fontScale="92500" lnSpcReduction="20000"/>
          </a:bodyPr>
          <a:lstStyle/>
          <a:p>
            <a:pPr marL="628650" indent="-514350">
              <a:buAutoNum type="arabicPeriod" startAt="3"/>
            </a:pPr>
            <a:r>
              <a:rPr lang="en-US" sz="2800" dirty="0" smtClean="0">
                <a:latin typeface="+mn-lt"/>
              </a:rPr>
              <a:t>QUESTIONS / CHECKPOINTS: </a:t>
            </a:r>
          </a:p>
          <a:p>
            <a:r>
              <a:rPr lang="en-US" sz="2800" dirty="0" smtClean="0">
                <a:latin typeface="+mn-lt"/>
              </a:rPr>
              <a:t>Plan at </a:t>
            </a:r>
            <a:r>
              <a:rPr lang="en-US" sz="2800" i="1" dirty="0" smtClean="0">
                <a:latin typeface="+mn-lt"/>
              </a:rPr>
              <a:t>one or two </a:t>
            </a:r>
            <a:r>
              <a:rPr lang="en-US" sz="2800" dirty="0" smtClean="0">
                <a:latin typeface="+mn-lt"/>
              </a:rPr>
              <a:t>questions/checkpoints that will give you good feedback about student progress on your goals.  </a:t>
            </a:r>
            <a:r>
              <a:rPr lang="en-US" sz="2800" i="1" dirty="0" smtClean="0">
                <a:latin typeface="+mn-lt"/>
              </a:rPr>
              <a:t>Why will these work? </a:t>
            </a:r>
            <a:endParaRPr lang="en-US" sz="2800" dirty="0">
              <a:latin typeface="+mn-lt"/>
            </a:endParaRPr>
          </a:p>
          <a:p>
            <a:pPr marL="114300" indent="0">
              <a:buNone/>
            </a:pPr>
            <a:r>
              <a:rPr lang="en-US" sz="2800" dirty="0" smtClean="0">
                <a:latin typeface="+mn-lt"/>
              </a:rPr>
              <a:t> </a:t>
            </a:r>
          </a:p>
          <a:p>
            <a:pPr marL="114300" indent="0">
              <a:buNone/>
            </a:pPr>
            <a:endParaRPr lang="en-US" sz="2800" dirty="0">
              <a:latin typeface="+mn-lt"/>
            </a:endParaRPr>
          </a:p>
          <a:p>
            <a:pPr marL="114300" indent="0">
              <a:buNone/>
            </a:pPr>
            <a:endParaRPr lang="en-US" sz="2800" dirty="0">
              <a:latin typeface="+mn-lt"/>
            </a:endParaRPr>
          </a:p>
          <a:p>
            <a:pPr marL="628650" indent="-514350">
              <a:buAutoNum type="arabicPeriod" startAt="4"/>
            </a:pPr>
            <a:r>
              <a:rPr lang="en-US" sz="2800" dirty="0" smtClean="0">
                <a:latin typeface="+mn-lt"/>
              </a:rPr>
              <a:t>FEEDBACK to students:  </a:t>
            </a:r>
          </a:p>
          <a:p>
            <a:r>
              <a:rPr lang="en-US" sz="2800" dirty="0" smtClean="0">
                <a:latin typeface="+mn-lt"/>
              </a:rPr>
              <a:t>How will students receive feedback about their progress?  </a:t>
            </a:r>
            <a:r>
              <a:rPr lang="en-US" sz="2800" i="1" dirty="0" smtClean="0">
                <a:latin typeface="+mn-lt"/>
              </a:rPr>
              <a:t>Who will deliver the feedback? How can it be delivered? </a:t>
            </a:r>
            <a:endParaRPr lang="en-US" sz="2800" i="1" dirty="0">
              <a:latin typeface="+mn-lt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09920" y="115690"/>
            <a:ext cx="1722634" cy="15465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7170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On Poster Paper 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Goals </a:t>
            </a:r>
          </a:p>
          <a:p>
            <a:endParaRPr lang="en-US" dirty="0"/>
          </a:p>
          <a:p>
            <a:pPr marL="114300" indent="0">
              <a:buNone/>
            </a:pPr>
            <a:endParaRPr lang="en-US" dirty="0" smtClean="0"/>
          </a:p>
          <a:p>
            <a:r>
              <a:rPr lang="en-US" dirty="0" smtClean="0"/>
              <a:t>Evidence 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Questions / Checks</a:t>
            </a:r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Feedback</a:t>
            </a:r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22024" y="182881"/>
            <a:ext cx="1492272" cy="1339728"/>
          </a:xfrm>
          <a:prstGeom prst="rect">
            <a:avLst/>
          </a:prstGeom>
        </p:spPr>
      </p:pic>
      <p:pic>
        <p:nvPicPr>
          <p:cNvPr id="7" name="Picture 6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7280" y="2110740"/>
            <a:ext cx="1513840" cy="947420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Picture 7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7280" y="3695383"/>
            <a:ext cx="1422400" cy="978217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Picture 8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61268" y="2110740"/>
            <a:ext cx="1410652" cy="103886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" name="Picture 9"/>
          <p:cNvPicPr/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19600" y="3604577"/>
            <a:ext cx="3194696" cy="275558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9796584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Gallery Walk (Post-its)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63358"/>
            <a:ext cx="7620000" cy="4800600"/>
          </a:xfrm>
        </p:spPr>
        <p:txBody>
          <a:bodyPr/>
          <a:lstStyle/>
          <a:p>
            <a:pPr marL="114300" indent="0">
              <a:buNone/>
            </a:pPr>
            <a:endParaRPr lang="en-US" dirty="0"/>
          </a:p>
          <a:p>
            <a:r>
              <a:rPr lang="en-US" dirty="0" smtClean="0"/>
              <a:t>Specific  Feedback  on the LINKAGE between:  </a:t>
            </a:r>
          </a:p>
          <a:p>
            <a:pPr marL="114300" indent="0">
              <a:buNone/>
            </a:pPr>
            <a:endParaRPr lang="en-US" i="1" dirty="0"/>
          </a:p>
          <a:p>
            <a:pPr marL="114300" indent="0">
              <a:buNone/>
            </a:pPr>
            <a:r>
              <a:rPr lang="en-US" i="1" dirty="0"/>
              <a:t>T</a:t>
            </a:r>
            <a:r>
              <a:rPr lang="en-US" i="1" dirty="0" smtClean="0"/>
              <a:t>heir</a:t>
            </a:r>
            <a:r>
              <a:rPr lang="en-US" dirty="0" smtClean="0"/>
              <a:t>  goals </a:t>
            </a:r>
            <a:r>
              <a:rPr lang="en-US" dirty="0" smtClean="0">
                <a:sym typeface="Wingdings"/>
              </a:rPr>
              <a:t>   </a:t>
            </a:r>
            <a:r>
              <a:rPr lang="en-US" i="1" dirty="0" smtClean="0">
                <a:sym typeface="Wingdings"/>
              </a:rPr>
              <a:t>Their Evidence,  Questions,  Feedback</a:t>
            </a:r>
          </a:p>
          <a:p>
            <a:pPr marL="114300" indent="0">
              <a:buNone/>
            </a:pPr>
            <a:endParaRPr lang="en-US" i="1" dirty="0" smtClean="0">
              <a:sym typeface="Wingdings"/>
            </a:endParaRPr>
          </a:p>
          <a:p>
            <a:pPr marL="114300" indent="0">
              <a:buNone/>
            </a:pPr>
            <a:endParaRPr lang="en-US" i="1" dirty="0" smtClean="0">
              <a:sym typeface="Wingdings"/>
            </a:endParaRPr>
          </a:p>
          <a:p>
            <a:r>
              <a:rPr lang="en-US" dirty="0" smtClean="0">
                <a:sym typeface="Wingdings"/>
              </a:rPr>
              <a:t>Then see what your colleagues said about  your design work </a:t>
            </a:r>
            <a:r>
              <a:rPr lang="en-US" i="1" dirty="0" smtClean="0">
                <a:sym typeface="Wingdings"/>
              </a:rPr>
              <a:t> </a:t>
            </a:r>
            <a:endParaRPr lang="en-US" dirty="0" smtClean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6430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+mj-lt"/>
              </a:rPr>
              <a:t>My Experience with another task </a:t>
            </a:r>
            <a:endParaRPr lang="en-US" dirty="0">
              <a:latin typeface="+mj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75398"/>
            <a:ext cx="7620000" cy="4800600"/>
          </a:xfrm>
        </p:spPr>
        <p:txBody>
          <a:bodyPr>
            <a:normAutofit lnSpcReduction="10000"/>
          </a:bodyPr>
          <a:lstStyle/>
          <a:p>
            <a:pPr marL="114300" indent="0">
              <a:buNone/>
            </a:pPr>
            <a:endParaRPr lang="en-US" sz="2800" dirty="0" smtClean="0">
              <a:latin typeface="+mj-lt"/>
            </a:endParaRPr>
          </a:p>
          <a:p>
            <a:r>
              <a:rPr lang="en-US" sz="2800" dirty="0" smtClean="0">
                <a:latin typeface="+mj-lt"/>
              </a:rPr>
              <a:t>The mathematics I saw in this task </a:t>
            </a:r>
          </a:p>
          <a:p>
            <a:pPr marL="114300" indent="0">
              <a:buNone/>
            </a:pPr>
            <a:endParaRPr lang="en-US" sz="2800" dirty="0">
              <a:latin typeface="+mj-lt"/>
            </a:endParaRPr>
          </a:p>
          <a:p>
            <a:r>
              <a:rPr lang="en-US" sz="2800" dirty="0" smtClean="0">
                <a:latin typeface="+mj-lt"/>
              </a:rPr>
              <a:t>Goals for my students topics and practices </a:t>
            </a:r>
          </a:p>
          <a:p>
            <a:pPr marL="114300" indent="0">
              <a:buNone/>
            </a:pPr>
            <a:endParaRPr lang="en-US" sz="2800" dirty="0">
              <a:latin typeface="+mj-lt"/>
            </a:endParaRPr>
          </a:p>
          <a:p>
            <a:r>
              <a:rPr lang="en-US" sz="2800" dirty="0" smtClean="0">
                <a:latin typeface="+mj-lt"/>
              </a:rPr>
              <a:t>What I looked for in student work </a:t>
            </a:r>
          </a:p>
          <a:p>
            <a:pPr marL="114300" indent="0">
              <a:buNone/>
            </a:pPr>
            <a:endParaRPr lang="en-US" sz="2800" dirty="0">
              <a:latin typeface="+mj-lt"/>
            </a:endParaRPr>
          </a:p>
          <a:p>
            <a:r>
              <a:rPr lang="en-US" sz="2800" dirty="0" smtClean="0">
                <a:latin typeface="+mj-lt"/>
              </a:rPr>
              <a:t>What I learned about student understanding  </a:t>
            </a:r>
            <a:br>
              <a:rPr lang="en-US" sz="2800" dirty="0" smtClean="0">
                <a:latin typeface="+mj-lt"/>
              </a:rPr>
            </a:br>
            <a:endParaRPr lang="en-US" sz="2800" dirty="0">
              <a:latin typeface="+mj-lt"/>
            </a:endParaRPr>
          </a:p>
          <a:p>
            <a:r>
              <a:rPr lang="en-US" sz="2800" dirty="0" smtClean="0">
                <a:latin typeface="+mj-lt"/>
              </a:rPr>
              <a:t>What I would do differently   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96947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Exit Task 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962400" cy="4590288"/>
          </a:xfrm>
        </p:spPr>
        <p:txBody>
          <a:bodyPr>
            <a:normAutofit/>
          </a:bodyPr>
          <a:lstStyle/>
          <a:p>
            <a:r>
              <a:rPr lang="en-US" sz="3200" dirty="0" smtClean="0">
                <a:latin typeface="+mj-lt"/>
              </a:rPr>
              <a:t>What did you take awa</a:t>
            </a:r>
            <a:r>
              <a:rPr lang="en-US" sz="3200" dirty="0" smtClean="0">
                <a:latin typeface="+mj-lt"/>
              </a:rPr>
              <a:t>y from your time thinking about this rich task?  </a:t>
            </a:r>
          </a:p>
          <a:p>
            <a:endParaRPr lang="en-US" sz="3200" dirty="0">
              <a:latin typeface="+mj-lt"/>
            </a:endParaRPr>
          </a:p>
          <a:p>
            <a:endParaRPr lang="en-US" sz="3200" dirty="0" smtClean="0">
              <a:latin typeface="+mj-lt"/>
            </a:endParaRPr>
          </a:p>
          <a:p>
            <a:endParaRPr lang="en-US" sz="3200" dirty="0">
              <a:latin typeface="+mj-lt"/>
            </a:endParaRPr>
          </a:p>
          <a:p>
            <a:endParaRPr lang="en-US" sz="3200" dirty="0" smtClean="0">
              <a:latin typeface="+mj-lt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114300" indent="0">
              <a:buNone/>
            </a:pPr>
            <a:endParaRPr lang="en-US" dirty="0"/>
          </a:p>
        </p:txBody>
      </p:sp>
      <p:pic>
        <p:nvPicPr>
          <p:cNvPr id="4" name="Picture 3" descr="Emergency_Exit_by_tobsnn-1.jp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19600" y="1339989"/>
            <a:ext cx="3657600" cy="48787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34053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 Learn More: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+mn-lt"/>
              </a:rPr>
              <a:t>Leahy, et al., </a:t>
            </a:r>
            <a:r>
              <a:rPr lang="en-US" i="1" dirty="0" smtClean="0">
                <a:latin typeface="+mn-lt"/>
              </a:rPr>
              <a:t>Classroom Assessment, Minute by Minute, Day by Day</a:t>
            </a:r>
            <a:r>
              <a:rPr lang="en-US" dirty="0" smtClean="0">
                <a:latin typeface="+mn-lt"/>
              </a:rPr>
              <a:t>.</a:t>
            </a:r>
          </a:p>
          <a:p>
            <a:pPr marL="114300" indent="0">
              <a:buNone/>
            </a:pPr>
            <a:r>
              <a:rPr lang="en-US" i="1" dirty="0" smtClean="0">
                <a:latin typeface="+mn-lt"/>
              </a:rPr>
              <a:t>Educational Leadership : </a:t>
            </a:r>
            <a:r>
              <a:rPr lang="en-US" dirty="0" smtClean="0">
                <a:latin typeface="+mn-lt"/>
              </a:rPr>
              <a:t>November </a:t>
            </a:r>
            <a:r>
              <a:rPr lang="en-US" dirty="0">
                <a:latin typeface="+mn-lt"/>
              </a:rPr>
              <a:t>2005 | </a:t>
            </a:r>
            <a:r>
              <a:rPr lang="en-US" dirty="0" smtClean="0">
                <a:latin typeface="+mn-lt"/>
              </a:rPr>
              <a:t>Volume </a:t>
            </a:r>
            <a:r>
              <a:rPr lang="en-US" b="1" dirty="0">
                <a:latin typeface="+mn-lt"/>
              </a:rPr>
              <a:t>63</a:t>
            </a:r>
            <a:r>
              <a:rPr lang="en-US" dirty="0">
                <a:latin typeface="+mn-lt"/>
              </a:rPr>
              <a:t> | Number </a:t>
            </a:r>
            <a:r>
              <a:rPr lang="en-US" b="1" dirty="0">
                <a:latin typeface="+mn-lt"/>
              </a:rPr>
              <a:t>3</a:t>
            </a:r>
            <a:r>
              <a:rPr lang="en-US" dirty="0">
                <a:latin typeface="+mn-lt"/>
              </a:rPr>
              <a:t> </a:t>
            </a:r>
            <a:endParaRPr lang="en-US" dirty="0" smtClean="0">
              <a:latin typeface="+mn-lt"/>
            </a:endParaRPr>
          </a:p>
          <a:p>
            <a:pPr marL="114300" indent="0">
              <a:buNone/>
            </a:pPr>
            <a:r>
              <a:rPr lang="en-US" dirty="0" smtClean="0">
                <a:hlinkClick r:id="rId2"/>
              </a:rPr>
              <a:t>URL: http</a:t>
            </a:r>
            <a:r>
              <a:rPr lang="en-US" dirty="0">
                <a:hlinkClick r:id="rId2"/>
              </a:rPr>
              <a:t>://bit.ly/</a:t>
            </a:r>
            <a:r>
              <a:rPr lang="en-US" dirty="0" smtClean="0">
                <a:hlinkClick r:id="rId2"/>
              </a:rPr>
              <a:t>Leahyarticle5nns</a:t>
            </a:r>
            <a:endParaRPr lang="en-US" dirty="0" smtClean="0"/>
          </a:p>
          <a:p>
            <a:pPr marL="114300" indent="0">
              <a:buNone/>
            </a:pPr>
            <a:endParaRPr lang="en-US" dirty="0"/>
          </a:p>
          <a:p>
            <a:pPr marL="114300" indent="0">
              <a:buNone/>
            </a:pPr>
            <a:endParaRPr lang="en-US" dirty="0" smtClean="0"/>
          </a:p>
          <a:p>
            <a:pPr marL="114300" indent="0">
              <a:buNone/>
            </a:pPr>
            <a:endParaRPr lang="en-US" dirty="0" smtClean="0"/>
          </a:p>
          <a:p>
            <a:pPr marL="114300" indent="0">
              <a:buNone/>
            </a:pPr>
            <a:endParaRPr lang="en-US" dirty="0" smtClean="0"/>
          </a:p>
          <a:p>
            <a:pPr marL="114300" indent="0">
              <a:buNone/>
            </a:pPr>
            <a:endParaRPr lang="en-US" dirty="0"/>
          </a:p>
          <a:p>
            <a:pPr marL="114300" indent="0">
              <a:buNone/>
            </a:pPr>
            <a:endParaRPr lang="en-US" dirty="0" smtClean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42852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8056"/>
            <a:ext cx="7315200" cy="1154097"/>
          </a:xfrm>
        </p:spPr>
        <p:txBody>
          <a:bodyPr>
            <a:normAutofit/>
          </a:bodyPr>
          <a:lstStyle/>
          <a:p>
            <a:r>
              <a:rPr lang="en-US" dirty="0" smtClean="0">
                <a:latin typeface="+mn-lt"/>
              </a:rPr>
              <a:t>Schedule For the Workshop </a:t>
            </a:r>
            <a:endParaRPr lang="en-US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79463" y="1182153"/>
            <a:ext cx="7583487" cy="2108243"/>
          </a:xfrm>
        </p:spPr>
        <p:txBody>
          <a:bodyPr>
            <a:normAutofit fontScale="25000" lnSpcReduction="20000"/>
          </a:bodyPr>
          <a:lstStyle/>
          <a:p>
            <a:r>
              <a:rPr lang="en-US" sz="12800" dirty="0" smtClean="0">
                <a:latin typeface="+mn-lt"/>
              </a:rPr>
              <a:t>Do/ Analyze the math task (Part 1)</a:t>
            </a:r>
            <a:endParaRPr lang="en-US" sz="12800" dirty="0">
              <a:latin typeface="+mn-lt"/>
            </a:endParaRPr>
          </a:p>
          <a:p>
            <a:endParaRPr lang="en-US" sz="12800" dirty="0">
              <a:latin typeface="+mn-lt"/>
            </a:endParaRPr>
          </a:p>
          <a:p>
            <a:r>
              <a:rPr lang="en-US" sz="12800" dirty="0" smtClean="0">
                <a:latin typeface="+mn-lt"/>
              </a:rPr>
              <a:t>Designing (Part II) </a:t>
            </a:r>
          </a:p>
          <a:p>
            <a:endParaRPr lang="en-US" sz="12800" dirty="0" smtClean="0">
              <a:latin typeface="+mn-lt"/>
            </a:endParaRPr>
          </a:p>
          <a:p>
            <a:r>
              <a:rPr lang="en-US" sz="12800" dirty="0" smtClean="0">
                <a:latin typeface="+mn-lt"/>
              </a:rPr>
              <a:t>Give receive Feedback  (Part II)</a:t>
            </a:r>
            <a:br>
              <a:rPr lang="en-US" sz="12800" dirty="0" smtClean="0">
                <a:latin typeface="+mn-lt"/>
              </a:rPr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0579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+mn-lt"/>
              </a:rPr>
              <a:t>Goals to take away from this </a:t>
            </a:r>
            <a:endParaRPr lang="en-US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 smtClean="0">
                <a:latin typeface="+mn-lt"/>
              </a:rPr>
              <a:t>See how analyzing the mathematics of a task </a:t>
            </a:r>
            <a:r>
              <a:rPr lang="en-US" sz="3200" dirty="0">
                <a:latin typeface="+mn-lt"/>
              </a:rPr>
              <a:t> </a:t>
            </a:r>
            <a:r>
              <a:rPr lang="en-US" sz="3200" dirty="0" smtClean="0">
                <a:latin typeface="+mn-lt"/>
              </a:rPr>
              <a:t>influences how  you’ll engineer classroom time with your students. </a:t>
            </a:r>
            <a:br>
              <a:rPr lang="en-US" sz="3200" dirty="0" smtClean="0">
                <a:latin typeface="+mn-lt"/>
              </a:rPr>
            </a:br>
            <a:endParaRPr lang="en-US" sz="3200" dirty="0">
              <a:latin typeface="+mn-lt"/>
            </a:endParaRPr>
          </a:p>
          <a:p>
            <a:r>
              <a:rPr lang="en-US" sz="3200" dirty="0" smtClean="0">
                <a:latin typeface="+mn-lt"/>
              </a:rPr>
              <a:t>Use  “five non-</a:t>
            </a:r>
            <a:r>
              <a:rPr lang="en-US" sz="3200" dirty="0" err="1" smtClean="0">
                <a:latin typeface="+mn-lt"/>
              </a:rPr>
              <a:t>negotiables</a:t>
            </a:r>
            <a:r>
              <a:rPr lang="en-US" sz="3200" dirty="0" smtClean="0">
                <a:latin typeface="+mn-lt"/>
              </a:rPr>
              <a:t>” of assessment for learning as a framework to use rich tasks effectively in</a:t>
            </a:r>
            <a:r>
              <a:rPr lang="en-US" sz="3200" i="1" dirty="0" smtClean="0">
                <a:latin typeface="+mn-lt"/>
              </a:rPr>
              <a:t> your </a:t>
            </a:r>
            <a:r>
              <a:rPr lang="en-US" sz="3200" dirty="0" smtClean="0">
                <a:latin typeface="+mn-lt"/>
              </a:rPr>
              <a:t>classroom </a:t>
            </a:r>
          </a:p>
          <a:p>
            <a:endParaRPr lang="en-US" sz="2800" dirty="0" smtClean="0"/>
          </a:p>
          <a:p>
            <a:endParaRPr lang="en-US" sz="2800" dirty="0" smtClean="0"/>
          </a:p>
          <a:p>
            <a:endParaRPr lang="en-US" sz="2800" dirty="0" smtClean="0"/>
          </a:p>
          <a:p>
            <a:endParaRPr lang="en-US" sz="2800" dirty="0" smtClean="0"/>
          </a:p>
          <a:p>
            <a:endParaRPr lang="en-US" sz="2800" dirty="0" smtClean="0"/>
          </a:p>
          <a:p>
            <a:endParaRPr lang="en-US" sz="2800" dirty="0" smtClean="0"/>
          </a:p>
          <a:p>
            <a:endParaRPr lang="en-US" sz="2800" dirty="0"/>
          </a:p>
          <a:p>
            <a:endParaRPr lang="en-US" sz="2800" dirty="0" smtClean="0"/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8201323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smtClean="0">
                <a:latin typeface="+mj-lt"/>
              </a:rPr>
              <a:t>Park City Mathematics Institute/IAS </a:t>
            </a:r>
            <a:endParaRPr lang="en-US" sz="4000" dirty="0">
              <a:latin typeface="+mj-lt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600200"/>
            <a:ext cx="7477760" cy="4759960"/>
          </a:xfrm>
        </p:spPr>
        <p:txBody>
          <a:bodyPr/>
          <a:lstStyle/>
          <a:p>
            <a:pPr marL="114300" indent="0">
              <a:buNone/>
            </a:pPr>
            <a:endParaRPr lang="en-US" dirty="0" smtClean="0"/>
          </a:p>
          <a:p>
            <a:pPr marL="114300" indent="0">
              <a:buNone/>
            </a:pPr>
            <a:r>
              <a:rPr lang="en-US" dirty="0" smtClean="0">
                <a:latin typeface="+mn-lt"/>
              </a:rPr>
              <a:t>Teacher Leadership Program</a:t>
            </a:r>
          </a:p>
          <a:p>
            <a:pPr marL="114300" indent="0">
              <a:buNone/>
            </a:pPr>
            <a:r>
              <a:rPr lang="en-US" dirty="0" smtClean="0">
                <a:latin typeface="+mn-lt"/>
              </a:rPr>
              <a:t>A 3-week  residential program for secondary school teachers:</a:t>
            </a:r>
          </a:p>
          <a:p>
            <a:pPr marL="114300" indent="0">
              <a:buNone/>
            </a:pPr>
            <a:endParaRPr lang="en-US" dirty="0">
              <a:latin typeface="+mn-lt"/>
            </a:endParaRPr>
          </a:p>
          <a:p>
            <a:pPr marL="114300" indent="0">
              <a:buNone/>
            </a:pPr>
            <a:r>
              <a:rPr lang="en-US" dirty="0" smtClean="0">
                <a:latin typeface="+mn-lt"/>
              </a:rPr>
              <a:t>Do meaningful mathematics </a:t>
            </a:r>
          </a:p>
          <a:p>
            <a:pPr marL="114300" indent="0">
              <a:buNone/>
            </a:pPr>
            <a:r>
              <a:rPr lang="en-US" dirty="0" smtClean="0">
                <a:latin typeface="+mn-lt"/>
              </a:rPr>
              <a:t>Reflect Deeply on effective teaching </a:t>
            </a:r>
          </a:p>
          <a:p>
            <a:pPr marL="114300" indent="0">
              <a:buNone/>
            </a:pPr>
            <a:r>
              <a:rPr lang="en-US" dirty="0" smtClean="0">
                <a:latin typeface="+mn-lt"/>
              </a:rPr>
              <a:t>Become a Resource for other teachers </a:t>
            </a:r>
          </a:p>
          <a:p>
            <a:pPr marL="114300" indent="0">
              <a:buNone/>
            </a:pPr>
            <a:endParaRPr lang="en-US" dirty="0">
              <a:latin typeface="+mn-lt"/>
            </a:endParaRPr>
          </a:p>
          <a:p>
            <a:pPr marL="114300" indent="0">
              <a:buNone/>
            </a:pPr>
            <a:r>
              <a:rPr lang="en-US" dirty="0" smtClean="0">
                <a:latin typeface="+mn-lt"/>
              </a:rPr>
              <a:t>To learn </a:t>
            </a:r>
            <a:r>
              <a:rPr lang="en-US" dirty="0">
                <a:latin typeface="+mn-lt"/>
              </a:rPr>
              <a:t>more: </a:t>
            </a:r>
            <a:r>
              <a:rPr lang="en-US" dirty="0">
                <a:latin typeface="+mn-lt"/>
                <a:hlinkClick r:id="rId2"/>
              </a:rPr>
              <a:t>http://pcmi.ias.edu/program-sstp</a:t>
            </a:r>
            <a:r>
              <a:rPr lang="en-US" dirty="0" smtClean="0">
                <a:latin typeface="+mn-lt"/>
                <a:hlinkClick r:id="rId2"/>
              </a:rPr>
              <a:t>/</a:t>
            </a:r>
            <a:endParaRPr lang="en-US" dirty="0" smtClean="0">
              <a:latin typeface="+mn-lt"/>
            </a:endParaRPr>
          </a:p>
          <a:p>
            <a:pPr marL="114300" indent="0">
              <a:buNone/>
            </a:pPr>
            <a:r>
              <a:rPr lang="en-US" dirty="0" smtClean="0">
                <a:latin typeface="+mn-lt"/>
              </a:rPr>
              <a:t>  OR </a:t>
            </a:r>
            <a:endParaRPr lang="en-US" dirty="0">
              <a:latin typeface="+mn-lt"/>
            </a:endParaRPr>
          </a:p>
          <a:p>
            <a:pPr marL="114300" indent="0">
              <a:buNone/>
            </a:pPr>
            <a:r>
              <a:rPr lang="en-US" dirty="0" smtClean="0">
                <a:latin typeface="+mn-lt"/>
                <a:hlinkClick r:id="rId3"/>
              </a:rPr>
              <a:t>http</a:t>
            </a:r>
            <a:r>
              <a:rPr lang="en-US" dirty="0">
                <a:latin typeface="+mn-lt"/>
                <a:hlinkClick r:id="rId3"/>
              </a:rPr>
              <a:t>://mathforum.org/pcmi</a:t>
            </a:r>
            <a:r>
              <a:rPr lang="en-US" dirty="0" smtClean="0">
                <a:latin typeface="+mn-lt"/>
                <a:hlinkClick r:id="rId3"/>
              </a:rPr>
              <a:t>/</a:t>
            </a:r>
            <a:endParaRPr lang="en-US" dirty="0" smtClean="0">
              <a:latin typeface="+mn-lt"/>
            </a:endParaRPr>
          </a:p>
          <a:p>
            <a:pPr marL="11430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17751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+mj-lt"/>
              </a:rPr>
              <a:t>What I don’t plan to do </a:t>
            </a:r>
            <a:endParaRPr lang="en-US" dirty="0">
              <a:latin typeface="+mj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7620000" cy="4384040"/>
          </a:xfrm>
        </p:spPr>
        <p:txBody>
          <a:bodyPr>
            <a:normAutofit/>
          </a:bodyPr>
          <a:lstStyle/>
          <a:p>
            <a:endParaRPr lang="en-US" sz="3200" dirty="0" smtClean="0">
              <a:latin typeface="+mn-lt"/>
            </a:endParaRPr>
          </a:p>
          <a:p>
            <a:r>
              <a:rPr lang="en-US" sz="3200" dirty="0" smtClean="0">
                <a:latin typeface="+mn-lt"/>
              </a:rPr>
              <a:t>Give handouts of lessons. </a:t>
            </a:r>
            <a:endParaRPr lang="en-US" sz="3200" dirty="0">
              <a:latin typeface="+mn-lt"/>
            </a:endParaRPr>
          </a:p>
          <a:p>
            <a:endParaRPr lang="en-US" sz="3200" dirty="0" smtClean="0">
              <a:latin typeface="+mn-lt"/>
            </a:endParaRPr>
          </a:p>
          <a:p>
            <a:r>
              <a:rPr lang="en-US" sz="3200" dirty="0" smtClean="0">
                <a:latin typeface="+mn-lt"/>
              </a:rPr>
              <a:t>Tell you what will work in your class. </a:t>
            </a:r>
          </a:p>
          <a:p>
            <a:endParaRPr lang="en-US" sz="3200" dirty="0">
              <a:latin typeface="+mn-lt"/>
            </a:endParaRPr>
          </a:p>
          <a:p>
            <a:r>
              <a:rPr lang="en-US" sz="3200" dirty="0" smtClean="0">
                <a:latin typeface="+mn-lt"/>
              </a:rPr>
              <a:t>Be an authority</a:t>
            </a:r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538389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Norms for Participants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233394"/>
            <a:ext cx="7770813" cy="3592502"/>
          </a:xfrm>
        </p:spPr>
        <p:txBody>
          <a:bodyPr>
            <a:normAutofit fontScale="92500" lnSpcReduction="10000"/>
          </a:bodyPr>
          <a:lstStyle/>
          <a:p>
            <a:r>
              <a:rPr lang="en-US" sz="3200" dirty="0" smtClean="0"/>
              <a:t>Ask,  Don’t Tell.    Share. </a:t>
            </a:r>
          </a:p>
          <a:p>
            <a:pPr marL="114300" indent="0">
              <a:buNone/>
            </a:pPr>
            <a:r>
              <a:rPr lang="en-US" sz="3200" dirty="0" smtClean="0"/>
              <a:t> </a:t>
            </a:r>
          </a:p>
          <a:p>
            <a:r>
              <a:rPr lang="en-US" sz="3200" dirty="0" smtClean="0"/>
              <a:t>Focus: what can I learn from those next to me?  What do I have to offer? </a:t>
            </a:r>
          </a:p>
          <a:p>
            <a:pPr marL="114300" indent="0">
              <a:buNone/>
            </a:pPr>
            <a:endParaRPr lang="en-US" sz="3200" strike="sngStrike" dirty="0" smtClean="0"/>
          </a:p>
          <a:p>
            <a:r>
              <a:rPr lang="en-US" sz="3200" dirty="0" smtClean="0"/>
              <a:t>Keep the right Hat on this session:</a:t>
            </a:r>
            <a:endParaRPr lang="en-US" sz="3200" dirty="0"/>
          </a:p>
          <a:p>
            <a:pPr marL="114300" indent="0">
              <a:buNone/>
            </a:pPr>
            <a:r>
              <a:rPr lang="en-US" sz="3200" dirty="0" smtClean="0"/>
              <a:t> Student Hat?                          Teacher Hat?   </a:t>
            </a:r>
          </a:p>
          <a:p>
            <a:pPr lvl="1"/>
            <a:endParaRPr lang="en-US" sz="3200" dirty="0" smtClean="0"/>
          </a:p>
          <a:p>
            <a:pPr marL="0" indent="0">
              <a:buNone/>
            </a:pPr>
            <a:endParaRPr lang="en-US" dirty="0" smtClean="0"/>
          </a:p>
          <a:p>
            <a:endParaRPr lang="en-US" dirty="0" smtClean="0"/>
          </a:p>
          <a:p>
            <a:pPr lvl="1"/>
            <a:endParaRPr lang="en-US" dirty="0"/>
          </a:p>
        </p:txBody>
      </p:sp>
      <p:pic>
        <p:nvPicPr>
          <p:cNvPr id="4" name="Picture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6268" y="4825896"/>
            <a:ext cx="1435947" cy="1240154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Picture 5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12117" y="4572320"/>
            <a:ext cx="1866583" cy="174730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0733766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4638"/>
            <a:ext cx="4284132" cy="1143000"/>
          </a:xfrm>
        </p:spPr>
        <p:txBody>
          <a:bodyPr/>
          <a:lstStyle/>
          <a:p>
            <a:r>
              <a:rPr lang="en-US" dirty="0" smtClean="0"/>
              <a:t>Doing the Math:  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6600" y="2503488"/>
            <a:ext cx="7061200" cy="3771900"/>
          </a:xfrm>
        </p:spPr>
      </p:pic>
      <p:pic>
        <p:nvPicPr>
          <p:cNvPr id="5" name="Picture 4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39557" y="274638"/>
            <a:ext cx="2119049" cy="18681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4360173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97318"/>
            <a:ext cx="7620000" cy="1143000"/>
          </a:xfrm>
        </p:spPr>
        <p:txBody>
          <a:bodyPr/>
          <a:lstStyle/>
          <a:p>
            <a:r>
              <a:rPr lang="en-US" dirty="0" smtClean="0">
                <a:latin typeface="+mj-lt"/>
              </a:rPr>
              <a:t/>
            </a:r>
            <a:br>
              <a:rPr lang="en-US" dirty="0" smtClean="0">
                <a:latin typeface="+mj-lt"/>
              </a:rPr>
            </a:br>
            <a:r>
              <a:rPr lang="en-US" dirty="0">
                <a:latin typeface="+mj-lt"/>
              </a:rPr>
              <a:t/>
            </a:r>
            <a:br>
              <a:rPr lang="en-US" dirty="0">
                <a:latin typeface="+mj-lt"/>
              </a:rPr>
            </a:br>
            <a:r>
              <a:rPr lang="en-US" dirty="0" smtClean="0">
                <a:latin typeface="+mj-lt"/>
              </a:rPr>
              <a:t>Our </a:t>
            </a:r>
            <a:r>
              <a:rPr lang="en-US" dirty="0" smtClean="0">
                <a:latin typeface="+mj-lt"/>
              </a:rPr>
              <a:t>Task:  </a:t>
            </a:r>
            <a:br>
              <a:rPr lang="en-US" dirty="0" smtClean="0">
                <a:latin typeface="+mj-lt"/>
              </a:rPr>
            </a:br>
            <a:r>
              <a:rPr lang="en-US" dirty="0" smtClean="0">
                <a:latin typeface="+mj-lt"/>
              </a:rPr>
              <a:t>Mathematical </a:t>
            </a:r>
            <a:r>
              <a:rPr lang="en-US" dirty="0" smtClean="0">
                <a:latin typeface="+mj-lt"/>
              </a:rPr>
              <a:t>TOPICS? </a:t>
            </a:r>
            <a:br>
              <a:rPr lang="en-US" dirty="0" smtClean="0">
                <a:latin typeface="+mj-lt"/>
              </a:rPr>
            </a:br>
            <a:r>
              <a:rPr lang="en-US" dirty="0">
                <a:latin typeface="+mj-lt"/>
              </a:rPr>
              <a:t/>
            </a:r>
            <a:br>
              <a:rPr lang="en-US" dirty="0">
                <a:latin typeface="+mj-lt"/>
              </a:rPr>
            </a:br>
            <a:r>
              <a:rPr lang="en-US" dirty="0" smtClean="0">
                <a:latin typeface="+mj-lt"/>
              </a:rPr>
              <a:t>Mathematical Practices? </a:t>
            </a:r>
            <a:endParaRPr lang="en-US" dirty="0">
              <a:latin typeface="+mj-lt"/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499533" y="1536192"/>
            <a:ext cx="7124700" cy="4590288"/>
          </a:xfrm>
        </p:spPr>
        <p:txBody>
          <a:bodyPr/>
          <a:lstStyle/>
          <a:p>
            <a:pPr marL="114300" indent="0">
              <a:buNone/>
            </a:pPr>
            <a:endParaRPr lang="en-US" dirty="0"/>
          </a:p>
          <a:p>
            <a:pPr marL="114300" indent="0">
              <a:buNone/>
            </a:pPr>
            <a:endParaRPr lang="en-US" dirty="0" smtClean="0"/>
          </a:p>
          <a:p>
            <a:pPr marL="114300" indent="0">
              <a:buNone/>
            </a:pPr>
            <a:endParaRPr lang="en-US" dirty="0" smtClean="0"/>
          </a:p>
          <a:p>
            <a:pPr marL="114300" indent="0">
              <a:buNone/>
            </a:pPr>
            <a:endParaRPr lang="en-US" dirty="0"/>
          </a:p>
        </p:txBody>
      </p:sp>
      <p:pic>
        <p:nvPicPr>
          <p:cNvPr id="5" name="Picture 4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45517" y="662538"/>
            <a:ext cx="2730183" cy="290616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1729691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+mn-lt"/>
              </a:rPr>
              <a:t>What’s  in this task?  </a:t>
            </a:r>
            <a:br>
              <a:rPr lang="en-US" dirty="0" smtClean="0">
                <a:latin typeface="+mn-lt"/>
              </a:rPr>
            </a:br>
            <a:r>
              <a:rPr lang="en-US" dirty="0" smtClean="0">
                <a:latin typeface="+mn-lt"/>
              </a:rPr>
              <a:t>Mathematical PRACTICES</a:t>
            </a:r>
            <a:endParaRPr lang="en-US" dirty="0">
              <a:latin typeface="+mn-lt"/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499533" y="1558872"/>
            <a:ext cx="7124700" cy="4590288"/>
          </a:xfrm>
        </p:spPr>
        <p:txBody>
          <a:bodyPr>
            <a:normAutofit/>
          </a:bodyPr>
          <a:lstStyle/>
          <a:p>
            <a:pPr marL="114300" indent="0">
              <a:buNone/>
            </a:pPr>
            <a:endParaRPr lang="en-US" dirty="0" smtClean="0"/>
          </a:p>
          <a:p>
            <a:pPr marL="114300" indent="0">
              <a:buNone/>
            </a:pPr>
            <a:r>
              <a:rPr lang="en-US" dirty="0" smtClean="0"/>
              <a:t>Brainstorm. </a:t>
            </a:r>
            <a:endParaRPr lang="en-US" dirty="0"/>
          </a:p>
          <a:p>
            <a:pPr marL="114300" indent="0">
              <a:buNone/>
            </a:pPr>
            <a:endParaRPr lang="en-US" i="1" dirty="0" smtClean="0"/>
          </a:p>
          <a:p>
            <a:pPr marL="114300" indent="0">
              <a:buNone/>
            </a:pPr>
            <a:r>
              <a:rPr lang="en-US" i="1" dirty="0" smtClean="0"/>
              <a:t>PS Common </a:t>
            </a:r>
            <a:r>
              <a:rPr lang="en-US" i="1" dirty="0"/>
              <a:t>C</a:t>
            </a:r>
            <a:r>
              <a:rPr lang="en-US" i="1" dirty="0" smtClean="0"/>
              <a:t>ore mathematical practices in your packet. </a:t>
            </a:r>
          </a:p>
          <a:p>
            <a:pPr marL="114300" indent="0">
              <a:buNone/>
            </a:pPr>
            <a:r>
              <a:rPr lang="en-US" dirty="0" smtClean="0"/>
              <a:t> </a:t>
            </a:r>
          </a:p>
          <a:p>
            <a:pPr marL="114300" indent="0">
              <a:buNone/>
            </a:pPr>
            <a:endParaRPr lang="en-US" dirty="0"/>
          </a:p>
          <a:p>
            <a:pPr marL="114300" indent="0">
              <a:buNone/>
            </a:pPr>
            <a:endParaRPr lang="en-US" dirty="0" smtClean="0"/>
          </a:p>
          <a:p>
            <a:pPr marL="114300" indent="0">
              <a:buNone/>
            </a:pPr>
            <a:endParaRPr lang="en-US" dirty="0"/>
          </a:p>
        </p:txBody>
      </p:sp>
      <p:pic>
        <p:nvPicPr>
          <p:cNvPr id="7" name="Picture 6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77280" y="1558872"/>
            <a:ext cx="1899920" cy="166489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8660537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jacency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ＭＳ ゴシック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ＭＳ ゴシック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Adjacency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Adjacency.thmx</Template>
  <TotalTime>4290</TotalTime>
  <Words>531</Words>
  <Application>Microsoft Macintosh PowerPoint</Application>
  <PresentationFormat>On-screen Show (4:3)</PresentationFormat>
  <Paragraphs>142</Paragraphs>
  <Slides>18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4" baseType="lpstr">
      <vt:lpstr>Calibri</vt:lpstr>
      <vt:lpstr>Cronos Pro</vt:lpstr>
      <vt:lpstr>Gill Sans MT</vt:lpstr>
      <vt:lpstr>Wingdings</vt:lpstr>
      <vt:lpstr>Arial</vt:lpstr>
      <vt:lpstr>Adjacency</vt:lpstr>
      <vt:lpstr>Making Rich Tasks Work:  Assessment for Learning in Action </vt:lpstr>
      <vt:lpstr>Schedule For the Workshop </vt:lpstr>
      <vt:lpstr>Goals to take away from this </vt:lpstr>
      <vt:lpstr>Park City Mathematics Institute/IAS </vt:lpstr>
      <vt:lpstr>What I don’t plan to do </vt:lpstr>
      <vt:lpstr>Norms for Participants</vt:lpstr>
      <vt:lpstr>Doing the Math:  </vt:lpstr>
      <vt:lpstr>  Our Task:   Mathematical TOPICS?   Mathematical Practices? </vt:lpstr>
      <vt:lpstr>What’s  in this task?   Mathematical PRACTICES</vt:lpstr>
      <vt:lpstr> Using the patterns problem to help students learn </vt:lpstr>
      <vt:lpstr> Non-negotiables describing  Effective Assessment for Learning</vt:lpstr>
      <vt:lpstr>Making it Work:   </vt:lpstr>
      <vt:lpstr>  The Design </vt:lpstr>
      <vt:lpstr>On Poster Paper </vt:lpstr>
      <vt:lpstr>Gallery Walk (Post-its) </vt:lpstr>
      <vt:lpstr>My Experience with another task </vt:lpstr>
      <vt:lpstr>Exit Task  </vt:lpstr>
      <vt:lpstr>To Learn More: </vt:lpstr>
    </vt:vector>
  </TitlesOfParts>
  <Manager/>
  <Company/>
  <LinksUpToDate>false</LinksUpToDate>
  <SharedDoc>false</SharedDoc>
  <HyperlinkBase/>
  <HyperlinksChanged>false</HyperlinksChanged>
  <AppVersion>15.0029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Making Rich Tasks Work:  Formative Assessment in Action </dc:title>
  <dc:subject/>
  <dc:creator>William Thill</dc:creator>
  <cp:keywords/>
  <dc:description/>
  <cp:lastModifiedBy>Thill, William</cp:lastModifiedBy>
  <cp:revision>73</cp:revision>
  <dcterms:created xsi:type="dcterms:W3CDTF">2011-07-17T15:51:22Z</dcterms:created>
  <dcterms:modified xsi:type="dcterms:W3CDTF">2017-01-21T22:40:47Z</dcterms:modified>
  <cp:category/>
</cp:coreProperties>
</file>