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4" r:id="rId2"/>
    <p:sldId id="299" r:id="rId3"/>
    <p:sldId id="263" r:id="rId4"/>
    <p:sldId id="262" r:id="rId5"/>
    <p:sldId id="305" r:id="rId6"/>
    <p:sldId id="303" r:id="rId7"/>
    <p:sldId id="278" r:id="rId8"/>
    <p:sldId id="270" r:id="rId9"/>
    <p:sldId id="273" r:id="rId10"/>
    <p:sldId id="306" r:id="rId11"/>
    <p:sldId id="297" r:id="rId12"/>
    <p:sldId id="280" r:id="rId13"/>
    <p:sldId id="298" r:id="rId14"/>
    <p:sldId id="283" r:id="rId15"/>
    <p:sldId id="302" r:id="rId16"/>
    <p:sldId id="281" r:id="rId17"/>
    <p:sldId id="289" r:id="rId18"/>
    <p:sldId id="294" r:id="rId19"/>
    <p:sldId id="269"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F3FF"/>
    <a:srgbClr val="58B12A"/>
    <a:srgbClr val="07DC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35"/>
    <p:restoredTop sz="87934" autoAdjust="0"/>
  </p:normalViewPr>
  <p:slideViewPr>
    <p:cSldViewPr>
      <p:cViewPr varScale="1">
        <p:scale>
          <a:sx n="86" d="100"/>
          <a:sy n="86" d="100"/>
        </p:scale>
        <p:origin x="1928" y="192"/>
      </p:cViewPr>
      <p:guideLst>
        <p:guide orient="horz" pos="2160"/>
        <p:guide pos="2880"/>
      </p:guideLst>
    </p:cSldViewPr>
  </p:slideViewPr>
  <p:notesTextViewPr>
    <p:cViewPr>
      <p:scale>
        <a:sx n="1" d="1"/>
        <a:sy n="1" d="1"/>
      </p:scale>
      <p:origin x="0" y="0"/>
    </p:cViewPr>
  </p:notesTextViewPr>
  <p:sorterViewPr>
    <p:cViewPr>
      <p:scale>
        <a:sx n="66" d="100"/>
        <a:sy n="66" d="100"/>
      </p:scale>
      <p:origin x="0" y="-162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F7270-0A22-4BE9-85A8-9062B1102DE7}" type="datetimeFigureOut">
              <a:rPr lang="en-US" smtClean="0"/>
              <a:t>2/25/18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BD0BE-5780-4156-9B75-D207BA6B885C}" type="slidenum">
              <a:rPr lang="en-US" smtClean="0"/>
              <a:t>‹#›</a:t>
            </a:fld>
            <a:endParaRPr lang="en-US"/>
          </a:p>
        </p:txBody>
      </p:sp>
    </p:spTree>
    <p:extLst>
      <p:ext uri="{BB962C8B-B14F-4D97-AF65-F5344CB8AC3E}">
        <p14:creationId xmlns:p14="http://schemas.microsoft.com/office/powerpoint/2010/main" val="2276582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1</a:t>
            </a:fld>
            <a:endParaRPr lang="en-US"/>
          </a:p>
        </p:txBody>
      </p:sp>
    </p:spTree>
    <p:extLst>
      <p:ext uri="{BB962C8B-B14F-4D97-AF65-F5344CB8AC3E}">
        <p14:creationId xmlns:p14="http://schemas.microsoft.com/office/powerpoint/2010/main" val="1297632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12</a:t>
            </a:fld>
            <a:endParaRPr lang="en-US"/>
          </a:p>
        </p:txBody>
      </p:sp>
    </p:spTree>
    <p:extLst>
      <p:ext uri="{BB962C8B-B14F-4D97-AF65-F5344CB8AC3E}">
        <p14:creationId xmlns:p14="http://schemas.microsoft.com/office/powerpoint/2010/main" val="462320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13</a:t>
            </a:fld>
            <a:endParaRPr lang="en-US"/>
          </a:p>
        </p:txBody>
      </p:sp>
    </p:spTree>
    <p:extLst>
      <p:ext uri="{BB962C8B-B14F-4D97-AF65-F5344CB8AC3E}">
        <p14:creationId xmlns:p14="http://schemas.microsoft.com/office/powerpoint/2010/main" val="34071949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9EF82064-6191-2146-B3F6-A2A7C1B7FAD9}" type="slidenum">
              <a:rPr lang="en-US" sz="1200"/>
              <a:pPr>
                <a:defRPr/>
              </a:pPr>
              <a:t>14</a:t>
            </a:fld>
            <a:endParaRPr lang="en-US" sz="1200"/>
          </a:p>
        </p:txBody>
      </p:sp>
    </p:spTree>
    <p:extLst>
      <p:ext uri="{BB962C8B-B14F-4D97-AF65-F5344CB8AC3E}">
        <p14:creationId xmlns:p14="http://schemas.microsoft.com/office/powerpoint/2010/main" val="2658032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dirty="0"/>
          </a:p>
        </p:txBody>
      </p:sp>
      <p:sp>
        <p:nvSpPr>
          <p:cNvPr id="4" name="Slide Number Placeholder 3"/>
          <p:cNvSpPr>
            <a:spLocks noGrp="1"/>
          </p:cNvSpPr>
          <p:nvPr>
            <p:ph type="sldNum" sz="quarter" idx="5"/>
          </p:nvPr>
        </p:nvSpPr>
        <p:spPr/>
        <p:txBody>
          <a:bodyPr/>
          <a:lstStyle>
            <a:lvl1pPr defTabSz="914274">
              <a:defRPr sz="2400">
                <a:solidFill>
                  <a:schemeClr val="tx1"/>
                </a:solidFill>
                <a:latin typeface="Arial" charset="0"/>
                <a:ea typeface="ＭＳ Ｐゴシック" charset="0"/>
                <a:cs typeface="ＭＳ Ｐゴシック" charset="0"/>
              </a:defRPr>
            </a:lvl1pPr>
            <a:lvl2pPr marL="730171" indent="-280835" defTabSz="914274">
              <a:defRPr sz="2400">
                <a:solidFill>
                  <a:schemeClr val="tx1"/>
                </a:solidFill>
                <a:latin typeface="Arial" charset="0"/>
                <a:ea typeface="ＭＳ Ｐゴシック" charset="0"/>
              </a:defRPr>
            </a:lvl2pPr>
            <a:lvl3pPr marL="1123340" indent="-224668" defTabSz="914274">
              <a:defRPr sz="2400">
                <a:solidFill>
                  <a:schemeClr val="tx1"/>
                </a:solidFill>
                <a:latin typeface="Arial" charset="0"/>
                <a:ea typeface="ＭＳ Ｐゴシック" charset="0"/>
              </a:defRPr>
            </a:lvl3pPr>
            <a:lvl4pPr marL="1572677" indent="-224668" defTabSz="914274">
              <a:defRPr sz="2400">
                <a:solidFill>
                  <a:schemeClr val="tx1"/>
                </a:solidFill>
                <a:latin typeface="Arial" charset="0"/>
                <a:ea typeface="ＭＳ Ｐゴシック" charset="0"/>
              </a:defRPr>
            </a:lvl4pPr>
            <a:lvl5pPr marL="2022013" indent="-224668" defTabSz="914274">
              <a:defRPr sz="2400">
                <a:solidFill>
                  <a:schemeClr val="tx1"/>
                </a:solidFill>
                <a:latin typeface="Arial"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Arial"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Arial"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Arial"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Arial" charset="0"/>
                <a:ea typeface="ＭＳ Ｐゴシック" charset="0"/>
              </a:defRPr>
            </a:lvl9pPr>
          </a:lstStyle>
          <a:p>
            <a:pPr>
              <a:defRPr/>
            </a:pPr>
            <a:fld id="{9EF82064-6191-2146-B3F6-A2A7C1B7FAD9}" type="slidenum">
              <a:rPr lang="en-US" sz="1200"/>
              <a:pPr>
                <a:defRPr/>
              </a:pPr>
              <a:t>15</a:t>
            </a:fld>
            <a:endParaRPr lang="en-US" sz="1200"/>
          </a:p>
        </p:txBody>
      </p:sp>
    </p:spTree>
    <p:extLst>
      <p:ext uri="{BB962C8B-B14F-4D97-AF65-F5344CB8AC3E}">
        <p14:creationId xmlns:p14="http://schemas.microsoft.com/office/powerpoint/2010/main" val="25794509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16</a:t>
            </a:fld>
            <a:endParaRPr lang="en-US"/>
          </a:p>
        </p:txBody>
      </p:sp>
    </p:spTree>
    <p:extLst>
      <p:ext uri="{BB962C8B-B14F-4D97-AF65-F5344CB8AC3E}">
        <p14:creationId xmlns:p14="http://schemas.microsoft.com/office/powerpoint/2010/main" val="23713344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17</a:t>
            </a:fld>
            <a:endParaRPr lang="en-US"/>
          </a:p>
        </p:txBody>
      </p:sp>
    </p:spTree>
    <p:extLst>
      <p:ext uri="{BB962C8B-B14F-4D97-AF65-F5344CB8AC3E}">
        <p14:creationId xmlns:p14="http://schemas.microsoft.com/office/powerpoint/2010/main" val="20794774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18</a:t>
            </a:fld>
            <a:endParaRPr lang="en-US"/>
          </a:p>
        </p:txBody>
      </p:sp>
    </p:spTree>
    <p:extLst>
      <p:ext uri="{BB962C8B-B14F-4D97-AF65-F5344CB8AC3E}">
        <p14:creationId xmlns:p14="http://schemas.microsoft.com/office/powerpoint/2010/main" val="10368797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19</a:t>
            </a:fld>
            <a:endParaRPr lang="en-US"/>
          </a:p>
        </p:txBody>
      </p:sp>
    </p:spTree>
    <p:extLst>
      <p:ext uri="{BB962C8B-B14F-4D97-AF65-F5344CB8AC3E}">
        <p14:creationId xmlns:p14="http://schemas.microsoft.com/office/powerpoint/2010/main" val="11574199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20</a:t>
            </a:fld>
            <a:endParaRPr lang="en-US"/>
          </a:p>
        </p:txBody>
      </p:sp>
    </p:spTree>
    <p:extLst>
      <p:ext uri="{BB962C8B-B14F-4D97-AF65-F5344CB8AC3E}">
        <p14:creationId xmlns:p14="http://schemas.microsoft.com/office/powerpoint/2010/main" val="1547794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BD0BE-5780-4156-9B75-D207BA6B885C}" type="slidenum">
              <a:rPr lang="en-US" smtClean="0"/>
              <a:t>2</a:t>
            </a:fld>
            <a:endParaRPr lang="en-US"/>
          </a:p>
        </p:txBody>
      </p:sp>
    </p:spTree>
    <p:extLst>
      <p:ext uri="{BB962C8B-B14F-4D97-AF65-F5344CB8AC3E}">
        <p14:creationId xmlns:p14="http://schemas.microsoft.com/office/powerpoint/2010/main" val="1648960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AD500BE-99EE-6141-9CAF-A766B5252AA8}" type="slidenum">
              <a:rPr lang="en-US"/>
              <a:pPr>
                <a:defRPr/>
              </a:pPr>
              <a:t>3</a:t>
            </a:fld>
            <a:endParaRPr lang="en-US"/>
          </a:p>
        </p:txBody>
      </p:sp>
      <p:sp>
        <p:nvSpPr>
          <p:cNvPr id="219238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2192387" name="Rectangle 3"/>
          <p:cNvSpPr>
            <a:spLocks noGrp="1" noChangeArrowheads="1"/>
          </p:cNvSpPr>
          <p:nvPr>
            <p:ph type="body" idx="1"/>
          </p:nvPr>
        </p:nvSpPr>
        <p:spPr/>
        <p:txBody>
          <a:bodyPr/>
          <a:lstStyle/>
          <a:p>
            <a:pPr>
              <a:defRPr/>
            </a:pPr>
            <a:r>
              <a:rPr lang="en-US"/>
              <a:t>What might this look like in classrooms?</a:t>
            </a:r>
          </a:p>
        </p:txBody>
      </p:sp>
    </p:spTree>
    <p:extLst>
      <p:ext uri="{BB962C8B-B14F-4D97-AF65-F5344CB8AC3E}">
        <p14:creationId xmlns:p14="http://schemas.microsoft.com/office/powerpoint/2010/main" val="3689204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4</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extLst>
      <p:ext uri="{BB962C8B-B14F-4D97-AF65-F5344CB8AC3E}">
        <p14:creationId xmlns:p14="http://schemas.microsoft.com/office/powerpoint/2010/main" val="3101530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6</a:t>
            </a:fld>
            <a:endParaRPr lang="en-US"/>
          </a:p>
        </p:txBody>
      </p:sp>
    </p:spTree>
    <p:extLst>
      <p:ext uri="{BB962C8B-B14F-4D97-AF65-F5344CB8AC3E}">
        <p14:creationId xmlns:p14="http://schemas.microsoft.com/office/powerpoint/2010/main" val="1847545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7</a:t>
            </a:fld>
            <a:endParaRPr lang="en-US"/>
          </a:p>
        </p:txBody>
      </p:sp>
    </p:spTree>
    <p:extLst>
      <p:ext uri="{BB962C8B-B14F-4D97-AF65-F5344CB8AC3E}">
        <p14:creationId xmlns:p14="http://schemas.microsoft.com/office/powerpoint/2010/main" val="4016104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EBFA1BC-0641-284B-800F-FD9434796B30}" type="slidenum">
              <a:rPr lang="en-US"/>
              <a:pPr>
                <a:defRPr/>
              </a:pPr>
              <a:t>8</a:t>
            </a:fld>
            <a:endParaRPr lang="en-US"/>
          </a:p>
        </p:txBody>
      </p:sp>
      <p:sp>
        <p:nvSpPr>
          <p:cNvPr id="21944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2194435" name="Rectangle 3"/>
          <p:cNvSpPr>
            <a:spLocks noGrp="1" noChangeArrowheads="1"/>
          </p:cNvSpPr>
          <p:nvPr>
            <p:ph type="body" idx="1"/>
          </p:nvPr>
        </p:nvSpPr>
        <p:spPr/>
        <p:txBody>
          <a:bodyPr/>
          <a:lstStyle/>
          <a:p>
            <a:pPr>
              <a:defRPr/>
            </a:pPr>
            <a:endParaRPr lang="en-US"/>
          </a:p>
        </p:txBody>
      </p:sp>
    </p:spTree>
    <p:extLst>
      <p:ext uri="{BB962C8B-B14F-4D97-AF65-F5344CB8AC3E}">
        <p14:creationId xmlns:p14="http://schemas.microsoft.com/office/powerpoint/2010/main" val="35433051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9</a:t>
            </a:fld>
            <a:endParaRPr lang="en-US"/>
          </a:p>
        </p:txBody>
      </p:sp>
    </p:spTree>
    <p:extLst>
      <p:ext uri="{BB962C8B-B14F-4D97-AF65-F5344CB8AC3E}">
        <p14:creationId xmlns:p14="http://schemas.microsoft.com/office/powerpoint/2010/main" val="4171928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7BD0BE-5780-4156-9B75-D207BA6B885C}" type="slidenum">
              <a:rPr lang="en-US" smtClean="0"/>
              <a:t>11</a:t>
            </a:fld>
            <a:endParaRPr lang="en-US"/>
          </a:p>
        </p:txBody>
      </p:sp>
    </p:spTree>
    <p:extLst>
      <p:ext uri="{BB962C8B-B14F-4D97-AF65-F5344CB8AC3E}">
        <p14:creationId xmlns:p14="http://schemas.microsoft.com/office/powerpoint/2010/main" val="1023650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itle 6"/>
          <p:cNvSpPr>
            <a:spLocks noGrp="1"/>
          </p:cNvSpPr>
          <p:nvPr>
            <p:ph type="title"/>
          </p:nvPr>
        </p:nvSpPr>
        <p:spPr/>
        <p:txBody>
          <a:bodyPr/>
          <a:lstStyle/>
          <a:p>
            <a:r>
              <a:rPr lang="en-US"/>
              <a:t>Click to edit Master title style</a:t>
            </a:r>
          </a:p>
        </p:txBody>
      </p:sp>
      <p:sp>
        <p:nvSpPr>
          <p:cNvPr id="8" name="Date Placeholder 7"/>
          <p:cNvSpPr>
            <a:spLocks noGrp="1"/>
          </p:cNvSpPr>
          <p:nvPr>
            <p:ph type="dt" sz="half" idx="10"/>
          </p:nvPr>
        </p:nvSpPr>
        <p:spPr/>
        <p:txBody>
          <a:bodyPr/>
          <a:lstStyle/>
          <a:p>
            <a:r>
              <a:rPr lang="en-US"/>
              <a:t>Reflecting on Practice</a:t>
            </a:r>
            <a:endParaRPr lang="en-US" dirty="0"/>
          </a:p>
        </p:txBody>
      </p:sp>
      <p:sp>
        <p:nvSpPr>
          <p:cNvPr id="9" name="Footer Placeholder 8"/>
          <p:cNvSpPr>
            <a:spLocks noGrp="1"/>
          </p:cNvSpPr>
          <p:nvPr>
            <p:ph type="ftr" sz="quarter" idx="11"/>
          </p:nvPr>
        </p:nvSpPr>
        <p:spPr/>
        <p:txBody>
          <a:bodyPr/>
          <a:lstStyle/>
          <a:p>
            <a:r>
              <a:rPr lang="en-US"/>
              <a:t>Park City Mathematics Institute</a:t>
            </a:r>
            <a:endParaRPr lang="en-US" dirty="0"/>
          </a:p>
        </p:txBody>
      </p:sp>
      <p:sp>
        <p:nvSpPr>
          <p:cNvPr id="10" name="Slide Number Placeholder 9"/>
          <p:cNvSpPr>
            <a:spLocks noGrp="1"/>
          </p:cNvSpPr>
          <p:nvPr>
            <p:ph type="sldNum" sz="quarter" idx="12"/>
          </p:nvPr>
        </p:nvSpPr>
        <p:spPr/>
        <p:txBody>
          <a:bodyPr/>
          <a:lstStyle/>
          <a:p>
            <a:fld id="{DC4E9914-D5EE-4969-8BC2-355A35D3C539}" type="slidenum">
              <a:rPr lang="en-US" smtClean="0"/>
              <a:t>‹#›</a:t>
            </a:fld>
            <a:endParaRPr lang="en-US" dirty="0"/>
          </a:p>
        </p:txBody>
      </p:sp>
    </p:spTree>
    <p:extLst>
      <p:ext uri="{BB962C8B-B14F-4D97-AF65-F5344CB8AC3E}">
        <p14:creationId xmlns:p14="http://schemas.microsoft.com/office/powerpoint/2010/main" val="370031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85029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dirty="0"/>
              <a:t>Park City Mathematics Institute</a:t>
            </a:r>
          </a:p>
        </p:txBody>
      </p:sp>
      <p:sp>
        <p:nvSpPr>
          <p:cNvPr id="6" name="Slide Number Placeholder 5"/>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578634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082854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8" name="Footer Placeholder 7"/>
          <p:cNvSpPr>
            <a:spLocks noGrp="1"/>
          </p:cNvSpPr>
          <p:nvPr>
            <p:ph type="ftr" sz="quarter" idx="11"/>
          </p:nvPr>
        </p:nvSpPr>
        <p:spPr/>
        <p:txBody>
          <a:bodyPr/>
          <a:lstStyle/>
          <a:p>
            <a:r>
              <a:rPr lang="en-US" dirty="0"/>
              <a:t>Park City Mathematics Institute</a:t>
            </a:r>
          </a:p>
        </p:txBody>
      </p:sp>
      <p:sp>
        <p:nvSpPr>
          <p:cNvPr id="9" name="Slide Number Placeholder 8"/>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87591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4" name="Footer Placeholder 3"/>
          <p:cNvSpPr>
            <a:spLocks noGrp="1"/>
          </p:cNvSpPr>
          <p:nvPr>
            <p:ph type="ftr" sz="quarter" idx="11"/>
          </p:nvPr>
        </p:nvSpPr>
        <p:spPr/>
        <p:txBody>
          <a:bodyPr/>
          <a:lstStyle/>
          <a:p>
            <a:r>
              <a:rPr lang="en-US" dirty="0"/>
              <a:t>Park City Mathematics Institute</a:t>
            </a:r>
          </a:p>
        </p:txBody>
      </p:sp>
      <p:sp>
        <p:nvSpPr>
          <p:cNvPr id="5" name="Slide Number Placeholder 4"/>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1536491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dirty="0"/>
              <a:t>Park City Mathematics Institute</a:t>
            </a:r>
          </a:p>
        </p:txBody>
      </p:sp>
      <p:sp>
        <p:nvSpPr>
          <p:cNvPr id="4" name="Slide Number Placeholder 3"/>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681699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34405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Reflecting on Practice</a:t>
            </a:r>
            <a:endParaRPr lang="en-US" dirty="0"/>
          </a:p>
        </p:txBody>
      </p:sp>
      <p:sp>
        <p:nvSpPr>
          <p:cNvPr id="6" name="Footer Placeholder 5"/>
          <p:cNvSpPr>
            <a:spLocks noGrp="1"/>
          </p:cNvSpPr>
          <p:nvPr>
            <p:ph type="ftr" sz="quarter" idx="11"/>
          </p:nvPr>
        </p:nvSpPr>
        <p:spPr/>
        <p:txBody>
          <a:bodyPr/>
          <a:lstStyle/>
          <a:p>
            <a:r>
              <a:rPr lang="en-US" dirty="0"/>
              <a:t>Park City Mathematics Institute</a:t>
            </a:r>
          </a:p>
        </p:txBody>
      </p:sp>
      <p:sp>
        <p:nvSpPr>
          <p:cNvPr id="7" name="Slide Number Placeholder 6"/>
          <p:cNvSpPr>
            <a:spLocks noGrp="1"/>
          </p:cNvSpPr>
          <p:nvPr>
            <p:ph type="sldNum" sz="quarter" idx="12"/>
          </p:nvPr>
        </p:nvSpPr>
        <p:spPr/>
        <p:txBody>
          <a:bodyPr/>
          <a:lstStyle/>
          <a:p>
            <a:fld id="{DC4E9914-D5EE-4969-8BC2-355A35D3C539}" type="slidenum">
              <a:rPr lang="en-US" smtClean="0"/>
              <a:t>‹#›</a:t>
            </a:fld>
            <a:endParaRPr lang="en-US"/>
          </a:p>
        </p:txBody>
      </p:sp>
    </p:spTree>
    <p:extLst>
      <p:ext uri="{BB962C8B-B14F-4D97-AF65-F5344CB8AC3E}">
        <p14:creationId xmlns:p14="http://schemas.microsoft.com/office/powerpoint/2010/main" val="2983448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solidFill>
          <a:schemeClr val="bg1">
            <a:lumMod val="95000"/>
            <a:alpha val="1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Reflecting on Practice</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Park City Mathematics Institute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4E9914-D5EE-4969-8BC2-355A35D3C539}" type="slidenum">
              <a:rPr lang="en-US" smtClean="0"/>
              <a:t>‹#›</a:t>
            </a:fld>
            <a:endParaRPr lang="en-US" dirty="0"/>
          </a:p>
        </p:txBody>
      </p:sp>
      <p:cxnSp>
        <p:nvCxnSpPr>
          <p:cNvPr id="9" name="Straight Connector 8"/>
          <p:cNvCxnSpPr/>
          <p:nvPr/>
        </p:nvCxnSpPr>
        <p:spPr>
          <a:xfrm>
            <a:off x="838200" y="6248400"/>
            <a:ext cx="7848600" cy="0"/>
          </a:xfrm>
          <a:prstGeom prst="line">
            <a:avLst/>
          </a:prstGeom>
          <a:ln>
            <a:solidFill>
              <a:srgbClr val="07DC01"/>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p:nvCxnSpPr>
        <p:spPr>
          <a:xfrm>
            <a:off x="914400" y="6172200"/>
            <a:ext cx="7772400" cy="0"/>
          </a:xfrm>
          <a:prstGeom prst="line">
            <a:avLst/>
          </a:prstGeom>
          <a:ln>
            <a:solidFill>
              <a:srgbClr val="58B12A"/>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p:nvCxnSpPr>
        <p:spPr>
          <a:xfrm>
            <a:off x="762000" y="6324600"/>
            <a:ext cx="7924800" cy="0"/>
          </a:xfrm>
          <a:prstGeom prst="line">
            <a:avLst/>
          </a:prstGeom>
          <a:ln>
            <a:solidFill>
              <a:srgbClr val="C8F3FF"/>
            </a:solidFill>
          </a:ln>
          <a:scene3d>
            <a:camera prst="orthographicFront"/>
            <a:lightRig rig="threePt" dir="t"/>
          </a:scene3d>
          <a:sp3d>
            <a:bevelT/>
          </a:sp3d>
        </p:spPr>
        <p:style>
          <a:lnRef idx="3">
            <a:schemeClr val="accent3"/>
          </a:lnRef>
          <a:fillRef idx="0">
            <a:schemeClr val="accent3"/>
          </a:fillRef>
          <a:effectRef idx="2">
            <a:schemeClr val="accent3"/>
          </a:effectRef>
          <a:fontRef idx="minor">
            <a:schemeClr val="tx1"/>
          </a:fontRef>
        </p:style>
      </p:cxnSp>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8699" y="5016701"/>
            <a:ext cx="1396825" cy="1612699"/>
          </a:xfrm>
          <a:prstGeom prst="rect">
            <a:avLst/>
          </a:prstGeom>
        </p:spPr>
      </p:pic>
    </p:spTree>
    <p:extLst>
      <p:ext uri="{BB962C8B-B14F-4D97-AF65-F5344CB8AC3E}">
        <p14:creationId xmlns:p14="http://schemas.microsoft.com/office/powerpoint/2010/main" val="4283496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rojects.ias.edu/pcmi/hst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timssvideo.com/80"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timssvideo.com/videos/mathematic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1981200"/>
            <a:ext cx="8458200" cy="3276600"/>
          </a:xfrm>
        </p:spPr>
        <p:txBody>
          <a:bodyPr>
            <a:normAutofit/>
          </a:bodyPr>
          <a:lstStyle/>
          <a:p>
            <a:r>
              <a:rPr lang="en-US" sz="3600" dirty="0"/>
              <a:t>3 weeks</a:t>
            </a:r>
          </a:p>
          <a:p>
            <a:r>
              <a:rPr lang="en-US" sz="3600" dirty="0"/>
              <a:t>3 roles</a:t>
            </a:r>
          </a:p>
          <a:p>
            <a:r>
              <a:rPr lang="en-US" sz="3600" dirty="0">
                <a:hlinkClick r:id="rId3"/>
              </a:rPr>
              <a:t>http://projects.ias.edu/pcmi/hstp</a:t>
            </a:r>
            <a:endParaRPr lang="en-US" sz="3600" dirty="0"/>
          </a:p>
        </p:txBody>
      </p:sp>
      <p:sp>
        <p:nvSpPr>
          <p:cNvPr id="3" name="Title 2"/>
          <p:cNvSpPr>
            <a:spLocks noGrp="1"/>
          </p:cNvSpPr>
          <p:nvPr>
            <p:ph type="title"/>
          </p:nvPr>
        </p:nvSpPr>
        <p:spPr>
          <a:xfrm>
            <a:off x="457200" y="685800"/>
            <a:ext cx="8229600" cy="1143000"/>
          </a:xfrm>
        </p:spPr>
        <p:txBody>
          <a:bodyPr>
            <a:normAutofit/>
          </a:bodyPr>
          <a:lstStyle/>
          <a:p>
            <a:r>
              <a:rPr lang="en-US" dirty="0"/>
              <a:t>PCMI</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a:t>
            </a:fld>
            <a:endParaRPr lang="en-US" dirty="0"/>
          </a:p>
        </p:txBody>
      </p:sp>
    </p:spTree>
    <p:extLst>
      <p:ext uri="{BB962C8B-B14F-4D97-AF65-F5344CB8AC3E}">
        <p14:creationId xmlns:p14="http://schemas.microsoft.com/office/powerpoint/2010/main" val="2251016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37C8E-25B3-0D47-930B-B42D14A9B2B9}"/>
              </a:ext>
            </a:extLst>
          </p:cNvPr>
          <p:cNvSpPr>
            <a:spLocks noGrp="1"/>
          </p:cNvSpPr>
          <p:nvPr>
            <p:ph type="title"/>
          </p:nvPr>
        </p:nvSpPr>
        <p:spPr/>
        <p:txBody>
          <a:bodyPr/>
          <a:lstStyle/>
          <a:p>
            <a:r>
              <a:rPr lang="en-US" dirty="0"/>
              <a:t>Video</a:t>
            </a:r>
          </a:p>
        </p:txBody>
      </p:sp>
      <p:sp>
        <p:nvSpPr>
          <p:cNvPr id="4" name="Date Placeholder 3">
            <a:extLst>
              <a:ext uri="{FF2B5EF4-FFF2-40B4-BE49-F238E27FC236}">
                <a16:creationId xmlns:a16="http://schemas.microsoft.com/office/drawing/2014/main" id="{103D4785-251D-E740-AE1B-E83857ABFDDD}"/>
              </a:ext>
            </a:extLst>
          </p:cNvPr>
          <p:cNvSpPr>
            <a:spLocks noGrp="1"/>
          </p:cNvSpPr>
          <p:nvPr>
            <p:ph type="dt" sz="half" idx="10"/>
          </p:nvPr>
        </p:nvSpPr>
        <p:spPr/>
        <p:txBody>
          <a:bodyPr/>
          <a:lstStyle/>
          <a:p>
            <a:r>
              <a:rPr lang="en-US"/>
              <a:t>Reflecting on Practice</a:t>
            </a:r>
            <a:endParaRPr lang="en-US" dirty="0"/>
          </a:p>
        </p:txBody>
      </p:sp>
      <p:sp>
        <p:nvSpPr>
          <p:cNvPr id="5" name="Footer Placeholder 4">
            <a:extLst>
              <a:ext uri="{FF2B5EF4-FFF2-40B4-BE49-F238E27FC236}">
                <a16:creationId xmlns:a16="http://schemas.microsoft.com/office/drawing/2014/main" id="{4E882847-B138-B540-911D-E3E3752EF513}"/>
              </a:ext>
            </a:extLst>
          </p:cNvPr>
          <p:cNvSpPr>
            <a:spLocks noGrp="1"/>
          </p:cNvSpPr>
          <p:nvPr>
            <p:ph type="ftr" sz="quarter" idx="11"/>
          </p:nvPr>
        </p:nvSpPr>
        <p:spPr/>
        <p:txBody>
          <a:bodyPr/>
          <a:lstStyle/>
          <a:p>
            <a:r>
              <a:rPr lang="en-US"/>
              <a:t>Park City Mathematics Institute</a:t>
            </a:r>
            <a:endParaRPr lang="en-US" dirty="0"/>
          </a:p>
        </p:txBody>
      </p:sp>
      <p:sp>
        <p:nvSpPr>
          <p:cNvPr id="6" name="Slide Number Placeholder 5">
            <a:extLst>
              <a:ext uri="{FF2B5EF4-FFF2-40B4-BE49-F238E27FC236}">
                <a16:creationId xmlns:a16="http://schemas.microsoft.com/office/drawing/2014/main" id="{EC20756C-5875-1C46-A1D2-A3B02D48B34B}"/>
              </a:ext>
            </a:extLst>
          </p:cNvPr>
          <p:cNvSpPr>
            <a:spLocks noGrp="1"/>
          </p:cNvSpPr>
          <p:nvPr>
            <p:ph type="sldNum" sz="quarter" idx="12"/>
          </p:nvPr>
        </p:nvSpPr>
        <p:spPr/>
        <p:txBody>
          <a:bodyPr/>
          <a:lstStyle/>
          <a:p>
            <a:fld id="{DC4E9914-D5EE-4969-8BC2-355A35D3C539}" type="slidenum">
              <a:rPr lang="en-US" smtClean="0"/>
              <a:t>10</a:t>
            </a:fld>
            <a:endParaRPr lang="en-US"/>
          </a:p>
        </p:txBody>
      </p:sp>
    </p:spTree>
    <p:extLst>
      <p:ext uri="{BB962C8B-B14F-4D97-AF65-F5344CB8AC3E}">
        <p14:creationId xmlns:p14="http://schemas.microsoft.com/office/powerpoint/2010/main" val="1587573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7EADE2-FD0E-4D8D-B730-0FF8A4D9A252}"/>
              </a:ext>
            </a:extLst>
          </p:cNvPr>
          <p:cNvSpPr>
            <a:spLocks noGrp="1"/>
          </p:cNvSpPr>
          <p:nvPr>
            <p:ph type="dt" sz="half" idx="10"/>
          </p:nvPr>
        </p:nvSpPr>
        <p:spPr/>
        <p:txBody>
          <a:bodyPr/>
          <a:lstStyle/>
          <a:p>
            <a:r>
              <a:rPr lang="en-US"/>
              <a:t>Reflecting on Practice</a:t>
            </a:r>
            <a:endParaRPr lang="en-US" dirty="0"/>
          </a:p>
        </p:txBody>
      </p:sp>
      <p:sp>
        <p:nvSpPr>
          <p:cNvPr id="3" name="Footer Placeholder 2">
            <a:extLst>
              <a:ext uri="{FF2B5EF4-FFF2-40B4-BE49-F238E27FC236}">
                <a16:creationId xmlns:a16="http://schemas.microsoft.com/office/drawing/2014/main" id="{32ED1A57-8BFD-486F-BAD8-09B96CEB361C}"/>
              </a:ext>
            </a:extLst>
          </p:cNvPr>
          <p:cNvSpPr>
            <a:spLocks noGrp="1"/>
          </p:cNvSpPr>
          <p:nvPr>
            <p:ph type="ftr" sz="quarter" idx="11"/>
          </p:nvPr>
        </p:nvSpPr>
        <p:spPr/>
        <p:txBody>
          <a:bodyPr/>
          <a:lstStyle/>
          <a:p>
            <a:r>
              <a:rPr lang="en-US"/>
              <a:t>Park City Mathematics Institute</a:t>
            </a:r>
            <a:endParaRPr lang="en-US" dirty="0"/>
          </a:p>
        </p:txBody>
      </p:sp>
      <p:sp>
        <p:nvSpPr>
          <p:cNvPr id="4" name="Slide Number Placeholder 3">
            <a:extLst>
              <a:ext uri="{FF2B5EF4-FFF2-40B4-BE49-F238E27FC236}">
                <a16:creationId xmlns:a16="http://schemas.microsoft.com/office/drawing/2014/main" id="{8F20962B-B442-4FAD-AE52-EF4AA249F0DF}"/>
              </a:ext>
            </a:extLst>
          </p:cNvPr>
          <p:cNvSpPr>
            <a:spLocks noGrp="1"/>
          </p:cNvSpPr>
          <p:nvPr>
            <p:ph type="sldNum" sz="quarter" idx="12"/>
          </p:nvPr>
        </p:nvSpPr>
        <p:spPr/>
        <p:txBody>
          <a:bodyPr/>
          <a:lstStyle/>
          <a:p>
            <a:fld id="{DC4E9914-D5EE-4969-8BC2-355A35D3C539}" type="slidenum">
              <a:rPr lang="en-US" smtClean="0"/>
              <a:t>11</a:t>
            </a:fld>
            <a:endParaRPr lang="en-US"/>
          </a:p>
        </p:txBody>
      </p:sp>
      <p:sp>
        <p:nvSpPr>
          <p:cNvPr id="5" name="TextBox 4">
            <a:extLst>
              <a:ext uri="{FF2B5EF4-FFF2-40B4-BE49-F238E27FC236}">
                <a16:creationId xmlns:a16="http://schemas.microsoft.com/office/drawing/2014/main" id="{29C8B390-DC24-45BF-9B24-8E3CCA440BF4}"/>
              </a:ext>
            </a:extLst>
          </p:cNvPr>
          <p:cNvSpPr txBox="1"/>
          <p:nvPr/>
        </p:nvSpPr>
        <p:spPr>
          <a:xfrm>
            <a:off x="152401" y="762000"/>
            <a:ext cx="8305799" cy="2554545"/>
          </a:xfrm>
          <a:prstGeom prst="rect">
            <a:avLst/>
          </a:prstGeom>
          <a:noFill/>
        </p:spPr>
        <p:txBody>
          <a:bodyPr wrap="square" rtlCol="0">
            <a:spAutoFit/>
          </a:bodyPr>
          <a:lstStyle/>
          <a:p>
            <a:r>
              <a:rPr lang="en-US" sz="4000" dirty="0"/>
              <a:t>By yourself, write down what you noticed about the nature of the exponent task that promoted or inhibited discussion.</a:t>
            </a:r>
          </a:p>
        </p:txBody>
      </p:sp>
    </p:spTree>
    <p:extLst>
      <p:ext uri="{BB962C8B-B14F-4D97-AF65-F5344CB8AC3E}">
        <p14:creationId xmlns:p14="http://schemas.microsoft.com/office/powerpoint/2010/main" val="1050182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a:bodyPr>
          <a:lstStyle/>
          <a:p>
            <a:pPr marL="0" indent="0">
              <a:buNone/>
            </a:pPr>
            <a:r>
              <a:rPr lang="en-US" dirty="0"/>
              <a:t>At your tables, go around the table round robin with each person  offering a thought about difference in the nature of the </a:t>
            </a:r>
            <a:r>
              <a:rPr lang="en-US" i="1" dirty="0"/>
              <a:t>two</a:t>
            </a:r>
            <a:r>
              <a:rPr lang="en-US" dirty="0"/>
              <a:t> tasks with respect to how they promoted or inhibited discussion.</a:t>
            </a:r>
          </a:p>
          <a:p>
            <a:pPr marL="0" indent="0">
              <a:buNone/>
            </a:pPr>
            <a:endParaRPr lang="en-US" dirty="0"/>
          </a:p>
          <a:p>
            <a:pPr marL="0" indent="0">
              <a:buNone/>
            </a:pPr>
            <a:r>
              <a:rPr lang="en-US" dirty="0"/>
              <a:t>Choose one person at your table to record the ideas as you go.</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12</a:t>
            </a:fld>
            <a:endParaRPr lang="en-US"/>
          </a:p>
        </p:txBody>
      </p:sp>
    </p:spTree>
    <p:extLst>
      <p:ext uri="{BB962C8B-B14F-4D97-AF65-F5344CB8AC3E}">
        <p14:creationId xmlns:p14="http://schemas.microsoft.com/office/powerpoint/2010/main" val="4147094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a:bodyPr>
          <a:lstStyle/>
          <a:p>
            <a:pPr marL="0" indent="0">
              <a:buNone/>
            </a:pPr>
            <a:r>
              <a:rPr lang="en-US" dirty="0"/>
              <a:t>At your tables, go around the table round robin with each person  offering a thought about difference in the nature of the </a:t>
            </a:r>
            <a:r>
              <a:rPr lang="en-US" i="1" dirty="0"/>
              <a:t>two</a:t>
            </a:r>
            <a:r>
              <a:rPr lang="en-US" dirty="0"/>
              <a:t> tasks with respect to how they promoted or inhibited discussion.</a:t>
            </a:r>
          </a:p>
          <a:p>
            <a:pPr marL="0" indent="0">
              <a:buNone/>
            </a:pPr>
            <a:endParaRPr lang="en-US" dirty="0"/>
          </a:p>
          <a:p>
            <a:r>
              <a:rPr lang="en-US" dirty="0"/>
              <a:t>What was the big idea from your table?</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13</a:t>
            </a:fld>
            <a:endParaRPr lang="en-US"/>
          </a:p>
        </p:txBody>
      </p:sp>
    </p:spTree>
    <p:extLst>
      <p:ext uri="{BB962C8B-B14F-4D97-AF65-F5344CB8AC3E}">
        <p14:creationId xmlns:p14="http://schemas.microsoft.com/office/powerpoint/2010/main" val="3061505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914400" y="1219200"/>
            <a:ext cx="7543800" cy="4525963"/>
          </a:xfrm>
        </p:spPr>
        <p:txBody>
          <a:bodyPr>
            <a:normAutofit/>
          </a:bodyPr>
          <a:lstStyle/>
          <a:p>
            <a:pPr marL="0" indent="0" algn="ctr">
              <a:spcBef>
                <a:spcPct val="0"/>
              </a:spcBef>
              <a:buNone/>
            </a:pPr>
            <a:r>
              <a:rPr lang="en-US" dirty="0"/>
              <a:t>Tasks have to be justified in terms of the learning aims they serve and can work well only if opportunities for pupils to communicate their evolving understanding are built into the planning. </a:t>
            </a:r>
          </a:p>
          <a:p>
            <a:pPr marL="0" indent="0" algn="ctr">
              <a:spcBef>
                <a:spcPct val="0"/>
              </a:spcBef>
              <a:buNone/>
            </a:pPr>
            <a:r>
              <a:rPr lang="en-US" sz="1800" dirty="0"/>
              <a:t>(Black &amp; </a:t>
            </a:r>
            <a:r>
              <a:rPr lang="en-US" sz="1800" dirty="0" err="1"/>
              <a:t>Wiliam</a:t>
            </a:r>
            <a:r>
              <a:rPr lang="en-US" sz="1800" dirty="0"/>
              <a:t>, 1998)</a:t>
            </a:r>
            <a:endParaRPr lang="en-US" sz="1800" dirty="0">
              <a:latin typeface="Comic Sans MS" charset="0"/>
            </a:endParaRPr>
          </a:p>
          <a:p>
            <a:pPr marL="457200" indent="-457200" eaLnBrk="1" hangingPunct="1">
              <a:spcBef>
                <a:spcPct val="0"/>
              </a:spcBef>
              <a:buFont typeface="Arial" charset="0"/>
              <a:buAutoNum type="arabicPeriod"/>
            </a:pPr>
            <a:endParaRPr lang="en-US" sz="2800" dirty="0">
              <a:solidFill>
                <a:srgbClr val="000000"/>
              </a:solidFill>
              <a:latin typeface="Calibri" charset="0"/>
            </a:endParaRPr>
          </a:p>
        </p:txBody>
      </p:sp>
    </p:spTree>
    <p:extLst>
      <p:ext uri="{BB962C8B-B14F-4D97-AF65-F5344CB8AC3E}">
        <p14:creationId xmlns:p14="http://schemas.microsoft.com/office/powerpoint/2010/main" val="2353685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altLang="en-US" i="1" dirty="0">
                <a:solidFill>
                  <a:srgbClr val="000000"/>
                </a:solidFill>
                <a:latin typeface="Calibri" pitchFamily="34" charset="0"/>
                <a:ea typeface="+mj-ea"/>
                <a:cs typeface="+mj-cs"/>
              </a:rPr>
              <a:t>Mathematics Teaching Practices: Effective teachers </a:t>
            </a:r>
            <a:endParaRPr lang="en-US" altLang="en-US" dirty="0">
              <a:solidFill>
                <a:srgbClr val="000000"/>
              </a:solidFill>
              <a:latin typeface="Calibri" pitchFamily="34" charset="0"/>
              <a:ea typeface="+mj-ea"/>
              <a:cs typeface="+mj-cs"/>
            </a:endParaRPr>
          </a:p>
        </p:txBody>
      </p:sp>
      <p:sp>
        <p:nvSpPr>
          <p:cNvPr id="38914" name="Content Placeholder 2"/>
          <p:cNvSpPr>
            <a:spLocks noGrp="1"/>
          </p:cNvSpPr>
          <p:nvPr>
            <p:ph idx="1"/>
          </p:nvPr>
        </p:nvSpPr>
        <p:spPr>
          <a:xfrm>
            <a:off x="1066800" y="1600200"/>
            <a:ext cx="7620000" cy="4525963"/>
          </a:xfrm>
        </p:spPr>
        <p:txBody>
          <a:bodyPr>
            <a:normAutofit/>
          </a:bodyPr>
          <a:lstStyle/>
          <a:p>
            <a:pPr marL="457200" indent="-457200" eaLnBrk="1" hangingPunct="1">
              <a:spcBef>
                <a:spcPct val="0"/>
              </a:spcBef>
              <a:buFont typeface="Arial" charset="0"/>
              <a:buAutoNum type="arabicPeriod"/>
            </a:pPr>
            <a:r>
              <a:rPr lang="en-US" sz="2800" dirty="0">
                <a:solidFill>
                  <a:srgbClr val="000000"/>
                </a:solidFill>
                <a:latin typeface="Calibri" charset="0"/>
              </a:rPr>
              <a:t>Establish mathematics goals to focus learning.</a:t>
            </a:r>
          </a:p>
          <a:p>
            <a:pPr marL="457200" indent="-457200" eaLnBrk="1" hangingPunct="1">
              <a:spcBef>
                <a:spcPct val="0"/>
              </a:spcBef>
              <a:buFont typeface="Arial" charset="0"/>
              <a:buAutoNum type="arabicPeriod"/>
            </a:pPr>
            <a:r>
              <a:rPr lang="en-US" sz="2800" dirty="0">
                <a:solidFill>
                  <a:srgbClr val="000000"/>
                </a:solidFill>
                <a:latin typeface="Calibri" charset="0"/>
              </a:rPr>
              <a:t>Implement tasks that promote reasoning and problem solving. </a:t>
            </a:r>
          </a:p>
          <a:p>
            <a:pPr marL="457200" indent="-457200" eaLnBrk="1" hangingPunct="1">
              <a:spcBef>
                <a:spcPct val="0"/>
              </a:spcBef>
              <a:buFont typeface="Arial" charset="0"/>
              <a:buAutoNum type="arabicPeriod"/>
            </a:pPr>
            <a:r>
              <a:rPr lang="en-US" sz="2800" dirty="0">
                <a:solidFill>
                  <a:srgbClr val="000000"/>
                </a:solidFill>
                <a:latin typeface="Calibri" charset="0"/>
              </a:rPr>
              <a:t>Use and connect mathematical representations.</a:t>
            </a:r>
          </a:p>
          <a:p>
            <a:pPr marL="457200" indent="-457200" eaLnBrk="1" hangingPunct="1">
              <a:spcBef>
                <a:spcPct val="0"/>
              </a:spcBef>
              <a:buFont typeface="Arial" charset="0"/>
              <a:buAutoNum type="arabicPeriod"/>
            </a:pPr>
            <a:r>
              <a:rPr lang="en-US" sz="2800" b="1" dirty="0">
                <a:solidFill>
                  <a:srgbClr val="000000"/>
                </a:solidFill>
                <a:latin typeface="Calibri" charset="0"/>
              </a:rPr>
              <a:t>Facilitate </a:t>
            </a:r>
            <a:r>
              <a:rPr lang="en-US" sz="2800" b="1" dirty="0">
                <a:solidFill>
                  <a:schemeClr val="accent1"/>
                </a:solidFill>
                <a:latin typeface="Calibri" charset="0"/>
              </a:rPr>
              <a:t>meaningful mathematical discourse.</a:t>
            </a:r>
          </a:p>
          <a:p>
            <a:pPr marL="457200" indent="-457200" eaLnBrk="1" hangingPunct="1">
              <a:spcBef>
                <a:spcPct val="0"/>
              </a:spcBef>
              <a:buFont typeface="Arial" charset="0"/>
              <a:buAutoNum type="arabicPeriod"/>
            </a:pPr>
            <a:r>
              <a:rPr lang="en-US" sz="2800" dirty="0">
                <a:solidFill>
                  <a:srgbClr val="000000"/>
                </a:solidFill>
                <a:latin typeface="Calibri" charset="0"/>
              </a:rPr>
              <a:t>Pose purposeful questions. </a:t>
            </a:r>
          </a:p>
          <a:p>
            <a:pPr marL="457200" indent="-457200" eaLnBrk="1" hangingPunct="1">
              <a:spcBef>
                <a:spcPct val="0"/>
              </a:spcBef>
              <a:buFont typeface="Arial" charset="0"/>
              <a:buAutoNum type="arabicPeriod"/>
            </a:pPr>
            <a:r>
              <a:rPr lang="en-US" sz="2800" dirty="0">
                <a:solidFill>
                  <a:srgbClr val="000000"/>
                </a:solidFill>
                <a:latin typeface="Calibri" charset="0"/>
              </a:rPr>
              <a:t>Build procedural fluency from conceptual understanding.</a:t>
            </a:r>
          </a:p>
          <a:p>
            <a:pPr marL="457200" indent="-457200" eaLnBrk="1" hangingPunct="1">
              <a:spcBef>
                <a:spcPct val="0"/>
              </a:spcBef>
              <a:buFont typeface="Arial" charset="0"/>
              <a:buAutoNum type="arabicPeriod"/>
            </a:pPr>
            <a:r>
              <a:rPr lang="en-US" sz="2800" dirty="0">
                <a:solidFill>
                  <a:srgbClr val="000000"/>
                </a:solidFill>
                <a:latin typeface="Calibri" charset="0"/>
              </a:rPr>
              <a:t>Support productive struggle in learning math. </a:t>
            </a:r>
          </a:p>
          <a:p>
            <a:pPr marL="457200" indent="-457200" eaLnBrk="1" hangingPunct="1">
              <a:spcBef>
                <a:spcPct val="0"/>
              </a:spcBef>
              <a:buFont typeface="Arial" charset="0"/>
              <a:buAutoNum type="arabicPeriod"/>
            </a:pPr>
            <a:r>
              <a:rPr lang="en-US" sz="2800" dirty="0">
                <a:solidFill>
                  <a:srgbClr val="000000"/>
                </a:solidFill>
                <a:latin typeface="Calibri" charset="0"/>
              </a:rPr>
              <a:t>Elicit and use evidence of student thinking. </a:t>
            </a:r>
          </a:p>
        </p:txBody>
      </p:sp>
      <p:sp>
        <p:nvSpPr>
          <p:cNvPr id="38915" name="TextBox 3"/>
          <p:cNvSpPr txBox="1">
            <a:spLocks noChangeArrowheads="1"/>
          </p:cNvSpPr>
          <p:nvPr/>
        </p:nvSpPr>
        <p:spPr bwMode="auto">
          <a:xfrm>
            <a:off x="7315200" y="6400800"/>
            <a:ext cx="2514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a:latin typeface="Calibri" charset="0"/>
              </a:rPr>
              <a:t>(NCTM, 2014)</a:t>
            </a:r>
          </a:p>
        </p:txBody>
      </p:sp>
    </p:spTree>
    <p:extLst>
      <p:ext uri="{BB962C8B-B14F-4D97-AF65-F5344CB8AC3E}">
        <p14:creationId xmlns:p14="http://schemas.microsoft.com/office/powerpoint/2010/main" val="3705269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dirty="0"/>
              <a:t>What do we mean when we say a </a:t>
            </a:r>
          </a:p>
          <a:p>
            <a:pPr marL="0" indent="0" algn="ctr">
              <a:buNone/>
            </a:pPr>
            <a:r>
              <a:rPr lang="en-US" dirty="0"/>
              <a:t>“meaningful mathematical discourse”?</a:t>
            </a:r>
          </a:p>
          <a:p>
            <a:pPr marL="0" indent="0" algn="r">
              <a:buNone/>
            </a:pPr>
            <a:endParaRPr lang="en-US" dirty="0"/>
          </a:p>
          <a:p>
            <a:pPr marL="0" indent="0" algn="r">
              <a:buNone/>
            </a:pPr>
            <a:endParaRPr lang="en-US" dirty="0"/>
          </a:p>
          <a:p>
            <a:pPr marL="0" indent="0" algn="ctr">
              <a:buNone/>
            </a:pPr>
            <a:r>
              <a:rPr lang="en-US" dirty="0"/>
              <a:t>What does it look like?  </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16</a:t>
            </a:fld>
            <a:endParaRPr lang="en-US"/>
          </a:p>
        </p:txBody>
      </p:sp>
    </p:spTree>
    <p:extLst>
      <p:ext uri="{BB962C8B-B14F-4D97-AF65-F5344CB8AC3E}">
        <p14:creationId xmlns:p14="http://schemas.microsoft.com/office/powerpoint/2010/main" val="3510525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rmAutofit/>
          </a:bodyPr>
          <a:lstStyle/>
          <a:p>
            <a:pPr marL="0" indent="0">
              <a:buNone/>
            </a:pPr>
            <a:r>
              <a:rPr lang="en-US" i="1" dirty="0"/>
              <a:t>Discussions are important because they surface student thinking, which should inform our next steps as teachers – not to “set them straight” but to work together to negotiate mathematical understanding.</a:t>
            </a:r>
          </a:p>
          <a:p>
            <a:pPr marL="0" indent="0">
              <a:buNone/>
            </a:pPr>
            <a:endParaRPr lang="en-US" i="1" dirty="0"/>
          </a:p>
          <a:p>
            <a:pPr marL="0" indent="0">
              <a:buNone/>
            </a:pPr>
            <a:r>
              <a:rPr lang="en-US" i="1" dirty="0"/>
              <a:t>We’ve identified some characteristics of tasks that engage students in productive discussions.</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17</a:t>
            </a:fld>
            <a:endParaRPr lang="en-US"/>
          </a:p>
        </p:txBody>
      </p:sp>
    </p:spTree>
    <p:extLst>
      <p:ext uri="{BB962C8B-B14F-4D97-AF65-F5344CB8AC3E}">
        <p14:creationId xmlns:p14="http://schemas.microsoft.com/office/powerpoint/2010/main" val="1798869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Reflecting on Practice</a:t>
            </a:r>
            <a:endParaRPr lang="en-US" dirty="0"/>
          </a:p>
        </p:txBody>
      </p:sp>
      <p:sp>
        <p:nvSpPr>
          <p:cNvPr id="3" name="Footer Placeholder 2"/>
          <p:cNvSpPr>
            <a:spLocks noGrp="1"/>
          </p:cNvSpPr>
          <p:nvPr>
            <p:ph type="ftr" sz="quarter" idx="11"/>
          </p:nvPr>
        </p:nvSpPr>
        <p:spPr/>
        <p:txBody>
          <a:bodyPr/>
          <a:lstStyle/>
          <a:p>
            <a:r>
              <a:rPr lang="en-US"/>
              <a:t>Park City Mathematics Institute</a:t>
            </a:r>
            <a:endParaRPr lang="en-US" dirty="0"/>
          </a:p>
        </p:txBody>
      </p:sp>
      <p:sp>
        <p:nvSpPr>
          <p:cNvPr id="4" name="Slide Number Placeholder 3"/>
          <p:cNvSpPr>
            <a:spLocks noGrp="1"/>
          </p:cNvSpPr>
          <p:nvPr>
            <p:ph type="sldNum" sz="quarter" idx="12"/>
          </p:nvPr>
        </p:nvSpPr>
        <p:spPr/>
        <p:txBody>
          <a:bodyPr/>
          <a:lstStyle/>
          <a:p>
            <a:fld id="{DC4E9914-D5EE-4969-8BC2-355A35D3C539}" type="slidenum">
              <a:rPr lang="en-US" smtClean="0"/>
              <a:t>18</a:t>
            </a:fld>
            <a:endParaRPr lang="en-US"/>
          </a:p>
        </p:txBody>
      </p:sp>
      <p:pic>
        <p:nvPicPr>
          <p:cNvPr id="6" name="Picture 5"/>
          <p:cNvPicPr/>
          <p:nvPr/>
        </p:nvPicPr>
        <p:blipFill rotWithShape="1">
          <a:blip r:embed="rId3">
            <a:extLst>
              <a:ext uri="{28A0092B-C50C-407E-A947-70E740481C1C}">
                <a14:useLocalDpi xmlns:a14="http://schemas.microsoft.com/office/drawing/2010/main" val="0"/>
              </a:ext>
            </a:extLst>
          </a:blip>
          <a:srcRect l="4167" t="23672" r="4167" b="32080"/>
          <a:stretch/>
        </p:blipFill>
        <p:spPr bwMode="auto">
          <a:xfrm>
            <a:off x="381000" y="1447800"/>
            <a:ext cx="8382000" cy="3048000"/>
          </a:xfrm>
          <a:prstGeom prst="rect">
            <a:avLst/>
          </a:prstGeom>
          <a:noFill/>
          <a:ln>
            <a:noFill/>
          </a:ln>
        </p:spPr>
      </p:pic>
    </p:spTree>
    <p:extLst>
      <p:ext uri="{BB962C8B-B14F-4D97-AF65-F5344CB8AC3E}">
        <p14:creationId xmlns:p14="http://schemas.microsoft.com/office/powerpoint/2010/main" val="3872860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Reference</a:t>
            </a:r>
          </a:p>
        </p:txBody>
      </p:sp>
      <p:sp>
        <p:nvSpPr>
          <p:cNvPr id="3" name="Content Placeholder 2"/>
          <p:cNvSpPr>
            <a:spLocks noGrp="1"/>
          </p:cNvSpPr>
          <p:nvPr>
            <p:ph idx="1"/>
          </p:nvPr>
        </p:nvSpPr>
        <p:spPr>
          <a:xfrm>
            <a:off x="457200" y="1066800"/>
            <a:ext cx="8534400" cy="4495800"/>
          </a:xfrm>
        </p:spPr>
        <p:txBody>
          <a:bodyPr>
            <a:normAutofit fontScale="77500" lnSpcReduction="20000"/>
          </a:bodyPr>
          <a:lstStyle/>
          <a:p>
            <a:r>
              <a:rPr lang="en-US" dirty="0"/>
              <a:t>Black, P. &amp; </a:t>
            </a:r>
            <a:r>
              <a:rPr lang="en-US" dirty="0" err="1"/>
              <a:t>Wiliam</a:t>
            </a:r>
            <a:r>
              <a:rPr lang="en-US" dirty="0"/>
              <a:t>, D. (1998). </a:t>
            </a:r>
            <a:r>
              <a:rPr lang="ja-JP" altLang="en-US" dirty="0"/>
              <a:t>“</a:t>
            </a:r>
            <a:r>
              <a:rPr lang="en-US" dirty="0"/>
              <a:t>Inside the Black Box: Raising Standards Through Classroom Assessment”.  </a:t>
            </a:r>
            <a:r>
              <a:rPr lang="en-US" i="1" dirty="0"/>
              <a:t>Phi Delta </a:t>
            </a:r>
            <a:r>
              <a:rPr lang="en-US" i="1" dirty="0" err="1"/>
              <a:t>Kappan</a:t>
            </a:r>
            <a:r>
              <a:rPr lang="en-US" dirty="0"/>
              <a:t>. Oct. pp. 139-148.</a:t>
            </a:r>
          </a:p>
          <a:p>
            <a:r>
              <a:rPr lang="en-US" dirty="0"/>
              <a:t>Bringing It All Together (2012). Video clip from T-Cubed Common Core State Standards Professional Development Workshop. Brennan, B., Olson J. &amp; the Janus Group. Curriculum Research &amp; Development Group. University of Hawaii at </a:t>
            </a:r>
            <a:r>
              <a:rPr lang="en-US" dirty="0" err="1"/>
              <a:t>Manoa</a:t>
            </a:r>
            <a:r>
              <a:rPr lang="en-US" dirty="0"/>
              <a:t>, Honolulu HI (2009). </a:t>
            </a:r>
          </a:p>
          <a:p>
            <a:r>
              <a:rPr lang="en-US" dirty="0" err="1"/>
              <a:t>Cirillo</a:t>
            </a:r>
            <a:r>
              <a:rPr lang="en-US" dirty="0"/>
              <a:t>, M. (2013). </a:t>
            </a:r>
            <a:r>
              <a:rPr lang="en-US" i="1" dirty="0"/>
              <a:t>What Are Some Strategies for Facilitating Productive Classroom Discussions?  </a:t>
            </a:r>
            <a:r>
              <a:rPr lang="en-US" dirty="0"/>
              <a:t>NCTM Research Brief. S, </a:t>
            </a:r>
            <a:r>
              <a:rPr lang="en-US" dirty="0" err="1"/>
              <a:t>DeLeeuw</a:t>
            </a:r>
            <a:r>
              <a:rPr lang="en-US" dirty="0"/>
              <a:t>, Series Editor, Reston VA: National Council of Teachers of Mathematics. http://</a:t>
            </a:r>
            <a:r>
              <a:rPr lang="en-US" dirty="0" err="1"/>
              <a:t>www.nctm.org</a:t>
            </a:r>
            <a:r>
              <a:rPr lang="en-US" dirty="0"/>
              <a:t>/news/</a:t>
            </a:r>
            <a:r>
              <a:rPr lang="en-US" dirty="0" err="1"/>
              <a:t>content.aspx?id</a:t>
            </a:r>
            <a:r>
              <a:rPr lang="en-US" dirty="0"/>
              <a:t>=35386</a:t>
            </a:r>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19</a:t>
            </a:fld>
            <a:endParaRPr lang="en-US" dirty="0"/>
          </a:p>
        </p:txBody>
      </p:sp>
    </p:spTree>
    <p:extLst>
      <p:ext uri="{BB962C8B-B14F-4D97-AF65-F5344CB8AC3E}">
        <p14:creationId xmlns:p14="http://schemas.microsoft.com/office/powerpoint/2010/main" val="1700142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a:t>Session 1</a:t>
            </a:r>
          </a:p>
          <a:p>
            <a:r>
              <a:rPr lang="en-US" dirty="0"/>
              <a:t>What makes a worthwhile task?</a:t>
            </a:r>
          </a:p>
        </p:txBody>
      </p:sp>
      <p:sp>
        <p:nvSpPr>
          <p:cNvPr id="3" name="Title 2"/>
          <p:cNvSpPr>
            <a:spLocks noGrp="1"/>
          </p:cNvSpPr>
          <p:nvPr>
            <p:ph type="title"/>
          </p:nvPr>
        </p:nvSpPr>
        <p:spPr>
          <a:xfrm>
            <a:off x="457200" y="685800"/>
            <a:ext cx="8229600" cy="1143000"/>
          </a:xfrm>
        </p:spPr>
        <p:txBody>
          <a:bodyPr>
            <a:normAutofit fontScale="90000"/>
          </a:bodyPr>
          <a:lstStyle/>
          <a:p>
            <a:r>
              <a:rPr lang="en-US" dirty="0"/>
              <a:t>Reflecting on Practice: Worthwhile Tasks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a:t>
            </a:fld>
            <a:endParaRPr lang="en-US" dirty="0"/>
          </a:p>
        </p:txBody>
      </p:sp>
    </p:spTree>
    <p:extLst>
      <p:ext uri="{BB962C8B-B14F-4D97-AF65-F5344CB8AC3E}">
        <p14:creationId xmlns:p14="http://schemas.microsoft.com/office/powerpoint/2010/main" val="20136374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a:bodyPr>
          <a:lstStyle/>
          <a:p>
            <a:r>
              <a:rPr lang="en-US" sz="2800" dirty="0">
                <a:hlinkClick r:id="rId3"/>
              </a:rPr>
              <a:t>National Council of Teachers of Mathematics. (2015). Principles to Action. Reston VA: The Council</a:t>
            </a:r>
          </a:p>
          <a:p>
            <a:r>
              <a:rPr lang="en-US" sz="2800" b="1" u="sng" dirty="0">
                <a:hlinkClick r:id="rId3"/>
              </a:rPr>
              <a:t>Timss video series 1999. US2 Exponents</a:t>
            </a:r>
          </a:p>
          <a:p>
            <a:pPr marL="0" indent="0">
              <a:buNone/>
            </a:pPr>
            <a:r>
              <a:rPr lang="en-US" sz="2800" dirty="0"/>
              <a:t>      </a:t>
            </a:r>
            <a:r>
              <a:rPr lang="en-US" sz="2800" dirty="0">
                <a:hlinkClick r:id="rId4"/>
              </a:rPr>
              <a:t>http://www.timssvideo.com/videos/mathematics/</a:t>
            </a:r>
            <a:r>
              <a:rPr lang="en-US" sz="2800" dirty="0"/>
              <a:t>   </a:t>
            </a:r>
          </a:p>
          <a:p>
            <a:pPr marL="0" indent="0">
              <a:buNone/>
            </a:pPr>
            <a:r>
              <a:rPr lang="en-US" sz="2800" dirty="0"/>
              <a:t>       United States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20</a:t>
            </a:fld>
            <a:endParaRPr lang="en-US"/>
          </a:p>
        </p:txBody>
      </p:sp>
    </p:spTree>
    <p:extLst>
      <p:ext uri="{BB962C8B-B14F-4D97-AF65-F5344CB8AC3E}">
        <p14:creationId xmlns:p14="http://schemas.microsoft.com/office/powerpoint/2010/main" val="300222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42" name="Rectangle 2"/>
          <p:cNvSpPr>
            <a:spLocks noGrp="1" noChangeArrowheads="1"/>
          </p:cNvSpPr>
          <p:nvPr>
            <p:ph type="title"/>
          </p:nvPr>
        </p:nvSpPr>
        <p:spPr>
          <a:xfrm>
            <a:off x="457200" y="277813"/>
            <a:ext cx="8229600" cy="1703387"/>
          </a:xfrm>
        </p:spPr>
        <p:txBody>
          <a:bodyPr>
            <a:normAutofit fontScale="90000"/>
          </a:bodyPr>
          <a:lstStyle/>
          <a:p>
            <a:pPr>
              <a:defRPr/>
            </a:pPr>
            <a:r>
              <a:rPr lang="en-US" dirty="0"/>
              <a:t>What do you </a:t>
            </a:r>
            <a:r>
              <a:rPr lang="en-US" i="1" dirty="0"/>
              <a:t>(as students) </a:t>
            </a:r>
            <a:r>
              <a:rPr lang="en-US" dirty="0"/>
              <a:t>predict will happen to the area if you </a:t>
            </a:r>
            <a:r>
              <a:rPr lang="ja-JP" altLang="en-US" dirty="0">
                <a:latin typeface="Arial"/>
              </a:rPr>
              <a:t>“</a:t>
            </a:r>
            <a:r>
              <a:rPr lang="en-US" dirty="0"/>
              <a:t>slant</a:t>
            </a:r>
            <a:r>
              <a:rPr lang="ja-JP" altLang="en-US" dirty="0">
                <a:latin typeface="Arial"/>
              </a:rPr>
              <a:t>”</a:t>
            </a:r>
            <a:r>
              <a:rPr lang="en-US" dirty="0"/>
              <a:t> the quadrilateral?  Why?</a:t>
            </a:r>
          </a:p>
        </p:txBody>
      </p:sp>
      <p:pic>
        <p:nvPicPr>
          <p:cNvPr id="68610" name="Picture 4" descr="04-24-2012 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667000"/>
            <a:ext cx="4303713" cy="32273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2652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a:t>Bringing it all together</a:t>
            </a:r>
          </a:p>
        </p:txBody>
      </p:sp>
      <p:sp>
        <p:nvSpPr>
          <p:cNvPr id="2107395" name="Rectangle 3"/>
          <p:cNvSpPr>
            <a:spLocks noGrp="1" noChangeArrowheads="1"/>
          </p:cNvSpPr>
          <p:nvPr>
            <p:ph type="body" idx="1"/>
          </p:nvPr>
        </p:nvSpPr>
        <p:spPr/>
        <p:txBody>
          <a:bodyPr/>
          <a:lstStyle/>
          <a:p>
            <a:pPr marL="0" indent="0">
              <a:buNone/>
              <a:defRPr/>
            </a:pPr>
            <a:r>
              <a:rPr lang="en-US" dirty="0"/>
              <a:t>A sixth grade class studying area of polygons in the fall </a:t>
            </a:r>
          </a:p>
          <a:p>
            <a:pPr marL="0" indent="0">
              <a:buNone/>
              <a:defRPr/>
            </a:pPr>
            <a:r>
              <a:rPr lang="en-US" dirty="0"/>
              <a:t>As you watch the video, consider : </a:t>
            </a:r>
          </a:p>
          <a:p>
            <a:pPr>
              <a:defRPr/>
            </a:pPr>
            <a:r>
              <a:rPr lang="en-US" dirty="0"/>
              <a:t>What about the nature of the task promoted or inhibited discussion?</a:t>
            </a:r>
          </a:p>
          <a:p>
            <a:pPr>
              <a:defRPr/>
            </a:pPr>
            <a:endParaRPr lang="en-US" dirty="0"/>
          </a:p>
        </p:txBody>
      </p:sp>
    </p:spTree>
    <p:extLst>
      <p:ext uri="{BB962C8B-B14F-4D97-AF65-F5344CB8AC3E}">
        <p14:creationId xmlns:p14="http://schemas.microsoft.com/office/powerpoint/2010/main" val="3050097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F3E96-EFD1-BB40-82E6-21B7B8E2F057}"/>
              </a:ext>
            </a:extLst>
          </p:cNvPr>
          <p:cNvSpPr>
            <a:spLocks noGrp="1"/>
          </p:cNvSpPr>
          <p:nvPr>
            <p:ph type="title"/>
          </p:nvPr>
        </p:nvSpPr>
        <p:spPr/>
        <p:txBody>
          <a:bodyPr/>
          <a:lstStyle/>
          <a:p>
            <a:r>
              <a:rPr lang="en-US" dirty="0"/>
              <a:t>Video</a:t>
            </a:r>
          </a:p>
        </p:txBody>
      </p:sp>
      <p:sp>
        <p:nvSpPr>
          <p:cNvPr id="4" name="Date Placeholder 3">
            <a:extLst>
              <a:ext uri="{FF2B5EF4-FFF2-40B4-BE49-F238E27FC236}">
                <a16:creationId xmlns:a16="http://schemas.microsoft.com/office/drawing/2014/main" id="{0ADD8E54-88A8-664D-873E-6536E8E08D6B}"/>
              </a:ext>
            </a:extLst>
          </p:cNvPr>
          <p:cNvSpPr>
            <a:spLocks noGrp="1"/>
          </p:cNvSpPr>
          <p:nvPr>
            <p:ph type="dt" sz="half" idx="10"/>
          </p:nvPr>
        </p:nvSpPr>
        <p:spPr/>
        <p:txBody>
          <a:bodyPr/>
          <a:lstStyle/>
          <a:p>
            <a:r>
              <a:rPr lang="en-US"/>
              <a:t>Reflecting on Practice</a:t>
            </a:r>
            <a:endParaRPr lang="en-US" dirty="0"/>
          </a:p>
        </p:txBody>
      </p:sp>
      <p:sp>
        <p:nvSpPr>
          <p:cNvPr id="5" name="Footer Placeholder 4">
            <a:extLst>
              <a:ext uri="{FF2B5EF4-FFF2-40B4-BE49-F238E27FC236}">
                <a16:creationId xmlns:a16="http://schemas.microsoft.com/office/drawing/2014/main" id="{9160DFF7-B14C-3C4C-8930-326BBDFBB1A3}"/>
              </a:ext>
            </a:extLst>
          </p:cNvPr>
          <p:cNvSpPr>
            <a:spLocks noGrp="1"/>
          </p:cNvSpPr>
          <p:nvPr>
            <p:ph type="ftr" sz="quarter" idx="11"/>
          </p:nvPr>
        </p:nvSpPr>
        <p:spPr/>
        <p:txBody>
          <a:bodyPr/>
          <a:lstStyle/>
          <a:p>
            <a:r>
              <a:rPr lang="en-US"/>
              <a:t>Park City Mathematics Institute</a:t>
            </a:r>
            <a:endParaRPr lang="en-US" dirty="0"/>
          </a:p>
        </p:txBody>
      </p:sp>
      <p:sp>
        <p:nvSpPr>
          <p:cNvPr id="6" name="Slide Number Placeholder 5">
            <a:extLst>
              <a:ext uri="{FF2B5EF4-FFF2-40B4-BE49-F238E27FC236}">
                <a16:creationId xmlns:a16="http://schemas.microsoft.com/office/drawing/2014/main" id="{062A2FC9-660C-FE42-8ECC-9F0EC2B5B6AB}"/>
              </a:ext>
            </a:extLst>
          </p:cNvPr>
          <p:cNvSpPr>
            <a:spLocks noGrp="1"/>
          </p:cNvSpPr>
          <p:nvPr>
            <p:ph type="sldNum" sz="quarter" idx="12"/>
          </p:nvPr>
        </p:nvSpPr>
        <p:spPr/>
        <p:txBody>
          <a:bodyPr/>
          <a:lstStyle/>
          <a:p>
            <a:fld id="{DC4E9914-D5EE-4969-8BC2-355A35D3C539}" type="slidenum">
              <a:rPr lang="en-US" smtClean="0"/>
              <a:t>5</a:t>
            </a:fld>
            <a:endParaRPr lang="en-US"/>
          </a:p>
        </p:txBody>
      </p:sp>
    </p:spTree>
    <p:extLst>
      <p:ext uri="{BB962C8B-B14F-4D97-AF65-F5344CB8AC3E}">
        <p14:creationId xmlns:p14="http://schemas.microsoft.com/office/powerpoint/2010/main" val="466858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7EADE2-FD0E-4D8D-B730-0FF8A4D9A252}"/>
              </a:ext>
            </a:extLst>
          </p:cNvPr>
          <p:cNvSpPr>
            <a:spLocks noGrp="1"/>
          </p:cNvSpPr>
          <p:nvPr>
            <p:ph type="dt" sz="half" idx="10"/>
          </p:nvPr>
        </p:nvSpPr>
        <p:spPr/>
        <p:txBody>
          <a:bodyPr/>
          <a:lstStyle/>
          <a:p>
            <a:r>
              <a:rPr lang="en-US"/>
              <a:t>Reflecting on Practice</a:t>
            </a:r>
            <a:endParaRPr lang="en-US" dirty="0"/>
          </a:p>
        </p:txBody>
      </p:sp>
      <p:sp>
        <p:nvSpPr>
          <p:cNvPr id="3" name="Footer Placeholder 2">
            <a:extLst>
              <a:ext uri="{FF2B5EF4-FFF2-40B4-BE49-F238E27FC236}">
                <a16:creationId xmlns:a16="http://schemas.microsoft.com/office/drawing/2014/main" id="{32ED1A57-8BFD-486F-BAD8-09B96CEB361C}"/>
              </a:ext>
            </a:extLst>
          </p:cNvPr>
          <p:cNvSpPr>
            <a:spLocks noGrp="1"/>
          </p:cNvSpPr>
          <p:nvPr>
            <p:ph type="ftr" sz="quarter" idx="11"/>
          </p:nvPr>
        </p:nvSpPr>
        <p:spPr/>
        <p:txBody>
          <a:bodyPr/>
          <a:lstStyle/>
          <a:p>
            <a:r>
              <a:rPr lang="en-US"/>
              <a:t>Park City Mathematics Institute</a:t>
            </a:r>
            <a:endParaRPr lang="en-US" dirty="0"/>
          </a:p>
        </p:txBody>
      </p:sp>
      <p:sp>
        <p:nvSpPr>
          <p:cNvPr id="4" name="Slide Number Placeholder 3">
            <a:extLst>
              <a:ext uri="{FF2B5EF4-FFF2-40B4-BE49-F238E27FC236}">
                <a16:creationId xmlns:a16="http://schemas.microsoft.com/office/drawing/2014/main" id="{8F20962B-B442-4FAD-AE52-EF4AA249F0DF}"/>
              </a:ext>
            </a:extLst>
          </p:cNvPr>
          <p:cNvSpPr>
            <a:spLocks noGrp="1"/>
          </p:cNvSpPr>
          <p:nvPr>
            <p:ph type="sldNum" sz="quarter" idx="12"/>
          </p:nvPr>
        </p:nvSpPr>
        <p:spPr/>
        <p:txBody>
          <a:bodyPr/>
          <a:lstStyle/>
          <a:p>
            <a:fld id="{DC4E9914-D5EE-4969-8BC2-355A35D3C539}" type="slidenum">
              <a:rPr lang="en-US" smtClean="0"/>
              <a:t>6</a:t>
            </a:fld>
            <a:endParaRPr lang="en-US"/>
          </a:p>
        </p:txBody>
      </p:sp>
      <p:sp>
        <p:nvSpPr>
          <p:cNvPr id="5" name="TextBox 4">
            <a:extLst>
              <a:ext uri="{FF2B5EF4-FFF2-40B4-BE49-F238E27FC236}">
                <a16:creationId xmlns:a16="http://schemas.microsoft.com/office/drawing/2014/main" id="{29C8B390-DC24-45BF-9B24-8E3CCA440BF4}"/>
              </a:ext>
            </a:extLst>
          </p:cNvPr>
          <p:cNvSpPr txBox="1"/>
          <p:nvPr/>
        </p:nvSpPr>
        <p:spPr>
          <a:xfrm>
            <a:off x="152401" y="762000"/>
            <a:ext cx="8305799" cy="2554545"/>
          </a:xfrm>
          <a:prstGeom prst="rect">
            <a:avLst/>
          </a:prstGeom>
          <a:noFill/>
        </p:spPr>
        <p:txBody>
          <a:bodyPr wrap="square" rtlCol="0">
            <a:spAutoFit/>
          </a:bodyPr>
          <a:lstStyle/>
          <a:p>
            <a:r>
              <a:rPr lang="en-US" sz="4000" dirty="0"/>
              <a:t>By yourself, write down what you noticed about the slanted quadrilateral task that promoted or inhibited discussion.</a:t>
            </a:r>
          </a:p>
        </p:txBody>
      </p:sp>
    </p:spTree>
    <p:extLst>
      <p:ext uri="{BB962C8B-B14F-4D97-AF65-F5344CB8AC3E}">
        <p14:creationId xmlns:p14="http://schemas.microsoft.com/office/powerpoint/2010/main" val="3772470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Exponents</a:t>
            </a:r>
          </a:p>
        </p:txBody>
      </p:sp>
      <p:sp>
        <p:nvSpPr>
          <p:cNvPr id="3" name="Content Placeholder 2"/>
          <p:cNvSpPr>
            <a:spLocks noGrp="1"/>
          </p:cNvSpPr>
          <p:nvPr>
            <p:ph idx="1"/>
          </p:nvPr>
        </p:nvSpPr>
        <p:spPr>
          <a:xfrm>
            <a:off x="762000" y="1447800"/>
            <a:ext cx="7924800" cy="4525963"/>
          </a:xfrm>
        </p:spPr>
        <p:txBody>
          <a:bodyPr/>
          <a:lstStyle/>
          <a:p>
            <a:pPr marL="0" indent="0">
              <a:buNone/>
            </a:pPr>
            <a:r>
              <a:rPr lang="en-US" dirty="0"/>
              <a:t>The teacher’s goal was that students should know and be able to apply the laws of exponents.  The video of this task being implemented is from the TIMSS 1999 video study and takes place in an eighth grade algebra classroom in the US.  The tasks in which students are engaged are on the worksheet. </a:t>
            </a:r>
          </a:p>
          <a:p>
            <a:endParaRPr lang="en-US" dirty="0"/>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7</a:t>
            </a:fld>
            <a:endParaRPr lang="en-US"/>
          </a:p>
        </p:txBody>
      </p:sp>
    </p:spTree>
    <p:extLst>
      <p:ext uri="{BB962C8B-B14F-4D97-AF65-F5344CB8AC3E}">
        <p14:creationId xmlns:p14="http://schemas.microsoft.com/office/powerpoint/2010/main" val="1074518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7394" name="Rectangle 2"/>
          <p:cNvSpPr>
            <a:spLocks noGrp="1" noChangeArrowheads="1"/>
          </p:cNvSpPr>
          <p:nvPr>
            <p:ph type="title"/>
          </p:nvPr>
        </p:nvSpPr>
        <p:spPr/>
        <p:txBody>
          <a:bodyPr/>
          <a:lstStyle/>
          <a:p>
            <a:pPr>
              <a:defRPr/>
            </a:pPr>
            <a:r>
              <a:rPr lang="en-US" dirty="0"/>
              <a:t>Exponents</a:t>
            </a:r>
          </a:p>
        </p:txBody>
      </p:sp>
      <p:sp>
        <p:nvSpPr>
          <p:cNvPr id="2107395" name="Rectangle 3"/>
          <p:cNvSpPr>
            <a:spLocks noGrp="1" noChangeArrowheads="1"/>
          </p:cNvSpPr>
          <p:nvPr>
            <p:ph type="body" idx="1"/>
          </p:nvPr>
        </p:nvSpPr>
        <p:spPr/>
        <p:txBody>
          <a:bodyPr/>
          <a:lstStyle/>
          <a:p>
            <a:pPr marL="0" indent="0">
              <a:buNone/>
              <a:defRPr/>
            </a:pPr>
            <a:r>
              <a:rPr lang="en-US" dirty="0"/>
              <a:t>An eighth grade class beginning the study of the exponent rules</a:t>
            </a:r>
          </a:p>
          <a:p>
            <a:pPr marL="0" indent="0">
              <a:buNone/>
              <a:defRPr/>
            </a:pPr>
            <a:endParaRPr lang="en-US" dirty="0"/>
          </a:p>
          <a:p>
            <a:pPr marL="0" indent="0">
              <a:buNone/>
              <a:defRPr/>
            </a:pPr>
            <a:r>
              <a:rPr lang="en-US" dirty="0"/>
              <a:t>As you watch the video, consider : </a:t>
            </a:r>
          </a:p>
          <a:p>
            <a:pPr>
              <a:defRPr/>
            </a:pPr>
            <a:r>
              <a:rPr lang="en-US" dirty="0"/>
              <a:t>What about the nature of the task promoted or inhibited discussion?</a:t>
            </a:r>
          </a:p>
          <a:p>
            <a:pPr>
              <a:defRPr/>
            </a:pPr>
            <a:endParaRPr lang="en-US" dirty="0"/>
          </a:p>
        </p:txBody>
      </p:sp>
    </p:spTree>
    <p:extLst>
      <p:ext uri="{BB962C8B-B14F-4D97-AF65-F5344CB8AC3E}">
        <p14:creationId xmlns:p14="http://schemas.microsoft.com/office/powerpoint/2010/main" val="1182363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2819400" cy="1249362"/>
          </a:xfrm>
        </p:spPr>
        <p:txBody>
          <a:bodyPr>
            <a:normAutofit/>
          </a:bodyPr>
          <a:lstStyle/>
          <a:p>
            <a:r>
              <a:rPr lang="en-US" sz="3600" dirty="0"/>
              <a:t>Exponents</a:t>
            </a:r>
          </a:p>
        </p:txBody>
      </p:sp>
      <p:sp>
        <p:nvSpPr>
          <p:cNvPr id="4" name="Date Placeholder 3"/>
          <p:cNvSpPr>
            <a:spLocks noGrp="1"/>
          </p:cNvSpPr>
          <p:nvPr>
            <p:ph type="dt" sz="half" idx="10"/>
          </p:nvPr>
        </p:nvSpPr>
        <p:spPr/>
        <p:txBody>
          <a:bodyPr/>
          <a:lstStyle/>
          <a:p>
            <a:r>
              <a:rPr lang="en-US"/>
              <a:t>Reflecting on Practice</a:t>
            </a:r>
            <a:endParaRPr lang="en-US" dirty="0"/>
          </a:p>
        </p:txBody>
      </p:sp>
      <p:sp>
        <p:nvSpPr>
          <p:cNvPr id="5" name="Footer Placeholder 4"/>
          <p:cNvSpPr>
            <a:spLocks noGrp="1"/>
          </p:cNvSpPr>
          <p:nvPr>
            <p:ph type="ftr" sz="quarter" idx="11"/>
          </p:nvPr>
        </p:nvSpPr>
        <p:spPr/>
        <p:txBody>
          <a:bodyPr/>
          <a:lstStyle/>
          <a:p>
            <a:r>
              <a:rPr lang="en-US"/>
              <a:t>Park City Mathematics Institute</a:t>
            </a:r>
            <a:endParaRPr lang="en-US" dirty="0"/>
          </a:p>
        </p:txBody>
      </p:sp>
      <p:sp>
        <p:nvSpPr>
          <p:cNvPr id="6" name="Slide Number Placeholder 5"/>
          <p:cNvSpPr>
            <a:spLocks noGrp="1"/>
          </p:cNvSpPr>
          <p:nvPr>
            <p:ph type="sldNum" sz="quarter" idx="12"/>
          </p:nvPr>
        </p:nvSpPr>
        <p:spPr/>
        <p:txBody>
          <a:bodyPr/>
          <a:lstStyle/>
          <a:p>
            <a:fld id="{DC4E9914-D5EE-4969-8BC2-355A35D3C539}" type="slidenum">
              <a:rPr lang="en-US" smtClean="0"/>
              <a:t>9</a:t>
            </a:fld>
            <a:endParaRPr lang="en-US"/>
          </a:p>
        </p:txBody>
      </p:sp>
      <p:pic>
        <p:nvPicPr>
          <p:cNvPr id="9" name="Picture 8" descr="exp.png"/>
          <p:cNvPicPr>
            <a:picLocks noChangeAspect="1"/>
          </p:cNvPicPr>
          <p:nvPr/>
        </p:nvPicPr>
        <p:blipFill rotWithShape="1">
          <a:blip r:embed="rId3">
            <a:extLst>
              <a:ext uri="{28A0092B-C50C-407E-A947-70E740481C1C}">
                <a14:useLocalDpi xmlns:a14="http://schemas.microsoft.com/office/drawing/2010/main" val="0"/>
              </a:ext>
            </a:extLst>
          </a:blip>
          <a:srcRect b="47564"/>
          <a:stretch/>
        </p:blipFill>
        <p:spPr>
          <a:xfrm>
            <a:off x="3048000" y="-27119"/>
            <a:ext cx="8786732" cy="6748594"/>
          </a:xfrm>
          <a:prstGeom prst="rect">
            <a:avLst/>
          </a:prstGeom>
        </p:spPr>
      </p:pic>
    </p:spTree>
    <p:extLst>
      <p:ext uri="{BB962C8B-B14F-4D97-AF65-F5344CB8AC3E}">
        <p14:creationId xmlns:p14="http://schemas.microsoft.com/office/powerpoint/2010/main" val="498599153"/>
      </p:ext>
    </p:extLst>
  </p:cSld>
  <p:clrMapOvr>
    <a:masterClrMapping/>
  </p:clrMapOvr>
</p:sld>
</file>

<file path=ppt/theme/theme1.xml><?xml version="1.0" encoding="utf-8"?>
<a:theme xmlns:a="http://schemas.openxmlformats.org/drawingml/2006/main" name="PCMI RoP PPT Week 1 day 4 6 2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PCMI RoP PPT Week 1 day 4 6 27.potx</Template>
  <TotalTime>2601</TotalTime>
  <Words>811</Words>
  <Application>Microsoft Macintosh PowerPoint</Application>
  <PresentationFormat>On-screen Show (4:3)</PresentationFormat>
  <Paragraphs>126</Paragraphs>
  <Slides>20</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HGP明朝E</vt:lpstr>
      <vt:lpstr>ＭＳ Ｐゴシック</vt:lpstr>
      <vt:lpstr>Arial</vt:lpstr>
      <vt:lpstr>Calibri</vt:lpstr>
      <vt:lpstr>Candara</vt:lpstr>
      <vt:lpstr>Comic Sans MS</vt:lpstr>
      <vt:lpstr>PCMI RoP PPT Week 1 day 4 6 27</vt:lpstr>
      <vt:lpstr>PCMI</vt:lpstr>
      <vt:lpstr>Reflecting on Practice: Worthwhile Tasks</vt:lpstr>
      <vt:lpstr>What do you (as students) predict will happen to the area if you “slant” the quadrilateral?  Why?</vt:lpstr>
      <vt:lpstr>Bringing it all together</vt:lpstr>
      <vt:lpstr>Video</vt:lpstr>
      <vt:lpstr>PowerPoint Presentation</vt:lpstr>
      <vt:lpstr>Exponents</vt:lpstr>
      <vt:lpstr>Exponents</vt:lpstr>
      <vt:lpstr>Exponents</vt:lpstr>
      <vt:lpstr>Video</vt:lpstr>
      <vt:lpstr>PowerPoint Presentation</vt:lpstr>
      <vt:lpstr>PowerPoint Presentation</vt:lpstr>
      <vt:lpstr>PowerPoint Presentation</vt:lpstr>
      <vt:lpstr>PowerPoint Presentation</vt:lpstr>
      <vt:lpstr>Mathematics Teaching Practices: Effective teachers </vt:lpstr>
      <vt:lpstr>PowerPoint Presentation</vt:lpstr>
      <vt:lpstr>PowerPoint Presentation</vt:lpstr>
      <vt:lpstr>PowerPoint Presentation</vt:lpstr>
      <vt:lpstr>Reference</vt:lpstr>
      <vt:lpstr>References</vt:lpstr>
    </vt:vector>
  </TitlesOfParts>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Calvin Armstrong</dc:creator>
  <cp:lastModifiedBy>Jennifer Outzs</cp:lastModifiedBy>
  <cp:revision>64</cp:revision>
  <dcterms:created xsi:type="dcterms:W3CDTF">2012-07-01T03:45:43Z</dcterms:created>
  <dcterms:modified xsi:type="dcterms:W3CDTF">2018-02-25T21:16:24Z</dcterms:modified>
</cp:coreProperties>
</file>