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3" r:id="rId3"/>
    <p:sldId id="264" r:id="rId4"/>
    <p:sldId id="265" r:id="rId5"/>
    <p:sldId id="262" r:id="rId6"/>
    <p:sldId id="268" r:id="rId7"/>
    <p:sldId id="285" r:id="rId8"/>
    <p:sldId id="292" r:id="rId9"/>
    <p:sldId id="293" r:id="rId10"/>
    <p:sldId id="297" r:id="rId11"/>
    <p:sldId id="298" r:id="rId12"/>
    <p:sldId id="286" r:id="rId13"/>
    <p:sldId id="294" r:id="rId14"/>
    <p:sldId id="269" r:id="rId15"/>
    <p:sldId id="270" r:id="rId16"/>
    <p:sldId id="281" r:id="rId17"/>
    <p:sldId id="29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27"/>
    <p:restoredTop sz="97153" autoAdjust="0"/>
  </p:normalViewPr>
  <p:slideViewPr>
    <p:cSldViewPr>
      <p:cViewPr varScale="1">
        <p:scale>
          <a:sx n="99" d="100"/>
          <a:sy n="99" d="100"/>
        </p:scale>
        <p:origin x="1208" y="17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2/25/18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102355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3754854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1830816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3912250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452699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3409017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36391608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600444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966862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3607291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2862222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3</a:t>
            </a:fld>
            <a:endParaRPr lang="en-US"/>
          </a:p>
        </p:txBody>
      </p:sp>
    </p:spTree>
    <p:extLst>
      <p:ext uri="{BB962C8B-B14F-4D97-AF65-F5344CB8AC3E}">
        <p14:creationId xmlns:p14="http://schemas.microsoft.com/office/powerpoint/2010/main" val="279135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4</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5</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6</a:t>
            </a:fld>
            <a:endParaRPr lang="en-US"/>
          </a:p>
        </p:txBody>
      </p:sp>
    </p:spTree>
    <p:extLst>
      <p:ext uri="{BB962C8B-B14F-4D97-AF65-F5344CB8AC3E}">
        <p14:creationId xmlns:p14="http://schemas.microsoft.com/office/powerpoint/2010/main" val="2503026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7</a:t>
            </a:fld>
            <a:endParaRPr lang="en-US"/>
          </a:p>
        </p:txBody>
      </p:sp>
    </p:spTree>
    <p:extLst>
      <p:ext uri="{BB962C8B-B14F-4D97-AF65-F5344CB8AC3E}">
        <p14:creationId xmlns:p14="http://schemas.microsoft.com/office/powerpoint/2010/main" val="3931677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8</a:t>
            </a:fld>
            <a:endParaRPr lang="en-US"/>
          </a:p>
        </p:txBody>
      </p:sp>
    </p:spTree>
    <p:extLst>
      <p:ext uri="{BB962C8B-B14F-4D97-AF65-F5344CB8AC3E}">
        <p14:creationId xmlns:p14="http://schemas.microsoft.com/office/powerpoint/2010/main" val="3682190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3762185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pPr lvl="0"/>
            <a:r>
              <a:rPr lang="en-US" noProof="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bit.ly/hiebert2004"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hyperlink" Target="http://bit.ly/hiebert2004"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fi.uu.nl/catch"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981200"/>
          </a:xfrm>
        </p:spPr>
        <p:txBody>
          <a:bodyPr>
            <a:normAutofit/>
          </a:bodyPr>
          <a:lstStyle/>
          <a:p>
            <a:r>
              <a:rPr lang="en-US" dirty="0"/>
              <a:t>Reflecting on Practice: Worthwhile Tasks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
        <p:nvSpPr>
          <p:cNvPr id="8" name="TextBox 7">
            <a:extLst>
              <a:ext uri="{FF2B5EF4-FFF2-40B4-BE49-F238E27FC236}">
                <a16:creationId xmlns:a16="http://schemas.microsoft.com/office/drawing/2014/main" id="{A1CDF251-4E9B-E74E-A305-36A139E8EC08}"/>
              </a:ext>
            </a:extLst>
          </p:cNvPr>
          <p:cNvSpPr txBox="1"/>
          <p:nvPr/>
        </p:nvSpPr>
        <p:spPr>
          <a:xfrm>
            <a:off x="1143000" y="4191000"/>
            <a:ext cx="7162800" cy="1569660"/>
          </a:xfrm>
          <a:prstGeom prst="rect">
            <a:avLst/>
          </a:prstGeom>
          <a:noFill/>
        </p:spPr>
        <p:txBody>
          <a:bodyPr wrap="square" rtlCol="0">
            <a:spAutoFit/>
          </a:bodyPr>
          <a:lstStyle/>
          <a:p>
            <a:pPr algn="ctr"/>
            <a:r>
              <a:rPr lang="en-US" sz="3200" dirty="0"/>
              <a:t>Session 2:</a:t>
            </a:r>
          </a:p>
          <a:p>
            <a:pPr algn="ctr"/>
            <a:r>
              <a:rPr lang="en-US" sz="3200" dirty="0"/>
              <a:t>How to can teachers adapt tasks to </a:t>
            </a:r>
          </a:p>
          <a:p>
            <a:pPr algn="ctr"/>
            <a:r>
              <a:rPr lang="en-US" sz="3200" dirty="0"/>
              <a:t>make them worthwhile?</a:t>
            </a:r>
          </a:p>
        </p:txBody>
      </p:sp>
    </p:spTree>
    <p:extLst>
      <p:ext uri="{BB962C8B-B14F-4D97-AF65-F5344CB8AC3E}">
        <p14:creationId xmlns:p14="http://schemas.microsoft.com/office/powerpoint/2010/main" val="4000060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Pair Up</a:t>
            </a:r>
          </a:p>
        </p:txBody>
      </p:sp>
      <p:sp>
        <p:nvSpPr>
          <p:cNvPr id="3" name="Content Placeholder 2"/>
          <p:cNvSpPr>
            <a:spLocks noGrp="1"/>
          </p:cNvSpPr>
          <p:nvPr>
            <p:ph idx="1"/>
          </p:nvPr>
        </p:nvSpPr>
        <p:spPr/>
        <p:txBody>
          <a:bodyPr/>
          <a:lstStyle/>
          <a:p>
            <a:r>
              <a:rPr lang="en-US" dirty="0"/>
              <a:t>Find another partnership at a different table who did the same task and discuss your solution with them.</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1483035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Jeopardy</a:t>
            </a:r>
          </a:p>
        </p:txBody>
      </p:sp>
      <p:sp>
        <p:nvSpPr>
          <p:cNvPr id="3" name="Content Placeholder 2"/>
          <p:cNvSpPr>
            <a:spLocks noGrp="1"/>
          </p:cNvSpPr>
          <p:nvPr>
            <p:ph idx="1"/>
          </p:nvPr>
        </p:nvSpPr>
        <p:spPr/>
        <p:txBody>
          <a:bodyPr/>
          <a:lstStyle/>
          <a:p>
            <a:r>
              <a:rPr lang="en-US" dirty="0"/>
              <a:t>We often call this approach Jeopardy … Give students the answer and ask for the question.</a:t>
            </a:r>
          </a:p>
          <a:p>
            <a:r>
              <a:rPr lang="en-US" dirty="0"/>
              <a:t>How did Jeopardy promote discussion and elicit student thinking and understanding?</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1967853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685800"/>
            <a:ext cx="8686800" cy="579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1476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600" dirty="0"/>
              <a:t>What mathematical ideas emerged during your discussions either with your partner or as a whole table?</a:t>
            </a:r>
          </a:p>
          <a:p>
            <a:pPr marL="0" indent="0">
              <a:buNone/>
            </a:pPr>
            <a:endParaRPr lang="en-US" sz="3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1989820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14</a:t>
            </a:fld>
            <a:endParaRPr lang="en-US"/>
          </a:p>
        </p:txBody>
      </p:sp>
      <p:sp>
        <p:nvSpPr>
          <p:cNvPr id="6" name="TextBox 5"/>
          <p:cNvSpPr txBox="1"/>
          <p:nvPr/>
        </p:nvSpPr>
        <p:spPr>
          <a:xfrm>
            <a:off x="1371600" y="0"/>
            <a:ext cx="6314750" cy="584776"/>
          </a:xfrm>
          <a:prstGeom prst="rect">
            <a:avLst/>
          </a:prstGeom>
          <a:noFill/>
        </p:spPr>
        <p:txBody>
          <a:bodyPr wrap="none" rtlCol="0">
            <a:spAutoFit/>
          </a:bodyPr>
          <a:lstStyle/>
          <a:p>
            <a:pPr algn="ctr"/>
            <a:r>
              <a:rPr lang="en-US" sz="3200" dirty="0"/>
              <a:t>Types of math problems presented</a:t>
            </a:r>
          </a:p>
        </p:txBody>
      </p:sp>
      <p:sp>
        <p:nvSpPr>
          <p:cNvPr id="7" name="TextBox 6"/>
          <p:cNvSpPr txBox="1"/>
          <p:nvPr/>
        </p:nvSpPr>
        <p:spPr>
          <a:xfrm>
            <a:off x="6276650" y="6143008"/>
            <a:ext cx="2819400" cy="584775"/>
          </a:xfrm>
          <a:prstGeom prst="rect">
            <a:avLst/>
          </a:prstGeom>
          <a:noFill/>
        </p:spPr>
        <p:txBody>
          <a:bodyPr wrap="square" rtlCol="0">
            <a:spAutoFit/>
          </a:bodyPr>
          <a:lstStyle/>
          <a:p>
            <a:r>
              <a:rPr lang="en-US" sz="1600" dirty="0">
                <a:hlinkClick r:id="rId3"/>
              </a:rPr>
              <a:t>http://bit.ly/hiebert2004</a:t>
            </a:r>
            <a:endParaRPr lang="en-US" sz="1600" dirty="0"/>
          </a:p>
          <a:p>
            <a:r>
              <a:rPr lang="en-US" sz="1600" dirty="0" err="1"/>
              <a:t>Hiebert</a:t>
            </a:r>
            <a:r>
              <a:rPr lang="en-US" sz="1600" dirty="0"/>
              <a:t> &amp; Stigler, 2004</a:t>
            </a:r>
          </a:p>
        </p:txBody>
      </p:sp>
      <p:pic>
        <p:nvPicPr>
          <p:cNvPr id="8" name="Picture 7" descr="dd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 y="533400"/>
            <a:ext cx="6400800" cy="5717036"/>
          </a:xfrm>
          <a:prstGeom prst="rect">
            <a:avLst/>
          </a:prstGeom>
        </p:spPr>
      </p:pic>
    </p:spTree>
    <p:extLst>
      <p:ext uri="{BB962C8B-B14F-4D97-AF65-F5344CB8AC3E}">
        <p14:creationId xmlns:p14="http://schemas.microsoft.com/office/powerpoint/2010/main" val="2024448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15</a:t>
            </a:fld>
            <a:endParaRPr lang="en-US"/>
          </a:p>
        </p:txBody>
      </p:sp>
      <p:pic>
        <p:nvPicPr>
          <p:cNvPr id="5" name="Picture 4" descr="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8138" y="852697"/>
            <a:ext cx="5486400" cy="5025081"/>
          </a:xfrm>
          <a:prstGeom prst="rect">
            <a:avLst/>
          </a:prstGeom>
        </p:spPr>
      </p:pic>
      <p:sp>
        <p:nvSpPr>
          <p:cNvPr id="6" name="TextBox 5"/>
          <p:cNvSpPr txBox="1"/>
          <p:nvPr/>
        </p:nvSpPr>
        <p:spPr>
          <a:xfrm>
            <a:off x="0" y="22541"/>
            <a:ext cx="9134025" cy="1077218"/>
          </a:xfrm>
          <a:prstGeom prst="rect">
            <a:avLst/>
          </a:prstGeom>
          <a:noFill/>
        </p:spPr>
        <p:txBody>
          <a:bodyPr wrap="square" rtlCol="0">
            <a:spAutoFit/>
          </a:bodyPr>
          <a:lstStyle/>
          <a:p>
            <a:pPr algn="ctr"/>
            <a:r>
              <a:rPr lang="en-US" sz="3200" dirty="0">
                <a:solidFill>
                  <a:srgbClr val="0070C0"/>
                </a:solidFill>
              </a:rPr>
              <a:t>Teacher implementation </a:t>
            </a:r>
            <a:r>
              <a:rPr lang="en-US" sz="3200" dirty="0"/>
              <a:t>of the making connections </a:t>
            </a:r>
          </a:p>
          <a:p>
            <a:pPr algn="ctr"/>
            <a:r>
              <a:rPr lang="en-US" sz="3200" dirty="0"/>
              <a:t>math problems</a:t>
            </a:r>
          </a:p>
        </p:txBody>
      </p:sp>
      <p:sp>
        <p:nvSpPr>
          <p:cNvPr id="8" name="TextBox 7"/>
          <p:cNvSpPr txBox="1"/>
          <p:nvPr/>
        </p:nvSpPr>
        <p:spPr>
          <a:xfrm>
            <a:off x="5715000" y="6027003"/>
            <a:ext cx="3419025" cy="830997"/>
          </a:xfrm>
          <a:prstGeom prst="rect">
            <a:avLst/>
          </a:prstGeom>
          <a:noFill/>
        </p:spPr>
        <p:txBody>
          <a:bodyPr wrap="square" rtlCol="0">
            <a:spAutoFit/>
          </a:bodyPr>
          <a:lstStyle/>
          <a:p>
            <a:r>
              <a:rPr lang="en-US" sz="2400" dirty="0">
                <a:hlinkClick r:id="rId4"/>
              </a:rPr>
              <a:t>http://bit.ly/hiebert2004</a:t>
            </a:r>
            <a:endParaRPr lang="en-US" sz="2400" dirty="0"/>
          </a:p>
          <a:p>
            <a:r>
              <a:rPr lang="en-US" sz="2400" dirty="0" err="1"/>
              <a:t>Hiebert</a:t>
            </a:r>
            <a:r>
              <a:rPr lang="en-US" sz="2400" dirty="0"/>
              <a:t> &amp; Stigler, 2004</a:t>
            </a:r>
          </a:p>
        </p:txBody>
      </p:sp>
      <p:pic>
        <p:nvPicPr>
          <p:cNvPr id="9" name="Picture 8" descr="dd2.png">
            <a:extLst>
              <a:ext uri="{FF2B5EF4-FFF2-40B4-BE49-F238E27FC236}">
                <a16:creationId xmlns:a16="http://schemas.microsoft.com/office/drawing/2014/main" id="{3FF65886-80E3-4E4C-BFD8-5279F2E6C13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007" y="2819400"/>
            <a:ext cx="3014193" cy="2692201"/>
          </a:xfrm>
          <a:prstGeom prst="rect">
            <a:avLst/>
          </a:prstGeom>
        </p:spPr>
      </p:pic>
      <p:sp>
        <p:nvSpPr>
          <p:cNvPr id="7" name="Rectangle 6">
            <a:extLst>
              <a:ext uri="{FF2B5EF4-FFF2-40B4-BE49-F238E27FC236}">
                <a16:creationId xmlns:a16="http://schemas.microsoft.com/office/drawing/2014/main" id="{8ECD2BE6-EE1E-BC40-9D78-A73482BE06D4}"/>
              </a:ext>
            </a:extLst>
          </p:cNvPr>
          <p:cNvSpPr/>
          <p:nvPr/>
        </p:nvSpPr>
        <p:spPr>
          <a:xfrm>
            <a:off x="599940" y="4038600"/>
            <a:ext cx="85860" cy="152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A8C256B-3915-2D4D-A7B2-00E2DC5B6B30}"/>
              </a:ext>
            </a:extLst>
          </p:cNvPr>
          <p:cNvSpPr/>
          <p:nvPr/>
        </p:nvSpPr>
        <p:spPr>
          <a:xfrm>
            <a:off x="1049942" y="4021144"/>
            <a:ext cx="85860" cy="16764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BFF902B-3F78-0942-947C-872B7F584C29}"/>
              </a:ext>
            </a:extLst>
          </p:cNvPr>
          <p:cNvSpPr/>
          <p:nvPr/>
        </p:nvSpPr>
        <p:spPr>
          <a:xfrm>
            <a:off x="1514340" y="4038600"/>
            <a:ext cx="85860" cy="152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AB57D66-38B5-AF4B-9D46-5DDB45DDEA13}"/>
              </a:ext>
            </a:extLst>
          </p:cNvPr>
          <p:cNvSpPr/>
          <p:nvPr/>
        </p:nvSpPr>
        <p:spPr>
          <a:xfrm>
            <a:off x="1967941" y="3566142"/>
            <a:ext cx="85860" cy="63661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2229B99-1BE8-4346-8433-F309B56E2B7B}"/>
              </a:ext>
            </a:extLst>
          </p:cNvPr>
          <p:cNvSpPr/>
          <p:nvPr/>
        </p:nvSpPr>
        <p:spPr>
          <a:xfrm>
            <a:off x="2432339" y="3929133"/>
            <a:ext cx="85860" cy="269985"/>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E795AE0-65AC-C540-85B0-3A110D31776A}"/>
              </a:ext>
            </a:extLst>
          </p:cNvPr>
          <p:cNvSpPr/>
          <p:nvPr/>
        </p:nvSpPr>
        <p:spPr>
          <a:xfrm>
            <a:off x="2879216" y="4004380"/>
            <a:ext cx="85860" cy="18440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75B21E6-63DC-CE40-BD2A-1293A06B0E4F}"/>
              </a:ext>
            </a:extLst>
          </p:cNvPr>
          <p:cNvSpPr txBox="1"/>
          <p:nvPr/>
        </p:nvSpPr>
        <p:spPr>
          <a:xfrm>
            <a:off x="228600" y="2073860"/>
            <a:ext cx="2743200" cy="646331"/>
          </a:xfrm>
          <a:prstGeom prst="rect">
            <a:avLst/>
          </a:prstGeom>
          <a:noFill/>
        </p:spPr>
        <p:txBody>
          <a:bodyPr wrap="square" rtlCol="0">
            <a:spAutoFit/>
          </a:bodyPr>
          <a:lstStyle/>
          <a:p>
            <a:r>
              <a:rPr lang="en-US" dirty="0">
                <a:solidFill>
                  <a:srgbClr val="FF0000"/>
                </a:solidFill>
              </a:rPr>
              <a:t>Of the making connections problems…</a:t>
            </a:r>
          </a:p>
        </p:txBody>
      </p:sp>
      <p:cxnSp>
        <p:nvCxnSpPr>
          <p:cNvPr id="17" name="Straight Arrow Connector 16">
            <a:extLst>
              <a:ext uri="{FF2B5EF4-FFF2-40B4-BE49-F238E27FC236}">
                <a16:creationId xmlns:a16="http://schemas.microsoft.com/office/drawing/2014/main" id="{B05065B0-64FB-E64A-90D2-CAD2AF6701D7}"/>
              </a:ext>
            </a:extLst>
          </p:cNvPr>
          <p:cNvCxnSpPr>
            <a:cxnSpLocks/>
          </p:cNvCxnSpPr>
          <p:nvPr/>
        </p:nvCxnSpPr>
        <p:spPr>
          <a:xfrm flipV="1">
            <a:off x="1967941" y="1600200"/>
            <a:ext cx="1560197" cy="550034"/>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71500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Readings</a:t>
            </a:r>
          </a:p>
        </p:txBody>
      </p:sp>
      <p:sp>
        <p:nvSpPr>
          <p:cNvPr id="3" name="Content Placeholder 2"/>
          <p:cNvSpPr>
            <a:spLocks noGrp="1"/>
          </p:cNvSpPr>
          <p:nvPr>
            <p:ph idx="1"/>
          </p:nvPr>
        </p:nvSpPr>
        <p:spPr/>
        <p:txBody>
          <a:bodyPr/>
          <a:lstStyle/>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Sanchez, W. (2013). Open ended questions and the process standards. 107(3). </a:t>
            </a:r>
            <a:r>
              <a:rPr lang="en-US" i="1" dirty="0"/>
              <a:t>Mathematics Teacher</a:t>
            </a:r>
            <a:r>
              <a:rPr lang="en-US" dirty="0"/>
              <a:t>.</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16</a:t>
            </a:fld>
            <a:endParaRPr lang="en-US"/>
          </a:p>
        </p:txBody>
      </p:sp>
    </p:spTree>
    <p:extLst>
      <p:ext uri="{BB962C8B-B14F-4D97-AF65-F5344CB8AC3E}">
        <p14:creationId xmlns:p14="http://schemas.microsoft.com/office/powerpoint/2010/main" val="3684880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5592763"/>
          </a:xfrm>
        </p:spPr>
        <p:txBody>
          <a:bodyPr>
            <a:normAutofit/>
          </a:bodyPr>
          <a:lstStyle/>
          <a:p>
            <a:pPr marL="0" indent="0">
              <a:buNone/>
            </a:pPr>
            <a:r>
              <a:rPr lang="en-US" dirty="0"/>
              <a:t>Take a few minutes to reflect using the prompts in your notes: </a:t>
            </a:r>
          </a:p>
          <a:p>
            <a:pPr lvl="0" fontAlgn="base"/>
            <a:r>
              <a:rPr lang="en-US" dirty="0"/>
              <a:t>What is one message from this session that you would want to bring back to another teacher?  How would you make it meaningful and accessible for them (when they haven’t been here with you)?</a:t>
            </a:r>
          </a:p>
          <a:p>
            <a:pPr marL="0" lvl="0" indent="0" fontAlgn="base">
              <a:buNone/>
            </a:pPr>
            <a:r>
              <a:rPr lang="en-US" dirty="0"/>
              <a:t>On your Exit Card:</a:t>
            </a:r>
          </a:p>
          <a:p>
            <a:r>
              <a:rPr lang="en-US" dirty="0"/>
              <a:t>What question would you like to raise for us to think about as we move forward?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Tree>
    <p:extLst>
      <p:ext uri="{BB962C8B-B14F-4D97-AF65-F5344CB8AC3E}">
        <p14:creationId xmlns:p14="http://schemas.microsoft.com/office/powerpoint/2010/main" val="1823178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685800" y="1524000"/>
            <a:ext cx="8229600" cy="4525963"/>
          </a:xfrm>
        </p:spPr>
        <p:txBody>
          <a:bodyPr>
            <a:normAutofit fontScale="85000" lnSpcReduction="10000"/>
          </a:bodyPr>
          <a:lstStyle/>
          <a:p>
            <a:r>
              <a:rPr lang="en-US" dirty="0" err="1"/>
              <a:t>Dekker,T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www.fi.uu.nl/catch</a:t>
            </a:r>
          </a:p>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National Council of Teachers of Mathematics. (2014). Principles to action: Ensuring mathematical success for all students. Reston VA: The Council</a:t>
            </a:r>
          </a:p>
          <a:p>
            <a:r>
              <a:rPr lang="en-US" dirty="0"/>
              <a:t>Sanchez, W. (2013). Open ended questions and the process standards. 107(3). </a:t>
            </a:r>
            <a:r>
              <a:rPr lang="en-US" i="1" dirty="0"/>
              <a:t>Mathematics Teacher</a:t>
            </a:r>
            <a:r>
              <a:rPr lang="en-US" dirty="0"/>
              <a:t>.</a:t>
            </a:r>
          </a:p>
          <a:p>
            <a:endParaRPr lang="en-US" dirty="0">
              <a:hlinkClick r:id="rId3"/>
            </a:endParaRP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101532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 xmlns:a14="http://schemas.microsoft.com/office/drawing/2010/main">
                <a:solidFill>
                  <a:srgbClr val="000080"/>
                </a:solidFill>
              </a14:hiddenFill>
            </a:ext>
          </a:extLst>
        </p:spPr>
        <p:txBody>
          <a:bodyPr>
            <a:normAutofit fontScale="90000"/>
          </a:bodyPr>
          <a:lstStyle/>
          <a:p>
            <a:pPr eaLnBrk="1" hangingPunct="1">
              <a:defRPr/>
            </a:pPr>
            <a:r>
              <a:rPr lang="en-US">
                <a:solidFill>
                  <a:schemeClr val="tx1"/>
                </a:solidFill>
                <a:cs typeface="+mj-cs"/>
              </a:rPr>
              <a:t>In the figure below, what fraction of the rectangle ABCD is shaded?</a:t>
            </a:r>
            <a:endParaRPr lang="en-US">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a:latin typeface="Times" charset="0"/>
                <a:cs typeface="+mn-cs"/>
              </a:rPr>
              <a:t>1/6</a:t>
            </a:r>
          </a:p>
          <a:p>
            <a:pPr>
              <a:spcBef>
                <a:spcPct val="50000"/>
              </a:spcBef>
              <a:buFont typeface="Times" charset="0"/>
              <a:buAutoNum type="alphaLcParenR" startAt="2"/>
              <a:defRPr/>
            </a:pPr>
            <a:r>
              <a:rPr lang="en-US" sz="2800" dirty="0">
                <a:latin typeface="Times" charset="0"/>
                <a:cs typeface="+mn-cs"/>
              </a:rPr>
              <a:t>1/5</a:t>
            </a:r>
          </a:p>
          <a:p>
            <a:pPr>
              <a:spcBef>
                <a:spcPct val="50000"/>
              </a:spcBef>
              <a:buFont typeface="Times" charset="0"/>
              <a:buAutoNum type="alphaLcParenR" startAt="3"/>
              <a:defRPr/>
            </a:pPr>
            <a:r>
              <a:rPr lang="en-US" sz="2800" dirty="0">
                <a:latin typeface="Times" charset="0"/>
                <a:cs typeface="+mn-cs"/>
              </a:rPr>
              <a:t>1/4</a:t>
            </a:r>
          </a:p>
          <a:p>
            <a:pPr>
              <a:spcBef>
                <a:spcPct val="50000"/>
              </a:spcBef>
              <a:buFont typeface="Times" charset="0"/>
              <a:buAutoNum type="alphaLcParenR" startAt="4"/>
              <a:defRPr/>
            </a:pPr>
            <a:r>
              <a:rPr lang="en-US" sz="2800" dirty="0">
                <a:latin typeface="Times" charset="0"/>
                <a:cs typeface="+mn-cs"/>
              </a:rPr>
              <a:t>1/3</a:t>
            </a:r>
          </a:p>
          <a:p>
            <a:pPr>
              <a:spcBef>
                <a:spcPct val="50000"/>
              </a:spcBef>
              <a:buFont typeface="Times" charset="0"/>
              <a:buNone/>
              <a:defRPr/>
            </a:pPr>
            <a:r>
              <a:rPr lang="en-US" sz="2800" dirty="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 xmlns:a14="http://schemas.microsoft.com/office/drawing/2010/main">
                <a:solidFill>
                  <a:srgbClr val="000080"/>
                </a:solidFill>
              </a14:hiddenFill>
            </a:ext>
          </a:extLst>
        </p:spPr>
        <p:txBody>
          <a:bodyPr>
            <a:normAutofit fontScale="90000"/>
          </a:bodyPr>
          <a:lstStyle/>
          <a:p>
            <a:pPr eaLnBrk="1" hangingPunct="1">
              <a:defRPr/>
            </a:pPr>
            <a:r>
              <a:rPr lang="en-US">
                <a:solidFill>
                  <a:schemeClr val="tx1"/>
                </a:solidFill>
                <a:cs typeface="+mj-cs"/>
              </a:rPr>
              <a:t>In the figure below, what fraction of the rectangle ABCD is shaded?</a:t>
            </a:r>
            <a:endParaRPr lang="en-US">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a:latin typeface="Times" charset="0"/>
                <a:cs typeface="+mn-cs"/>
              </a:rPr>
              <a:t>1/6  </a:t>
            </a:r>
            <a:r>
              <a:rPr lang="en-US" sz="2800" dirty="0">
                <a:solidFill>
                  <a:srgbClr val="66FF33"/>
                </a:solidFill>
                <a:latin typeface="Times" charset="0"/>
                <a:cs typeface="+mn-cs"/>
              </a:rPr>
              <a:t>(5%)</a:t>
            </a:r>
          </a:p>
          <a:p>
            <a:pPr>
              <a:spcBef>
                <a:spcPct val="50000"/>
              </a:spcBef>
              <a:buFont typeface="Times" charset="0"/>
              <a:buAutoNum type="alphaLcParenR" startAt="2"/>
              <a:defRPr/>
            </a:pPr>
            <a:r>
              <a:rPr lang="en-US" sz="2800" dirty="0">
                <a:latin typeface="Times" charset="0"/>
                <a:cs typeface="+mn-cs"/>
              </a:rPr>
              <a:t>1/5  </a:t>
            </a:r>
            <a:r>
              <a:rPr lang="en-US" sz="2800" dirty="0">
                <a:solidFill>
                  <a:srgbClr val="66FF33"/>
                </a:solidFill>
                <a:latin typeface="Times" charset="0"/>
                <a:cs typeface="+mn-cs"/>
              </a:rPr>
              <a:t>(3%)</a:t>
            </a:r>
          </a:p>
          <a:p>
            <a:pPr>
              <a:spcBef>
                <a:spcPct val="50000"/>
              </a:spcBef>
              <a:buFont typeface="Times" charset="0"/>
              <a:buAutoNum type="alphaLcParenR" startAt="3"/>
              <a:defRPr/>
            </a:pPr>
            <a:r>
              <a:rPr lang="en-US" sz="2800" dirty="0">
                <a:latin typeface="Times" charset="0"/>
                <a:cs typeface="+mn-cs"/>
              </a:rPr>
              <a:t>1/4  </a:t>
            </a:r>
            <a:r>
              <a:rPr lang="en-US" sz="2800" dirty="0">
                <a:solidFill>
                  <a:srgbClr val="66FF33"/>
                </a:solidFill>
                <a:latin typeface="Times" charset="0"/>
                <a:cs typeface="+mn-cs"/>
              </a:rPr>
              <a:t>(24%)</a:t>
            </a:r>
          </a:p>
          <a:p>
            <a:pPr>
              <a:spcBef>
                <a:spcPct val="50000"/>
              </a:spcBef>
              <a:buFont typeface="Times" charset="0"/>
              <a:buAutoNum type="alphaLcParenR" startAt="4"/>
              <a:defRPr/>
            </a:pPr>
            <a:r>
              <a:rPr lang="en-US" sz="2800" dirty="0">
                <a:latin typeface="Times" charset="0"/>
                <a:cs typeface="+mn-cs"/>
              </a:rPr>
              <a:t>1/3*  </a:t>
            </a:r>
            <a:r>
              <a:rPr lang="en-US" sz="2800" dirty="0">
                <a:solidFill>
                  <a:srgbClr val="66FF33"/>
                </a:solidFill>
                <a:latin typeface="Times" charset="0"/>
                <a:cs typeface="+mn-cs"/>
              </a:rPr>
              <a:t>(66%)</a:t>
            </a:r>
          </a:p>
          <a:p>
            <a:pPr>
              <a:spcBef>
                <a:spcPct val="50000"/>
              </a:spcBef>
              <a:buFont typeface="Times" charset="0"/>
              <a:buNone/>
              <a:defRPr/>
            </a:pPr>
            <a:r>
              <a:rPr lang="en-US" sz="2800" dirty="0">
                <a:latin typeface="Times" charset="0"/>
                <a:cs typeface="+mn-cs"/>
              </a:rPr>
              <a:t>e)   1/2  </a:t>
            </a:r>
            <a:r>
              <a:rPr lang="en-US" sz="2800" dirty="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a:solidFill>
                  <a:schemeClr val="tx1"/>
                </a:solidFill>
                <a:effectLst/>
                <a:cs typeface="+mj-cs"/>
              </a:rPr>
              <a:t>Another approach to ¼</a:t>
            </a:r>
            <a:br>
              <a:rPr lang="en-US" b="1" dirty="0">
                <a:solidFill>
                  <a:schemeClr val="tx1"/>
                </a:solidFill>
                <a:effectLst/>
                <a:cs typeface="+mj-cs"/>
              </a:rPr>
            </a:br>
            <a:br>
              <a:rPr lang="en-US" b="1" dirty="0"/>
            </a:br>
            <a:r>
              <a:rPr lang="en-US" b="1" dirty="0"/>
              <a:t>(Dekker &amp; </a:t>
            </a:r>
            <a:r>
              <a:rPr lang="en-US" b="1" dirty="0" err="1"/>
              <a:t>Querrelle</a:t>
            </a:r>
            <a:r>
              <a:rPr lang="en-US" b="1" dirty="0"/>
              <a:t>)</a:t>
            </a:r>
            <a:endParaRPr lang="en-US" b="1" dirty="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a:cs typeface="+mn-cs"/>
            </a:endParaRPr>
          </a:p>
          <a:p>
            <a:pPr eaLnBrk="1" hangingPunct="1">
              <a:defRPr/>
            </a:pPr>
            <a:endParaRPr lang="en-US" sz="3200" dirty="0">
              <a:cs typeface="+mn-cs"/>
            </a:endParaRPr>
          </a:p>
          <a:p>
            <a:pPr eaLnBrk="1" hangingPunct="1">
              <a:defRPr/>
            </a:pPr>
            <a:endParaRPr lang="en-US" sz="3200" dirty="0">
              <a:cs typeface="+mn-cs"/>
            </a:endParaRPr>
          </a:p>
          <a:p>
            <a:pPr eaLnBrk="1" hangingPunct="1">
              <a:defRPr/>
            </a:pPr>
            <a:endParaRPr lang="en-US" dirty="0">
              <a:cs typeface="+mn-cs"/>
            </a:endParaRPr>
          </a:p>
          <a:p>
            <a:pPr eaLnBrk="1" hangingPunct="1">
              <a:defRPr/>
            </a:pPr>
            <a:endParaRPr lang="en-US" dirty="0">
              <a:cs typeface="+mn-cs"/>
            </a:endParaRPr>
          </a:p>
        </p:txBody>
      </p:sp>
    </p:spTree>
    <p:extLst>
      <p:ext uri="{BB962C8B-B14F-4D97-AF65-F5344CB8AC3E}">
        <p14:creationId xmlns:p14="http://schemas.microsoft.com/office/powerpoint/2010/main" val="2625888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a:t>In which is ¼ of the shape shaded?</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a:t>What did you like or not like about this task in terms of promoting discussion and eliciting student understanding?</a:t>
            </a:r>
          </a:p>
          <a:p>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spTree>
    <p:extLst>
      <p:ext uri="{BB962C8B-B14F-4D97-AF65-F5344CB8AC3E}">
        <p14:creationId xmlns:p14="http://schemas.microsoft.com/office/powerpoint/2010/main" val="866738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buNone/>
            </a:pPr>
            <a:r>
              <a:rPr lang="en-US" sz="3600" dirty="0"/>
              <a:t>Tasks should be chosen so that there is an opportunity for error in reasoning or thinking that opens up the ability to discuss or explain - not just an error in the next step (for example, lost a negative sign or multiplied incorrectly).</a:t>
            </a:r>
          </a:p>
          <a:p>
            <a:endParaRPr lang="en-US" sz="3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spTree>
    <p:extLst>
      <p:ext uri="{BB962C8B-B14F-4D97-AF65-F5344CB8AC3E}">
        <p14:creationId xmlns:p14="http://schemas.microsoft.com/office/powerpoint/2010/main" val="4108187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shadeToTitle="1">
        <a:solidFill>
          <a:schemeClr val="bg1">
            <a:alpha val="18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9</a:t>
            </a:fld>
            <a:endParaRPr lang="en-US"/>
          </a:p>
        </p:txBody>
      </p:sp>
      <p:pic>
        <p:nvPicPr>
          <p:cNvPr id="5" name="Picture 4"/>
          <p:cNvPicPr>
            <a:picLocks noChangeAspect="1"/>
          </p:cNvPicPr>
          <p:nvPr/>
        </p:nvPicPr>
        <p:blipFill>
          <a:blip r:embed="rId3"/>
          <a:stretch>
            <a:fillRect/>
          </a:stretch>
        </p:blipFill>
        <p:spPr>
          <a:xfrm>
            <a:off x="1752600" y="57583"/>
            <a:ext cx="5524500" cy="6114617"/>
          </a:xfrm>
          <a:prstGeom prst="rect">
            <a:avLst/>
          </a:prstGeom>
        </p:spPr>
      </p:pic>
    </p:spTree>
    <p:extLst>
      <p:ext uri="{BB962C8B-B14F-4D97-AF65-F5344CB8AC3E}">
        <p14:creationId xmlns:p14="http://schemas.microsoft.com/office/powerpoint/2010/main" val="4061676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1884</TotalTime>
  <Words>643</Words>
  <Application>Microsoft Macintosh PowerPoint</Application>
  <PresentationFormat>On-screen Show (4:3)</PresentationFormat>
  <Paragraphs>116</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ＭＳ Ｐゴシック</vt:lpstr>
      <vt:lpstr>Arial</vt:lpstr>
      <vt:lpstr>Calibri</vt:lpstr>
      <vt:lpstr>Candara</vt:lpstr>
      <vt:lpstr>Times</vt:lpstr>
      <vt:lpstr>Times New Roman</vt:lpstr>
      <vt:lpstr>Wingdings</vt:lpstr>
      <vt:lpstr>Office Theme</vt:lpstr>
      <vt:lpstr>Reflecting on Practice: Worthwhile Tasks</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Pair Up</vt:lpstr>
      <vt:lpstr>Jeopardy</vt:lpstr>
      <vt:lpstr>PowerPoint Presentation</vt:lpstr>
      <vt:lpstr>PowerPoint Presentation</vt:lpstr>
      <vt:lpstr>PowerPoint Presentation</vt:lpstr>
      <vt:lpstr>PowerPoint Presentation</vt:lpstr>
      <vt:lpstr>Readings</vt:lpstr>
      <vt:lpstr>PowerPoint Presentation</vt:lpstr>
      <vt:lpstr>References</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Jennifer Outzs</cp:lastModifiedBy>
  <cp:revision>45</cp:revision>
  <dcterms:created xsi:type="dcterms:W3CDTF">2013-06-11T03:33:30Z</dcterms:created>
  <dcterms:modified xsi:type="dcterms:W3CDTF">2018-02-25T21:17:32Z</dcterms:modified>
</cp:coreProperties>
</file>