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326" r:id="rId4"/>
    <p:sldId id="327" r:id="rId5"/>
    <p:sldId id="329" r:id="rId6"/>
    <p:sldId id="304" r:id="rId7"/>
    <p:sldId id="325" r:id="rId8"/>
    <p:sldId id="311" r:id="rId9"/>
    <p:sldId id="312" r:id="rId10"/>
    <p:sldId id="305" r:id="rId11"/>
    <p:sldId id="313" r:id="rId12"/>
    <p:sldId id="309" r:id="rId13"/>
    <p:sldId id="298" r:id="rId14"/>
    <p:sldId id="323" r:id="rId15"/>
    <p:sldId id="328" r:id="rId16"/>
    <p:sldId id="29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8F3FF"/>
    <a:srgbClr val="58B12A"/>
    <a:srgbClr val="07D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6"/>
    <p:restoredTop sz="64444" autoAdjust="0"/>
  </p:normalViewPr>
  <p:slideViewPr>
    <p:cSldViewPr>
      <p:cViewPr varScale="1">
        <p:scale>
          <a:sx n="99" d="100"/>
          <a:sy n="99" d="100"/>
        </p:scale>
        <p:origin x="158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F7270-0A22-4BE9-85A8-9062B1102DE7}" type="datetimeFigureOut">
              <a:rPr lang="en-US" smtClean="0"/>
              <a:t>2/25/18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BD0BE-5780-4156-9B75-D207BA6B8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82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BD0BE-5780-4156-9B75-D207BA6B88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32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BD0BE-5780-4156-9B75-D207BA6B88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13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Park City Mathematics Institute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3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Park City Mathematics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9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Park City Mathematics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3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Park City Mathematics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5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Park City Mathematics Institute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9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Park City Mathematics Institute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9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Park City Mathematics Institute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9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Park City Mathematics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9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Park City Mathematics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4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lumMod val="9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Park City Mathematics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E9914-D5EE-4969-8BC2-355A35D3C53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8200" y="6248400"/>
            <a:ext cx="7848600" cy="0"/>
          </a:xfrm>
          <a:prstGeom prst="line">
            <a:avLst/>
          </a:prstGeom>
          <a:ln>
            <a:solidFill>
              <a:srgbClr val="07DC0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914400" y="6172200"/>
            <a:ext cx="7772400" cy="0"/>
          </a:xfrm>
          <a:prstGeom prst="line">
            <a:avLst/>
          </a:prstGeom>
          <a:ln>
            <a:solidFill>
              <a:srgbClr val="58B12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762000" y="6324600"/>
            <a:ext cx="7924800" cy="0"/>
          </a:xfrm>
          <a:prstGeom prst="line">
            <a:avLst/>
          </a:prstGeom>
          <a:ln>
            <a:solidFill>
              <a:srgbClr val="C8F3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9" y="5016701"/>
            <a:ext cx="1396825" cy="161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9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3</a:t>
            </a:r>
          </a:p>
          <a:p>
            <a:r>
              <a:rPr lang="en-US" dirty="0"/>
              <a:t>Implementing Tasks: Maintaining Fidelity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Reflecting on Practice: Worthwhile Tasks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Park City Mathematics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6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important to bring ideas together for students.</a:t>
            </a:r>
          </a:p>
          <a:p>
            <a:endParaRPr lang="en-US" dirty="0"/>
          </a:p>
          <a:p>
            <a:r>
              <a:rPr lang="en-US" dirty="0"/>
              <a:t>What connections would you want students to discuss? How would you help them see those connections?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C94D7-4D5B-E148-8BBF-6BCBE417AD7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75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Possible mathematical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Which changes led to linear equations and which lead to quadratic?  Is there an explanation?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What were the advantages and disadvantages of different approaches  (symbolic vs. tables vs. graphs </a:t>
            </a:r>
            <a:r>
              <a:rPr lang="en-US" dirty="0" err="1"/>
              <a:t>vs</a:t>
            </a:r>
            <a:r>
              <a:rPr lang="en-US" dirty="0"/>
              <a:t> diagrams)?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What is the distinction between patterns and proof? Is this important? Why or why not?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Identify where it was important to “attend to  precision”.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Park City Mathematics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00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-108" charset="-128"/>
              </a:rPr>
              <a:t>The 5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endParaRPr lang="en-US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Anticipate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Monitor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Select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Sequence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Connect</a:t>
            </a:r>
          </a:p>
          <a:p>
            <a:pPr marL="0" indent="0">
              <a:buFont typeface="Arial" charset="0"/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400" i="1" dirty="0">
                <a:solidFill>
                  <a:schemeClr val="tx2"/>
                </a:solidFill>
              </a:rPr>
              <a:t>						</a:t>
            </a:r>
            <a:r>
              <a:rPr lang="en-US" sz="2000" dirty="0">
                <a:solidFill>
                  <a:schemeClr val="tx2"/>
                </a:solidFill>
              </a:rPr>
              <a:t>Smith &amp; Stein, 2011</a:t>
            </a:r>
          </a:p>
          <a:p>
            <a:pPr>
              <a:buFont typeface="Wingdings" charset="2"/>
              <a:buChar char="§"/>
              <a:defRPr/>
            </a:pPr>
            <a:endParaRPr lang="en-US" sz="2400" i="1" dirty="0">
              <a:solidFill>
                <a:schemeClr val="tx2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>
              <a:buFont typeface="Wingdings" charset="2"/>
              <a:buChar char="Ø"/>
              <a:defRPr/>
            </a:pPr>
            <a:endParaRPr lang="en-US" dirty="0"/>
          </a:p>
        </p:txBody>
      </p:sp>
      <p:pic>
        <p:nvPicPr>
          <p:cNvPr id="4" name="Picture 3" descr="5 practices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28956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/>
            <a:fld id="{0618633B-F92C-4DF4-B93D-B0CD18F85AA1}" type="slidenum">
              <a:rPr lang="en-US" altLang="en-US" smtClean="0">
                <a:solidFill>
                  <a:srgbClr val="898989"/>
                </a:solidFill>
                <a:latin typeface="Calibri" pitchFamily="-108" charset="0"/>
              </a:rPr>
              <a:pPr eaLnBrk="1" hangingPunct="1"/>
              <a:t>12</a:t>
            </a:fld>
            <a:endParaRPr lang="en-US" altLang="en-US">
              <a:solidFill>
                <a:srgbClr val="898989"/>
              </a:solidFill>
              <a:latin typeface="Calibri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2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8001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 the task we just looked at and it’s implementation.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As a student</a:t>
            </a:r>
            <a:r>
              <a:rPr lang="en-US" dirty="0"/>
              <a:t>, what was useful about this task? What did you like? What didn’t you like?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Park City Mathematics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19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8001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 the task we just looked at and it’s implementation.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As a teacher</a:t>
            </a:r>
            <a:r>
              <a:rPr lang="en-US" dirty="0"/>
              <a:t>, what was useful to you? What did you like? What didn’t you like? What would you change? How would you change it?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Park City Mathematics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90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Session 1 – What Makes a Worthwhile Task</a:t>
            </a:r>
          </a:p>
          <a:p>
            <a:endParaRPr lang="en-US" dirty="0"/>
          </a:p>
          <a:p>
            <a:r>
              <a:rPr lang="en-US" dirty="0"/>
              <a:t>Session 2 – Adapting Tasks to make them Worthwhile</a:t>
            </a:r>
          </a:p>
          <a:p>
            <a:endParaRPr lang="en-US" dirty="0"/>
          </a:p>
          <a:p>
            <a:r>
              <a:rPr lang="en-US" dirty="0"/>
              <a:t>Session 3 – Implementing Tasks: Maintaining Fidelity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Reflecting on Practice: Worthwhile Tasks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Park City Mathematics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Horn, I. (2012). Strength in numbers: Collaborative learning in secondary mathematics. Reston VA: National Council of Teachers of Mathematics</a:t>
            </a:r>
          </a:p>
          <a:p>
            <a:r>
              <a:rPr lang="en-US" dirty="0"/>
              <a:t>Peterson, B. (2006). Linear and quadratic change: A problem from Japan. </a:t>
            </a:r>
            <a:r>
              <a:rPr lang="en-US" i="1" dirty="0"/>
              <a:t>The Mathematics Teacher</a:t>
            </a:r>
            <a:r>
              <a:rPr lang="en-US" dirty="0"/>
              <a:t>, 100(3). Reston VA: National Council of Teachers of Mathematics.</a:t>
            </a:r>
          </a:p>
          <a:p>
            <a:r>
              <a:rPr lang="en-US" dirty="0">
                <a:latin typeface="Arial" charset="0"/>
              </a:rPr>
              <a:t>Smith, M., &amp; Stein, M.(2011).  </a:t>
            </a:r>
            <a:r>
              <a:rPr lang="en-US" i="1" dirty="0">
                <a:latin typeface="Arial" charset="0"/>
              </a:rPr>
              <a:t>5 practices for orchestrating productive mathematics discussions.</a:t>
            </a:r>
            <a:r>
              <a:rPr lang="en-US" dirty="0">
                <a:latin typeface="Arial" charset="0"/>
              </a:rPr>
              <a:t> Reston VA: National Council of Teachers of Mathematics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Park City Mathematics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61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/>
              <a:t>In this figure as the step changes, the _____________  also changes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Park City Mathematics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41148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92766" y="41148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0" y="36576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67200" y="41148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0" y="41148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52800" y="41148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48400" y="41148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05600" y="41148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87156" y="41148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642790" y="41148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48400" y="36576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162800" y="36576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705600" y="36576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705600" y="32004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371600" y="4648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Step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3600" y="4648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Step 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81400" y="4648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Step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24600" y="648866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Peterson, 2006</a:t>
            </a:r>
          </a:p>
        </p:txBody>
      </p:sp>
    </p:spTree>
    <p:extLst>
      <p:ext uri="{BB962C8B-B14F-4D97-AF65-F5344CB8AC3E}">
        <p14:creationId xmlns:p14="http://schemas.microsoft.com/office/powerpoint/2010/main" val="368161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6D4C3-D2E2-6F45-AD54-071E71448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this figure as the step changes, the _____________  also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5662B-C70E-0D49-BC13-C926191D0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114800" cy="4144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5FD4D-A548-6649-ADEF-8A231404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EB7AD-9D37-FE4D-98B4-74ED48A41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Park City Mathematics Institute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FCA1C-D6DF-E24D-81D7-C351D1B3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0574A0-E31C-1340-9452-1DF45B6771D0}"/>
              </a:ext>
            </a:extLst>
          </p:cNvPr>
          <p:cNvSpPr/>
          <p:nvPr/>
        </p:nvSpPr>
        <p:spPr>
          <a:xfrm>
            <a:off x="0" y="5745162"/>
            <a:ext cx="8991600" cy="1112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F0A04D4-137B-2945-98A5-7AA5D6C6C23C}"/>
              </a:ext>
            </a:extLst>
          </p:cNvPr>
          <p:cNvSpPr txBox="1">
            <a:spLocks/>
          </p:cNvSpPr>
          <p:nvPr/>
        </p:nvSpPr>
        <p:spPr>
          <a:xfrm>
            <a:off x="4876800" y="1417638"/>
            <a:ext cx="41148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2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C99D1-6C0B-3240-8F54-51CF2F1D4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Peter </a:t>
            </a:r>
            <a:r>
              <a:rPr lang="en-US" dirty="0" err="1"/>
              <a:t>Liljedahl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F06B5-EEE1-FA4E-8C85-5B8B48F42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4ABF9-6950-074C-ABB2-858C0132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Park City Mathematics Institute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BB694-DE23-F243-90D6-D98166BC5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visibly-random-groups-vrg">
            <a:extLst>
              <a:ext uri="{FF2B5EF4-FFF2-40B4-BE49-F238E27FC236}">
                <a16:creationId xmlns:a16="http://schemas.microsoft.com/office/drawing/2014/main" id="{AD41773D-A33F-BD45-85C1-3B592DF6A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656" y="951749"/>
            <a:ext cx="5639144" cy="58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16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C99D1-6C0B-3240-8F54-51CF2F1D4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Peter </a:t>
            </a:r>
            <a:r>
              <a:rPr lang="en-US" dirty="0" err="1"/>
              <a:t>Liljedahl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F06B5-EEE1-FA4E-8C85-5B8B48F42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4ABF9-6950-074C-ABB2-858C0132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Park City Mathematics Institute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BB694-DE23-F243-90D6-D98166BC5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 descr="Vertical NonPermanent Surfaces VNPS.PNG">
            <a:extLst>
              <a:ext uri="{FF2B5EF4-FFF2-40B4-BE49-F238E27FC236}">
                <a16:creationId xmlns:a16="http://schemas.microsoft.com/office/drawing/2014/main" id="{DC20920D-7405-894C-AF1D-E1EAA9835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826127"/>
            <a:ext cx="7670800" cy="585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46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your trio, pick one of the attributes in our list and investigate how it changes. Make a conjecture and try to prove it.  How would a graph, a table, and/or an equation support your conclusion?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(If time, explore a 2</a:t>
            </a:r>
            <a:r>
              <a:rPr lang="en-US" baseline="30000" dirty="0"/>
              <a:t>nd</a:t>
            </a:r>
            <a:r>
              <a:rPr lang="en-US" dirty="0"/>
              <a:t> or 3</a:t>
            </a:r>
            <a:r>
              <a:rPr lang="en-US" baseline="30000" dirty="0"/>
              <a:t>rd</a:t>
            </a:r>
            <a:r>
              <a:rPr lang="en-US" dirty="0"/>
              <a:t> property)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C94D7-4D5B-E148-8BBF-6BCBE417AD7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79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E2B65-BE9D-904A-B688-DB01E118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on your Teacher Hat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2524E-E7DF-8F43-A386-76358C72D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2648E-AAFF-A843-8F8B-4A83A1DD2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Park City Mathematics Institute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5AF76-507C-F648-B401-475A5CFAC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FC844F-42AF-9246-9B78-DF747E4AA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1841500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87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With your trio, decide what your lesson goal(s) will 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i="1" dirty="0"/>
              <a:t> Possible goals:</a:t>
            </a:r>
            <a:endParaRPr lang="en-US" sz="3400" dirty="0"/>
          </a:p>
          <a:p>
            <a:pPr lvl="0"/>
            <a:r>
              <a:rPr lang="en-US" sz="3400" dirty="0"/>
              <a:t>Distinguish between linear and quadratic relationships</a:t>
            </a:r>
          </a:p>
          <a:p>
            <a:pPr lvl="0"/>
            <a:r>
              <a:rPr lang="en-US" sz="3400" dirty="0"/>
              <a:t>Distinguish between closed form and recursive rules for sequences</a:t>
            </a:r>
          </a:p>
          <a:p>
            <a:pPr lvl="0"/>
            <a:r>
              <a:rPr lang="en-US" sz="3400" dirty="0"/>
              <a:t>Interpret numerical, algebraic and geometric representations of a mathematical concept</a:t>
            </a:r>
          </a:p>
          <a:p>
            <a:pPr lvl="0"/>
            <a:r>
              <a:rPr lang="en-US" sz="3400" dirty="0"/>
              <a:t>Describe a geometric pattern by an algebraic expression</a:t>
            </a:r>
          </a:p>
          <a:p>
            <a:pPr lvl="0"/>
            <a:r>
              <a:rPr lang="en-US" sz="3400" dirty="0"/>
              <a:t>Recognize a quadratic relationship and be able to find a closed form rule for the relationship</a:t>
            </a:r>
          </a:p>
          <a:p>
            <a:pPr lvl="0"/>
            <a:r>
              <a:rPr lang="en-US" sz="3400" dirty="0"/>
              <a:t>Recognize and be able to describe the components of an arithmetic sequence</a:t>
            </a:r>
          </a:p>
          <a:p>
            <a:pPr lvl="0"/>
            <a:r>
              <a:rPr lang="en-US" sz="3400" dirty="0"/>
              <a:t>Explain what rate of change means in different situations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Park City Mathematics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0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Select and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As a trio, keeping your learning goal in mind, </a:t>
            </a:r>
            <a:r>
              <a:rPr lang="en-US" b="1" dirty="0">
                <a:solidFill>
                  <a:schemeClr val="accent1"/>
                </a:solidFill>
              </a:rPr>
              <a:t>walk around </a:t>
            </a:r>
            <a:r>
              <a:rPr lang="en-US" dirty="0"/>
              <a:t>and </a:t>
            </a:r>
            <a:r>
              <a:rPr lang="en-US" b="1" dirty="0"/>
              <a:t>select a </a:t>
            </a:r>
            <a:r>
              <a:rPr lang="en-US" b="1" dirty="0">
                <a:solidFill>
                  <a:srgbClr val="FF0000"/>
                </a:solidFill>
              </a:rPr>
              <a:t>few examples </a:t>
            </a:r>
            <a:r>
              <a:rPr lang="en-US" dirty="0"/>
              <a:t>of work that you would want to have your class discuss.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Sequence the work in the order in which you want the discussion to take place and be ready to defend your choice of sequence for the discussion.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Once you are finished, sit at any table with your trio (move chairs if you need </a:t>
            </a:r>
            <a:r>
              <a:rPr lang="en-US" dirty="0">
                <a:sym typeface="Wingdings" pitchFamily="2" charset="2"/>
              </a:rPr>
              <a:t>)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Park City Mathematics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66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PCMI RoP PPT Unit 2 Day 1</Template>
  <TotalTime>3278</TotalTime>
  <Words>690</Words>
  <Application>Microsoft Macintosh PowerPoint</Application>
  <PresentationFormat>On-screen Show (4:3)</PresentationFormat>
  <Paragraphs>111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Candara</vt:lpstr>
      <vt:lpstr>Wingdings</vt:lpstr>
      <vt:lpstr>Office Theme</vt:lpstr>
      <vt:lpstr>Reflecting on Practice: Worthwhile Tasks</vt:lpstr>
      <vt:lpstr>In this figure as the step changes, the _____________  also changes</vt:lpstr>
      <vt:lpstr>In this figure as the step changes, the _____________  also changes</vt:lpstr>
      <vt:lpstr>Peter Liljedahl</vt:lpstr>
      <vt:lpstr>Peter Liljedahl</vt:lpstr>
      <vt:lpstr>Investigate </vt:lpstr>
      <vt:lpstr>Putting on your Teacher Hat</vt:lpstr>
      <vt:lpstr>With your trio, decide what your lesson goal(s) will be</vt:lpstr>
      <vt:lpstr>Select and Sequence</vt:lpstr>
      <vt:lpstr>Connections</vt:lpstr>
      <vt:lpstr>Possible mathematical connections</vt:lpstr>
      <vt:lpstr>The 5 Practices</vt:lpstr>
      <vt:lpstr>PowerPoint Presentation</vt:lpstr>
      <vt:lpstr>PowerPoint Presentation</vt:lpstr>
      <vt:lpstr>Reflecting on Practice: Worthwhile Tasks</vt:lpstr>
      <vt:lpstr>References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Reflecting on Practice: Worthwhile Tasks</dc:title>
  <dc:creator>Cal</dc:creator>
  <cp:lastModifiedBy>Jennifer Outzs</cp:lastModifiedBy>
  <cp:revision>63</cp:revision>
  <dcterms:created xsi:type="dcterms:W3CDTF">2013-06-11T03:33:30Z</dcterms:created>
  <dcterms:modified xsi:type="dcterms:W3CDTF">2018-02-25T21:13:21Z</dcterms:modified>
</cp:coreProperties>
</file>