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67" r:id="rId3"/>
    <p:sldId id="266" r:id="rId4"/>
    <p:sldId id="268" r:id="rId5"/>
    <p:sldId id="269" r:id="rId6"/>
    <p:sldId id="270" r:id="rId7"/>
    <p:sldId id="272" r:id="rId8"/>
    <p:sldId id="273" r:id="rId9"/>
    <p:sldId id="271" r:id="rId10"/>
    <p:sldId id="275" r:id="rId11"/>
    <p:sldId id="27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F3FF"/>
    <a:srgbClr val="58B12A"/>
    <a:srgbClr val="07DC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6"/>
    <p:restoredTop sz="99796" autoAdjust="0"/>
  </p:normalViewPr>
  <p:slideViewPr>
    <p:cSldViewPr>
      <p:cViewPr>
        <p:scale>
          <a:sx n="99" d="100"/>
          <a:sy n="99" d="100"/>
        </p:scale>
        <p:origin x="-736"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1F7270-0A22-4BE9-85A8-9062B1102DE7}" type="datetimeFigureOut">
              <a:rPr lang="en-US" smtClean="0"/>
              <a:t>11/14/16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7BD0BE-5780-4156-9B75-D207BA6B885C}" type="slidenum">
              <a:rPr lang="en-US" smtClean="0"/>
              <a:t>‹#›</a:t>
            </a:fld>
            <a:endParaRPr lang="en-US"/>
          </a:p>
        </p:txBody>
      </p:sp>
    </p:spTree>
    <p:extLst>
      <p:ext uri="{BB962C8B-B14F-4D97-AF65-F5344CB8AC3E}">
        <p14:creationId xmlns:p14="http://schemas.microsoft.com/office/powerpoint/2010/main" val="2276582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
        <p:nvSpPr>
          <p:cNvPr id="8" name="Date Placeholder 7"/>
          <p:cNvSpPr>
            <a:spLocks noGrp="1"/>
          </p:cNvSpPr>
          <p:nvPr>
            <p:ph type="dt" sz="half" idx="10"/>
          </p:nvPr>
        </p:nvSpPr>
        <p:spPr/>
        <p:txBody>
          <a:bodyPr/>
          <a:lstStyle/>
          <a:p>
            <a:r>
              <a:rPr lang="en-US"/>
              <a:t>Reflecting on Practice</a:t>
            </a:r>
            <a:endParaRPr lang="en-US" dirty="0"/>
          </a:p>
        </p:txBody>
      </p:sp>
      <p:sp>
        <p:nvSpPr>
          <p:cNvPr id="9" name="Footer Placeholder 8"/>
          <p:cNvSpPr>
            <a:spLocks noGrp="1"/>
          </p:cNvSpPr>
          <p:nvPr>
            <p:ph type="ftr" sz="quarter" idx="11"/>
          </p:nvPr>
        </p:nvSpPr>
        <p:spPr/>
        <p:txBody>
          <a:bodyPr/>
          <a:lstStyle/>
          <a:p>
            <a:r>
              <a:rPr lang="en-US"/>
              <a:t>Park City Mathematics Institute</a:t>
            </a:r>
            <a:endParaRPr lang="en-US" dirty="0"/>
          </a:p>
        </p:txBody>
      </p:sp>
      <p:sp>
        <p:nvSpPr>
          <p:cNvPr id="10" name="Slide Number Placeholder 9"/>
          <p:cNvSpPr>
            <a:spLocks noGrp="1"/>
          </p:cNvSpPr>
          <p:nvPr>
            <p:ph type="sldNum" sz="quarter" idx="12"/>
          </p:nvPr>
        </p:nvSpPr>
        <p:spPr/>
        <p:txBody>
          <a:bodyPr/>
          <a:lstStyle/>
          <a:p>
            <a:fld id="{DC4E9914-D5EE-4969-8BC2-355A35D3C539}" type="slidenum">
              <a:rPr lang="en-US" smtClean="0"/>
              <a:t>‹#›</a:t>
            </a:fld>
            <a:endParaRPr lang="en-US" dirty="0"/>
          </a:p>
        </p:txBody>
      </p:sp>
    </p:spTree>
    <p:extLst>
      <p:ext uri="{BB962C8B-B14F-4D97-AF65-F5344CB8AC3E}">
        <p14:creationId xmlns:p14="http://schemas.microsoft.com/office/powerpoint/2010/main" val="370031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Park City Mathematics Institute</a:t>
            </a:r>
          </a:p>
        </p:txBody>
      </p:sp>
      <p:sp>
        <p:nvSpPr>
          <p:cNvPr id="6" name="Slide Number Placeholder 5"/>
          <p:cNvSpPr>
            <a:spLocks noGrp="1"/>
          </p:cNvSpPr>
          <p:nvPr>
            <p:ph type="sldNum" sz="quarter" idx="12"/>
          </p:nvPr>
        </p:nvSpPr>
        <p:spPr/>
        <p:txBody>
          <a:bodyPr/>
          <a:lstStyle/>
          <a:p>
            <a:fld id="{DC4E9914-D5EE-4969-8BC2-355A35D3C539}" type="slidenum">
              <a:rPr lang="en-US" smtClean="0"/>
              <a:t>‹#›</a:t>
            </a:fld>
            <a:endParaRPr lang="en-US"/>
          </a:p>
        </p:txBody>
      </p:sp>
    </p:spTree>
    <p:extLst>
      <p:ext uri="{BB962C8B-B14F-4D97-AF65-F5344CB8AC3E}">
        <p14:creationId xmlns:p14="http://schemas.microsoft.com/office/powerpoint/2010/main" val="850294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Park City Mathematics Institute</a:t>
            </a:r>
          </a:p>
        </p:txBody>
      </p:sp>
      <p:sp>
        <p:nvSpPr>
          <p:cNvPr id="6" name="Slide Number Placeholder 5"/>
          <p:cNvSpPr>
            <a:spLocks noGrp="1"/>
          </p:cNvSpPr>
          <p:nvPr>
            <p:ph type="sldNum" sz="quarter" idx="12"/>
          </p:nvPr>
        </p:nvSpPr>
        <p:spPr/>
        <p:txBody>
          <a:bodyPr/>
          <a:lstStyle/>
          <a:p>
            <a:fld id="{DC4E9914-D5EE-4969-8BC2-355A35D3C539}" type="slidenum">
              <a:rPr lang="en-US" smtClean="0"/>
              <a:t>‹#›</a:t>
            </a:fld>
            <a:endParaRPr lang="en-US"/>
          </a:p>
        </p:txBody>
      </p:sp>
    </p:spTree>
    <p:extLst>
      <p:ext uri="{BB962C8B-B14F-4D97-AF65-F5344CB8AC3E}">
        <p14:creationId xmlns:p14="http://schemas.microsoft.com/office/powerpoint/2010/main" val="2578634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Park City Mathematics Institute</a:t>
            </a:r>
          </a:p>
        </p:txBody>
      </p:sp>
      <p:sp>
        <p:nvSpPr>
          <p:cNvPr id="7" name="Slide Number Placeholder 6"/>
          <p:cNvSpPr>
            <a:spLocks noGrp="1"/>
          </p:cNvSpPr>
          <p:nvPr>
            <p:ph type="sldNum" sz="quarter" idx="12"/>
          </p:nvPr>
        </p:nvSpPr>
        <p:spPr/>
        <p:txBody>
          <a:bodyPr/>
          <a:lstStyle/>
          <a:p>
            <a:fld id="{DC4E9914-D5EE-4969-8BC2-355A35D3C539}" type="slidenum">
              <a:rPr lang="en-US" smtClean="0"/>
              <a:t>‹#›</a:t>
            </a:fld>
            <a:endParaRPr lang="en-US"/>
          </a:p>
        </p:txBody>
      </p:sp>
    </p:spTree>
    <p:extLst>
      <p:ext uri="{BB962C8B-B14F-4D97-AF65-F5344CB8AC3E}">
        <p14:creationId xmlns:p14="http://schemas.microsoft.com/office/powerpoint/2010/main" val="2082854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Park City Mathematics Institute</a:t>
            </a:r>
          </a:p>
        </p:txBody>
      </p:sp>
      <p:sp>
        <p:nvSpPr>
          <p:cNvPr id="9" name="Slide Number Placeholder 8"/>
          <p:cNvSpPr>
            <a:spLocks noGrp="1"/>
          </p:cNvSpPr>
          <p:nvPr>
            <p:ph type="sldNum" sz="quarter" idx="12"/>
          </p:nvPr>
        </p:nvSpPr>
        <p:spPr/>
        <p:txBody>
          <a:bodyPr/>
          <a:lstStyle/>
          <a:p>
            <a:fld id="{DC4E9914-D5EE-4969-8BC2-355A35D3C539}" type="slidenum">
              <a:rPr lang="en-US" smtClean="0"/>
              <a:t>‹#›</a:t>
            </a:fld>
            <a:endParaRPr lang="en-US"/>
          </a:p>
        </p:txBody>
      </p:sp>
    </p:spTree>
    <p:extLst>
      <p:ext uri="{BB962C8B-B14F-4D97-AF65-F5344CB8AC3E}">
        <p14:creationId xmlns:p14="http://schemas.microsoft.com/office/powerpoint/2010/main" val="3487591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Park City Mathematics Institute</a:t>
            </a:r>
          </a:p>
        </p:txBody>
      </p:sp>
      <p:sp>
        <p:nvSpPr>
          <p:cNvPr id="5" name="Slide Number Placeholder 4"/>
          <p:cNvSpPr>
            <a:spLocks noGrp="1"/>
          </p:cNvSpPr>
          <p:nvPr>
            <p:ph type="sldNum" sz="quarter" idx="12"/>
          </p:nvPr>
        </p:nvSpPr>
        <p:spPr/>
        <p:txBody>
          <a:bodyPr/>
          <a:lstStyle/>
          <a:p>
            <a:fld id="{DC4E9914-D5EE-4969-8BC2-355A35D3C539}" type="slidenum">
              <a:rPr lang="en-US" smtClean="0"/>
              <a:t>‹#›</a:t>
            </a:fld>
            <a:endParaRPr lang="en-US"/>
          </a:p>
        </p:txBody>
      </p:sp>
    </p:spTree>
    <p:extLst>
      <p:ext uri="{BB962C8B-B14F-4D97-AF65-F5344CB8AC3E}">
        <p14:creationId xmlns:p14="http://schemas.microsoft.com/office/powerpoint/2010/main" val="1536491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Park City Mathematics Institute</a:t>
            </a:r>
          </a:p>
        </p:txBody>
      </p:sp>
      <p:sp>
        <p:nvSpPr>
          <p:cNvPr id="4" name="Slide Number Placeholder 3"/>
          <p:cNvSpPr>
            <a:spLocks noGrp="1"/>
          </p:cNvSpPr>
          <p:nvPr>
            <p:ph type="sldNum" sz="quarter" idx="12"/>
          </p:nvPr>
        </p:nvSpPr>
        <p:spPr/>
        <p:txBody>
          <a:bodyPr/>
          <a:lstStyle/>
          <a:p>
            <a:fld id="{DC4E9914-D5EE-4969-8BC2-355A35D3C539}" type="slidenum">
              <a:rPr lang="en-US" smtClean="0"/>
              <a:t>‹#›</a:t>
            </a:fld>
            <a:endParaRPr lang="en-US"/>
          </a:p>
        </p:txBody>
      </p:sp>
    </p:spTree>
    <p:extLst>
      <p:ext uri="{BB962C8B-B14F-4D97-AF65-F5344CB8AC3E}">
        <p14:creationId xmlns:p14="http://schemas.microsoft.com/office/powerpoint/2010/main" val="3681699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Park City Mathematics Institute</a:t>
            </a:r>
          </a:p>
        </p:txBody>
      </p:sp>
      <p:sp>
        <p:nvSpPr>
          <p:cNvPr id="7" name="Slide Number Placeholder 6"/>
          <p:cNvSpPr>
            <a:spLocks noGrp="1"/>
          </p:cNvSpPr>
          <p:nvPr>
            <p:ph type="sldNum" sz="quarter" idx="12"/>
          </p:nvPr>
        </p:nvSpPr>
        <p:spPr/>
        <p:txBody>
          <a:bodyPr/>
          <a:lstStyle/>
          <a:p>
            <a:fld id="{DC4E9914-D5EE-4969-8BC2-355A35D3C539}" type="slidenum">
              <a:rPr lang="en-US" smtClean="0"/>
              <a:t>‹#›</a:t>
            </a:fld>
            <a:endParaRPr lang="en-US"/>
          </a:p>
        </p:txBody>
      </p:sp>
    </p:spTree>
    <p:extLst>
      <p:ext uri="{BB962C8B-B14F-4D97-AF65-F5344CB8AC3E}">
        <p14:creationId xmlns:p14="http://schemas.microsoft.com/office/powerpoint/2010/main" val="344059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Park City Mathematics Institute</a:t>
            </a:r>
          </a:p>
        </p:txBody>
      </p:sp>
      <p:sp>
        <p:nvSpPr>
          <p:cNvPr id="7" name="Slide Number Placeholder 6"/>
          <p:cNvSpPr>
            <a:spLocks noGrp="1"/>
          </p:cNvSpPr>
          <p:nvPr>
            <p:ph type="sldNum" sz="quarter" idx="12"/>
          </p:nvPr>
        </p:nvSpPr>
        <p:spPr/>
        <p:txBody>
          <a:bodyPr/>
          <a:lstStyle/>
          <a:p>
            <a:fld id="{DC4E9914-D5EE-4969-8BC2-355A35D3C539}" type="slidenum">
              <a:rPr lang="en-US" smtClean="0"/>
              <a:t>‹#›</a:t>
            </a:fld>
            <a:endParaRPr lang="en-US"/>
          </a:p>
        </p:txBody>
      </p:sp>
    </p:spTree>
    <p:extLst>
      <p:ext uri="{BB962C8B-B14F-4D97-AF65-F5344CB8AC3E}">
        <p14:creationId xmlns:p14="http://schemas.microsoft.com/office/powerpoint/2010/main" val="29834482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chemeClr val="bg1">
            <a:alpha val="18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Reflecting on Practice</a:t>
            </a:r>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Park City Mathematics Institute</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4E9914-D5EE-4969-8BC2-355A35D3C539}" type="slidenum">
              <a:rPr lang="en-US" smtClean="0"/>
              <a:t>‹#›</a:t>
            </a:fld>
            <a:endParaRPr lang="en-US" dirty="0"/>
          </a:p>
        </p:txBody>
      </p:sp>
      <p:cxnSp>
        <p:nvCxnSpPr>
          <p:cNvPr id="9" name="Straight Connector 8"/>
          <p:cNvCxnSpPr/>
          <p:nvPr/>
        </p:nvCxnSpPr>
        <p:spPr>
          <a:xfrm>
            <a:off x="1117600" y="6248400"/>
            <a:ext cx="10464800" cy="0"/>
          </a:xfrm>
          <a:prstGeom prst="line">
            <a:avLst/>
          </a:prstGeom>
          <a:ln>
            <a:solidFill>
              <a:srgbClr val="07DC01"/>
            </a:solidFill>
          </a:ln>
          <a:scene3d>
            <a:camera prst="orthographicFront"/>
            <a:lightRig rig="threePt" dir="t"/>
          </a:scene3d>
          <a:sp3d>
            <a:bevelT/>
          </a:sp3d>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a:off x="1219200" y="6172200"/>
            <a:ext cx="10363200" cy="0"/>
          </a:xfrm>
          <a:prstGeom prst="line">
            <a:avLst/>
          </a:prstGeom>
          <a:ln>
            <a:solidFill>
              <a:srgbClr val="58B12A"/>
            </a:solidFill>
          </a:ln>
          <a:scene3d>
            <a:camera prst="orthographicFront"/>
            <a:lightRig rig="threePt" dir="t"/>
          </a:scene3d>
          <a:sp3d>
            <a:bevelT/>
          </a:sp3d>
        </p:spPr>
        <p:style>
          <a:lnRef idx="3">
            <a:schemeClr val="accent3"/>
          </a:lnRef>
          <a:fillRef idx="0">
            <a:schemeClr val="accent3"/>
          </a:fillRef>
          <a:effectRef idx="2">
            <a:schemeClr val="accent3"/>
          </a:effectRef>
          <a:fontRef idx="minor">
            <a:schemeClr val="tx1"/>
          </a:fontRef>
        </p:style>
      </p:cxnSp>
      <p:cxnSp>
        <p:nvCxnSpPr>
          <p:cNvPr id="11" name="Straight Connector 10"/>
          <p:cNvCxnSpPr/>
          <p:nvPr/>
        </p:nvCxnSpPr>
        <p:spPr>
          <a:xfrm>
            <a:off x="1016000" y="6324600"/>
            <a:ext cx="10566400" cy="0"/>
          </a:xfrm>
          <a:prstGeom prst="line">
            <a:avLst/>
          </a:prstGeom>
          <a:ln>
            <a:solidFill>
              <a:srgbClr val="C8F3FF"/>
            </a:solidFill>
          </a:ln>
          <a:scene3d>
            <a:camera prst="orthographicFront"/>
            <a:lightRig rig="threePt" dir="t"/>
          </a:scene3d>
          <a:sp3d>
            <a:bevelT/>
          </a:sp3d>
        </p:spPr>
        <p:style>
          <a:lnRef idx="3">
            <a:schemeClr val="accent3"/>
          </a:lnRef>
          <a:fillRef idx="0">
            <a:schemeClr val="accent3"/>
          </a:fillRef>
          <a:effectRef idx="2">
            <a:schemeClr val="accent3"/>
          </a:effectRef>
          <a:fontRef idx="minor">
            <a:schemeClr val="tx1"/>
          </a:fontRef>
        </p:style>
      </p:cxn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666" y="5016702"/>
            <a:ext cx="1561934" cy="1612699"/>
          </a:xfrm>
          <a:prstGeom prst="rect">
            <a:avLst/>
          </a:prstGeom>
        </p:spPr>
      </p:pic>
    </p:spTree>
    <p:extLst>
      <p:ext uri="{BB962C8B-B14F-4D97-AF65-F5344CB8AC3E}">
        <p14:creationId xmlns:p14="http://schemas.microsoft.com/office/powerpoint/2010/main" val="4283496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95600" y="2743200"/>
            <a:ext cx="6400800" cy="2133600"/>
          </a:xfrm>
        </p:spPr>
        <p:txBody>
          <a:bodyPr>
            <a:normAutofit/>
          </a:bodyPr>
          <a:lstStyle/>
          <a:p>
            <a:r>
              <a:rPr lang="en-US" dirty="0" smtClean="0"/>
              <a:t>12-13 November 2016</a:t>
            </a:r>
          </a:p>
          <a:p>
            <a:r>
              <a:rPr lang="en-US" dirty="0" smtClean="0"/>
              <a:t>Math!</a:t>
            </a:r>
            <a:endParaRPr lang="en-US" dirty="0"/>
          </a:p>
        </p:txBody>
      </p:sp>
      <p:sp>
        <p:nvSpPr>
          <p:cNvPr id="3" name="Title 2"/>
          <p:cNvSpPr>
            <a:spLocks noGrp="1"/>
          </p:cNvSpPr>
          <p:nvPr>
            <p:ph type="title"/>
          </p:nvPr>
        </p:nvSpPr>
        <p:spPr>
          <a:xfrm>
            <a:off x="1981200" y="762000"/>
            <a:ext cx="8229600" cy="2209800"/>
          </a:xfrm>
        </p:spPr>
        <p:txBody>
          <a:bodyPr>
            <a:normAutofit/>
          </a:bodyPr>
          <a:lstStyle/>
          <a:p>
            <a:r>
              <a:rPr lang="en-US" sz="6000" dirty="0" smtClean="0"/>
              <a:t>PCMI November Outreach Weekend</a:t>
            </a:r>
            <a:endParaRPr lang="en-US" sz="6000" dirty="0"/>
          </a:p>
        </p:txBody>
      </p:sp>
      <p:sp>
        <p:nvSpPr>
          <p:cNvPr id="5" name="Footer Placeholder 4"/>
          <p:cNvSpPr>
            <a:spLocks noGrp="1"/>
          </p:cNvSpPr>
          <p:nvPr>
            <p:ph type="ftr" sz="quarter" idx="11"/>
          </p:nvPr>
        </p:nvSpPr>
        <p:spPr/>
        <p:txBody>
          <a:bodyPr/>
          <a:lstStyle/>
          <a:p>
            <a:r>
              <a:rPr lang="en-US"/>
              <a:t>Park City Mathematics Institute</a:t>
            </a:r>
            <a:endParaRPr lang="en-US" dirty="0"/>
          </a:p>
        </p:txBody>
      </p:sp>
      <p:sp>
        <p:nvSpPr>
          <p:cNvPr id="6" name="Slide Number Placeholder 5"/>
          <p:cNvSpPr>
            <a:spLocks noGrp="1"/>
          </p:cNvSpPr>
          <p:nvPr>
            <p:ph type="sldNum" sz="quarter" idx="12"/>
          </p:nvPr>
        </p:nvSpPr>
        <p:spPr/>
        <p:txBody>
          <a:bodyPr/>
          <a:lstStyle/>
          <a:p>
            <a:fld id="{DC4E9914-D5EE-4969-8BC2-355A35D3C539}" type="slidenum">
              <a:rPr lang="en-US" smtClean="0"/>
              <a:t>1</a:t>
            </a:fld>
            <a:endParaRPr lang="en-US" dirty="0"/>
          </a:p>
        </p:txBody>
      </p:sp>
    </p:spTree>
    <p:extLst>
      <p:ext uri="{BB962C8B-B14F-4D97-AF65-F5344CB8AC3E}">
        <p14:creationId xmlns:p14="http://schemas.microsoft.com/office/powerpoint/2010/main" val="2530776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274638"/>
            <a:ext cx="4495800" cy="1143000"/>
          </a:xfrm>
        </p:spPr>
        <p:txBody>
          <a:bodyPr>
            <a:normAutofit fontScale="90000"/>
          </a:bodyPr>
          <a:lstStyle/>
          <a:p>
            <a:r>
              <a:rPr lang="en-US" dirty="0" smtClean="0"/>
              <a:t>Pythagorean Triples!</a:t>
            </a:r>
            <a:endParaRPr lang="en-US" dirty="0"/>
          </a:p>
        </p:txBody>
      </p:sp>
      <p:sp>
        <p:nvSpPr>
          <p:cNvPr id="4" name="Footer Placeholder 3"/>
          <p:cNvSpPr>
            <a:spLocks noGrp="1"/>
          </p:cNvSpPr>
          <p:nvPr>
            <p:ph type="ftr" sz="quarter" idx="11"/>
          </p:nvPr>
        </p:nvSpPr>
        <p:spPr/>
        <p:txBody>
          <a:bodyPr/>
          <a:lstStyle/>
          <a:p>
            <a:r>
              <a:rPr lang="en-US" smtClean="0"/>
              <a:t>Park City Mathematics Institute</a:t>
            </a:r>
            <a:endParaRPr lang="en-US" dirty="0"/>
          </a:p>
        </p:txBody>
      </p:sp>
      <p:sp>
        <p:nvSpPr>
          <p:cNvPr id="5" name="Slide Number Placeholder 4"/>
          <p:cNvSpPr>
            <a:spLocks noGrp="1"/>
          </p:cNvSpPr>
          <p:nvPr>
            <p:ph type="sldNum" sz="quarter" idx="12"/>
          </p:nvPr>
        </p:nvSpPr>
        <p:spPr/>
        <p:txBody>
          <a:bodyPr/>
          <a:lstStyle/>
          <a:p>
            <a:fld id="{DC4E9914-D5EE-4969-8BC2-355A35D3C539}" type="slidenum">
              <a:rPr lang="en-US" smtClean="0"/>
              <a:t>10</a:t>
            </a:fld>
            <a:endParaRPr lang="en-US"/>
          </a:p>
        </p:txBody>
      </p:sp>
      <p:pic>
        <p:nvPicPr>
          <p:cNvPr id="6" name="Picture 5"/>
          <p:cNvPicPr>
            <a:picLocks noChangeAspect="1"/>
          </p:cNvPicPr>
          <p:nvPr/>
        </p:nvPicPr>
        <p:blipFill>
          <a:blip r:embed="rId2"/>
          <a:stretch>
            <a:fillRect/>
          </a:stretch>
        </p:blipFill>
        <p:spPr>
          <a:xfrm>
            <a:off x="304800" y="685800"/>
            <a:ext cx="3610673" cy="4217483"/>
          </a:xfrm>
          <a:prstGeom prst="rect">
            <a:avLst/>
          </a:prstGeom>
        </p:spPr>
      </p:pic>
      <p:pic>
        <p:nvPicPr>
          <p:cNvPr id="7" name="Picture 6"/>
          <p:cNvPicPr>
            <a:picLocks noChangeAspect="1"/>
          </p:cNvPicPr>
          <p:nvPr/>
        </p:nvPicPr>
        <p:blipFill>
          <a:blip r:embed="rId3"/>
          <a:stretch>
            <a:fillRect/>
          </a:stretch>
        </p:blipFill>
        <p:spPr>
          <a:xfrm>
            <a:off x="5715000" y="1600200"/>
            <a:ext cx="3209727" cy="3427199"/>
          </a:xfrm>
          <a:prstGeom prst="rect">
            <a:avLst/>
          </a:prstGeom>
        </p:spPr>
      </p:pic>
      <p:pic>
        <p:nvPicPr>
          <p:cNvPr id="8" name="Picture 7"/>
          <p:cNvPicPr>
            <a:picLocks noChangeAspect="1"/>
          </p:cNvPicPr>
          <p:nvPr/>
        </p:nvPicPr>
        <p:blipFill>
          <a:blip r:embed="rId4"/>
          <a:stretch>
            <a:fillRect/>
          </a:stretch>
        </p:blipFill>
        <p:spPr>
          <a:xfrm>
            <a:off x="8915400" y="228600"/>
            <a:ext cx="3048000" cy="5177962"/>
          </a:xfrm>
          <a:prstGeom prst="rect">
            <a:avLst/>
          </a:prstGeom>
        </p:spPr>
      </p:pic>
      <p:pic>
        <p:nvPicPr>
          <p:cNvPr id="9" name="Picture 8"/>
          <p:cNvPicPr>
            <a:picLocks noChangeAspect="1"/>
          </p:cNvPicPr>
          <p:nvPr/>
        </p:nvPicPr>
        <p:blipFill>
          <a:blip r:embed="rId5"/>
          <a:stretch>
            <a:fillRect/>
          </a:stretch>
        </p:blipFill>
        <p:spPr>
          <a:xfrm>
            <a:off x="2514600" y="1341780"/>
            <a:ext cx="3016395" cy="4633857"/>
          </a:xfrm>
          <a:prstGeom prst="rect">
            <a:avLst/>
          </a:prstGeom>
        </p:spPr>
      </p:pic>
    </p:spTree>
    <p:extLst>
      <p:ext uri="{BB962C8B-B14F-4D97-AF65-F5344CB8AC3E}">
        <p14:creationId xmlns:p14="http://schemas.microsoft.com/office/powerpoint/2010/main" val="6478923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Pythagorean Triples</a:t>
            </a:r>
            <a:endParaRPr lang="en-US" dirty="0"/>
          </a:p>
        </p:txBody>
      </p:sp>
      <p:sp>
        <p:nvSpPr>
          <p:cNvPr id="3" name="Content Placeholder 2"/>
          <p:cNvSpPr>
            <a:spLocks noGrp="1"/>
          </p:cNvSpPr>
          <p:nvPr>
            <p:ph idx="1"/>
          </p:nvPr>
        </p:nvSpPr>
        <p:spPr>
          <a:xfrm>
            <a:off x="609600" y="1600201"/>
            <a:ext cx="7162800" cy="4525963"/>
          </a:xfrm>
        </p:spPr>
        <p:txBody>
          <a:bodyPr>
            <a:normAutofit fontScale="62500" lnSpcReduction="20000"/>
          </a:bodyPr>
          <a:lstStyle/>
          <a:p>
            <a:pPr marL="0" indent="0">
              <a:buNone/>
            </a:pPr>
            <a:r>
              <a:rPr lang="en-US" b="1" dirty="0"/>
              <a:t>What questions do you have? Wonderings</a:t>
            </a:r>
            <a:r>
              <a:rPr lang="en-US" b="1" dirty="0" smtClean="0"/>
              <a:t>? </a:t>
            </a:r>
            <a:r>
              <a:rPr lang="en-US" b="1" dirty="0" err="1" smtClean="0"/>
              <a:t>Noticings</a:t>
            </a:r>
            <a:r>
              <a:rPr lang="en-US" b="1" dirty="0" smtClean="0"/>
              <a:t>?</a:t>
            </a:r>
            <a:endParaRPr lang="en-US" b="1" dirty="0"/>
          </a:p>
          <a:p>
            <a:r>
              <a:rPr lang="en-US" dirty="0" smtClean="0"/>
              <a:t>There’s always a multiple of 4 in a Pythagorean Triple, and the hypotenuse, H, is (H)</a:t>
            </a:r>
            <a:r>
              <a:rPr lang="en-US" i="1" dirty="0" smtClean="0"/>
              <a:t>mod</a:t>
            </a:r>
            <a:r>
              <a:rPr lang="en-US" dirty="0" smtClean="0"/>
              <a:t>4=1.</a:t>
            </a:r>
          </a:p>
          <a:p>
            <a:r>
              <a:rPr lang="en-US" dirty="0" smtClean="0"/>
              <a:t>The sum of a and b is always 3 or 1 mod4, and the product </a:t>
            </a:r>
            <a:r>
              <a:rPr lang="en-US" dirty="0" err="1" smtClean="0"/>
              <a:t>ab</a:t>
            </a:r>
            <a:r>
              <a:rPr lang="en-US" dirty="0" smtClean="0"/>
              <a:t> is always 0 mod4.</a:t>
            </a:r>
          </a:p>
          <a:p>
            <a:r>
              <a:rPr lang="en-US" dirty="0" smtClean="0"/>
              <a:t>Classified PTs with lowest # being odd </a:t>
            </a:r>
            <a:r>
              <a:rPr lang="en-US" dirty="0" err="1" smtClean="0"/>
              <a:t>vs</a:t>
            </a:r>
            <a:r>
              <a:rPr lang="en-US" dirty="0" smtClean="0"/>
              <a:t> even. There were some sides that were 2 apart. Sides as a^2+b^2, a^2-b^2, 2ab. What happens when a and b are 1 apart, 2 apart, etc.</a:t>
            </a:r>
          </a:p>
          <a:p>
            <a:r>
              <a:rPr lang="en-US" dirty="0" smtClean="0"/>
              <a:t>Tried to connect Q1 and Q2. mod 4 is mod 2^2</a:t>
            </a:r>
          </a:p>
          <a:p>
            <a:r>
              <a:rPr lang="en-US" dirty="0" smtClean="0"/>
              <a:t>Q3: Every PT has to have a multiple of 2, 3, and 5. (but can be in the same number). All have 2, 3, 4, and 5? e.g. 5, 12, 13 (12 is a multiple of 2 and 3, 5 is a multiple of 5)</a:t>
            </a:r>
          </a:p>
          <a:p>
            <a:r>
              <a:rPr lang="en-US" dirty="0" smtClean="0"/>
              <a:t>Challenge: proving via argument </a:t>
            </a:r>
            <a:r>
              <a:rPr lang="en-US" dirty="0" err="1" smtClean="0"/>
              <a:t>vs</a:t>
            </a:r>
            <a:r>
              <a:rPr lang="en-US" dirty="0" smtClean="0"/>
              <a:t> many examples. (3n)^2=(3n)mod4</a:t>
            </a:r>
          </a:p>
          <a:p>
            <a:r>
              <a:rPr lang="en-US" dirty="0" smtClean="0"/>
              <a:t>Discussed algebraic formula and used multiplication chart to find </a:t>
            </a:r>
            <a:r>
              <a:rPr lang="en-US" dirty="0" err="1" smtClean="0"/>
              <a:t>PTs.</a:t>
            </a:r>
            <a:r>
              <a:rPr lang="en-US" dirty="0" smtClean="0"/>
              <a:t> Make visual (see pic to the right) -&gt;</a:t>
            </a:r>
          </a:p>
        </p:txBody>
      </p:sp>
      <p:sp>
        <p:nvSpPr>
          <p:cNvPr id="4" name="Footer Placeholder 3"/>
          <p:cNvSpPr>
            <a:spLocks noGrp="1"/>
          </p:cNvSpPr>
          <p:nvPr>
            <p:ph type="ftr" sz="quarter" idx="11"/>
          </p:nvPr>
        </p:nvSpPr>
        <p:spPr/>
        <p:txBody>
          <a:bodyPr/>
          <a:lstStyle/>
          <a:p>
            <a:r>
              <a:rPr lang="en-US" smtClean="0"/>
              <a:t>Park City Mathematics Institute</a:t>
            </a:r>
            <a:endParaRPr lang="en-US" dirty="0"/>
          </a:p>
        </p:txBody>
      </p:sp>
      <p:sp>
        <p:nvSpPr>
          <p:cNvPr id="5" name="Slide Number Placeholder 4"/>
          <p:cNvSpPr>
            <a:spLocks noGrp="1"/>
          </p:cNvSpPr>
          <p:nvPr>
            <p:ph type="sldNum" sz="quarter" idx="12"/>
          </p:nvPr>
        </p:nvSpPr>
        <p:spPr/>
        <p:txBody>
          <a:bodyPr/>
          <a:lstStyle/>
          <a:p>
            <a:fld id="{DC4E9914-D5EE-4969-8BC2-355A35D3C539}" type="slidenum">
              <a:rPr lang="en-US" smtClean="0"/>
              <a:t>11</a:t>
            </a:fld>
            <a:endParaRPr lang="en-US"/>
          </a:p>
        </p:txBody>
      </p:sp>
      <p:pic>
        <p:nvPicPr>
          <p:cNvPr id="6" name="Picture 5"/>
          <p:cNvPicPr>
            <a:picLocks noChangeAspect="1"/>
          </p:cNvPicPr>
          <p:nvPr/>
        </p:nvPicPr>
        <p:blipFill>
          <a:blip r:embed="rId2"/>
          <a:stretch>
            <a:fillRect/>
          </a:stretch>
        </p:blipFill>
        <p:spPr>
          <a:xfrm>
            <a:off x="8153400" y="1733672"/>
            <a:ext cx="3467036" cy="4188412"/>
          </a:xfrm>
          <a:prstGeom prst="rect">
            <a:avLst/>
          </a:prstGeom>
        </p:spPr>
      </p:pic>
    </p:spTree>
    <p:extLst>
      <p:ext uri="{BB962C8B-B14F-4D97-AF65-F5344CB8AC3E}">
        <p14:creationId xmlns:p14="http://schemas.microsoft.com/office/powerpoint/2010/main" val="20497285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Survivor Time - Morning</a:t>
            </a:r>
            <a:endParaRPr lang="en-US" dirty="0"/>
          </a:p>
        </p:txBody>
      </p:sp>
      <p:sp>
        <p:nvSpPr>
          <p:cNvPr id="3" name="Content Placeholder 2"/>
          <p:cNvSpPr>
            <a:spLocks noGrp="1"/>
          </p:cNvSpPr>
          <p:nvPr>
            <p:ph idx="1"/>
          </p:nvPr>
        </p:nvSpPr>
        <p:spPr>
          <a:xfrm>
            <a:off x="609600" y="1295401"/>
            <a:ext cx="10972800" cy="3886200"/>
          </a:xfrm>
        </p:spPr>
        <p:txBody>
          <a:bodyPr>
            <a:normAutofit fontScale="62500" lnSpcReduction="20000"/>
          </a:bodyPr>
          <a:lstStyle/>
          <a:p>
            <a:pPr marL="0" indent="0">
              <a:spcBef>
                <a:spcPts val="0"/>
              </a:spcBef>
              <a:spcAft>
                <a:spcPts val="600"/>
              </a:spcAft>
              <a:buNone/>
            </a:pPr>
            <a:r>
              <a:rPr lang="en-US" b="1" dirty="0"/>
              <a:t>What did you notice about the 21-Flags Survivor Game?</a:t>
            </a:r>
          </a:p>
          <a:p>
            <a:pPr>
              <a:spcBef>
                <a:spcPts val="0"/>
              </a:spcBef>
            </a:pPr>
            <a:r>
              <a:rPr lang="en-US" dirty="0"/>
              <a:t>Little time given on Survivor. Didn’t notice until end that they were “screwed.” </a:t>
            </a:r>
          </a:p>
          <a:p>
            <a:pPr>
              <a:spcBef>
                <a:spcPts val="0"/>
              </a:spcBef>
            </a:pPr>
            <a:r>
              <a:rPr lang="en-US" dirty="0"/>
              <a:t>Grouping pennies was useful.</a:t>
            </a:r>
          </a:p>
          <a:p>
            <a:pPr>
              <a:spcBef>
                <a:spcPts val="0"/>
              </a:spcBef>
            </a:pPr>
            <a:r>
              <a:rPr lang="en-US" dirty="0"/>
              <a:t>Multiples of 4 </a:t>
            </a:r>
            <a:r>
              <a:rPr lang="en-US" dirty="0" smtClean="0"/>
              <a:t>bad</a:t>
            </a:r>
            <a:r>
              <a:rPr lang="en-US" dirty="0"/>
              <a:t>. Seems to be true for Game 4 too.</a:t>
            </a:r>
          </a:p>
          <a:p>
            <a:pPr marL="0" indent="0">
              <a:spcBef>
                <a:spcPts val="0"/>
              </a:spcBef>
              <a:buNone/>
            </a:pPr>
            <a:endParaRPr lang="en-US" dirty="0"/>
          </a:p>
          <a:p>
            <a:pPr marL="0" indent="0">
              <a:spcBef>
                <a:spcPts val="0"/>
              </a:spcBef>
              <a:spcAft>
                <a:spcPts val="600"/>
              </a:spcAft>
              <a:buNone/>
            </a:pPr>
            <a:r>
              <a:rPr lang="en-US" b="1" dirty="0"/>
              <a:t>What about the other games? (Specifically games 2-8)</a:t>
            </a:r>
          </a:p>
          <a:p>
            <a:pPr>
              <a:spcBef>
                <a:spcPts val="0"/>
              </a:spcBef>
            </a:pPr>
            <a:r>
              <a:rPr lang="en-US" dirty="0"/>
              <a:t>In General: What was the winning strategy at the end? How to win from there</a:t>
            </a:r>
            <a:r>
              <a:rPr lang="mr-IN" dirty="0"/>
              <a:t>…</a:t>
            </a:r>
            <a:r>
              <a:rPr lang="en-US" dirty="0"/>
              <a:t> Working backwards.</a:t>
            </a:r>
          </a:p>
          <a:p>
            <a:pPr>
              <a:spcBef>
                <a:spcPts val="0"/>
              </a:spcBef>
            </a:pPr>
            <a:r>
              <a:rPr lang="en-US" dirty="0"/>
              <a:t>Looked at different combos by grouping (Game #3) to see what would win. What would wipe the other out?</a:t>
            </a:r>
          </a:p>
          <a:p>
            <a:pPr>
              <a:spcBef>
                <a:spcPts val="0"/>
              </a:spcBef>
            </a:pPr>
            <a:r>
              <a:rPr lang="en-US" dirty="0"/>
              <a:t>Used a grid. Looked at 2 variables (coordinate plane?). </a:t>
            </a:r>
          </a:p>
          <a:p>
            <a:pPr>
              <a:spcBef>
                <a:spcPts val="0"/>
              </a:spcBef>
            </a:pPr>
            <a:r>
              <a:rPr lang="en-US" dirty="0"/>
              <a:t>Correct language was important for discussing the scenarios </a:t>
            </a:r>
            <a:r>
              <a:rPr lang="mr-IN" dirty="0"/>
              <a:t>–</a:t>
            </a:r>
            <a:r>
              <a:rPr lang="en-US" dirty="0"/>
              <a:t> are we talking about leaving team A with X or team B? Be clear.</a:t>
            </a:r>
          </a:p>
          <a:p>
            <a:pPr>
              <a:spcBef>
                <a:spcPts val="0"/>
              </a:spcBef>
            </a:pPr>
            <a:r>
              <a:rPr lang="en-US" dirty="0"/>
              <a:t>Looked at groupings and combos that were winning/losing scenarios.</a:t>
            </a:r>
          </a:p>
        </p:txBody>
      </p:sp>
      <p:sp>
        <p:nvSpPr>
          <p:cNvPr id="4" name="Footer Placeholder 3"/>
          <p:cNvSpPr>
            <a:spLocks noGrp="1"/>
          </p:cNvSpPr>
          <p:nvPr>
            <p:ph type="ftr" sz="quarter" idx="11"/>
          </p:nvPr>
        </p:nvSpPr>
        <p:spPr/>
        <p:txBody>
          <a:bodyPr/>
          <a:lstStyle/>
          <a:p>
            <a:r>
              <a:rPr lang="en-US"/>
              <a:t>Park City Mathematics Institute</a:t>
            </a:r>
            <a:endParaRPr lang="en-US" dirty="0"/>
          </a:p>
        </p:txBody>
      </p:sp>
      <p:sp>
        <p:nvSpPr>
          <p:cNvPr id="5" name="Slide Number Placeholder 4"/>
          <p:cNvSpPr>
            <a:spLocks noGrp="1"/>
          </p:cNvSpPr>
          <p:nvPr>
            <p:ph type="sldNum" sz="quarter" idx="12"/>
          </p:nvPr>
        </p:nvSpPr>
        <p:spPr/>
        <p:txBody>
          <a:bodyPr/>
          <a:lstStyle/>
          <a:p>
            <a:fld id="{DC4E9914-D5EE-4969-8BC2-355A35D3C539}" type="slidenum">
              <a:rPr lang="en-US" smtClean="0"/>
              <a:t>2</a:t>
            </a:fld>
            <a:endParaRPr lang="en-US"/>
          </a:p>
        </p:txBody>
      </p:sp>
    </p:spTree>
    <p:extLst>
      <p:ext uri="{BB962C8B-B14F-4D97-AF65-F5344CB8AC3E}">
        <p14:creationId xmlns:p14="http://schemas.microsoft.com/office/powerpoint/2010/main" val="2833792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Participant Work</a:t>
            </a:r>
            <a:endParaRPr lang="en-US" b="1" u="sng" dirty="0"/>
          </a:p>
        </p:txBody>
      </p:sp>
      <p:sp>
        <p:nvSpPr>
          <p:cNvPr id="5" name="Footer Placeholder 4"/>
          <p:cNvSpPr>
            <a:spLocks noGrp="1"/>
          </p:cNvSpPr>
          <p:nvPr>
            <p:ph type="ftr" sz="quarter" idx="11"/>
          </p:nvPr>
        </p:nvSpPr>
        <p:spPr/>
        <p:txBody>
          <a:bodyPr/>
          <a:lstStyle/>
          <a:p>
            <a:r>
              <a:rPr lang="en-US"/>
              <a:t>Park City Mathematics Institute</a:t>
            </a:r>
            <a:endParaRPr lang="en-US" dirty="0"/>
          </a:p>
        </p:txBody>
      </p:sp>
      <p:sp>
        <p:nvSpPr>
          <p:cNvPr id="6" name="Slide Number Placeholder 5"/>
          <p:cNvSpPr>
            <a:spLocks noGrp="1"/>
          </p:cNvSpPr>
          <p:nvPr>
            <p:ph type="sldNum" sz="quarter" idx="12"/>
          </p:nvPr>
        </p:nvSpPr>
        <p:spPr/>
        <p:txBody>
          <a:bodyPr/>
          <a:lstStyle/>
          <a:p>
            <a:fld id="{DC4E9914-D5EE-4969-8BC2-355A35D3C539}" type="slidenum">
              <a:rPr lang="en-US" smtClean="0"/>
              <a:t>3</a:t>
            </a:fld>
            <a:endParaRPr lang="en-US"/>
          </a:p>
        </p:txBody>
      </p:sp>
      <p:pic>
        <p:nvPicPr>
          <p:cNvPr id="7" name="Picture 6" descr="FullSizeRender 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5400" y="2057400"/>
            <a:ext cx="2949775" cy="3933034"/>
          </a:xfrm>
          <a:prstGeom prst="rect">
            <a:avLst/>
          </a:prstGeom>
        </p:spPr>
      </p:pic>
      <p:pic>
        <p:nvPicPr>
          <p:cNvPr id="9" name="Picture 8" descr="FullSizeRender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2514600"/>
            <a:ext cx="3838165" cy="3571234"/>
          </a:xfrm>
          <a:prstGeom prst="rect">
            <a:avLst/>
          </a:prstGeom>
        </p:spPr>
      </p:pic>
      <p:pic>
        <p:nvPicPr>
          <p:cNvPr id="10" name="Picture 9" descr="FullSizeRender 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447800"/>
            <a:ext cx="2347367" cy="2304492"/>
          </a:xfrm>
          <a:prstGeom prst="rect">
            <a:avLst/>
          </a:prstGeom>
        </p:spPr>
      </p:pic>
      <p:pic>
        <p:nvPicPr>
          <p:cNvPr id="11" name="Picture 10" descr="FullSizeRender 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95400"/>
            <a:ext cx="3962400" cy="2971800"/>
          </a:xfrm>
          <a:prstGeom prst="rect">
            <a:avLst/>
          </a:prstGeom>
        </p:spPr>
      </p:pic>
    </p:spTree>
    <p:extLst>
      <p:ext uri="{BB962C8B-B14F-4D97-AF65-F5344CB8AC3E}">
        <p14:creationId xmlns:p14="http://schemas.microsoft.com/office/powerpoint/2010/main" val="15243966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722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743200"/>
            <a:ext cx="3601829" cy="2701372"/>
          </a:xfrm>
          <a:prstGeom prst="rect">
            <a:avLst/>
          </a:prstGeom>
        </p:spPr>
      </p:pic>
      <p:sp>
        <p:nvSpPr>
          <p:cNvPr id="2" name="Title 1"/>
          <p:cNvSpPr>
            <a:spLocks noGrp="1"/>
          </p:cNvSpPr>
          <p:nvPr>
            <p:ph type="title"/>
          </p:nvPr>
        </p:nvSpPr>
        <p:spPr/>
        <p:txBody>
          <a:bodyPr/>
          <a:lstStyle/>
          <a:p>
            <a:r>
              <a:rPr lang="en-US" dirty="0" smtClean="0"/>
              <a:t>Morning Math!</a:t>
            </a:r>
            <a:endParaRPr lang="en-US" dirty="0"/>
          </a:p>
        </p:txBody>
      </p:sp>
      <p:sp>
        <p:nvSpPr>
          <p:cNvPr id="4" name="Footer Placeholder 3"/>
          <p:cNvSpPr>
            <a:spLocks noGrp="1"/>
          </p:cNvSpPr>
          <p:nvPr>
            <p:ph type="ftr" sz="quarter" idx="11"/>
          </p:nvPr>
        </p:nvSpPr>
        <p:spPr/>
        <p:txBody>
          <a:bodyPr/>
          <a:lstStyle/>
          <a:p>
            <a:r>
              <a:rPr lang="en-US" smtClean="0"/>
              <a:t>Park City Mathematics Institute</a:t>
            </a:r>
            <a:endParaRPr lang="en-US" dirty="0"/>
          </a:p>
        </p:txBody>
      </p:sp>
      <p:sp>
        <p:nvSpPr>
          <p:cNvPr id="5" name="Slide Number Placeholder 4"/>
          <p:cNvSpPr>
            <a:spLocks noGrp="1"/>
          </p:cNvSpPr>
          <p:nvPr>
            <p:ph type="sldNum" sz="quarter" idx="12"/>
          </p:nvPr>
        </p:nvSpPr>
        <p:spPr/>
        <p:txBody>
          <a:bodyPr/>
          <a:lstStyle/>
          <a:p>
            <a:fld id="{DC4E9914-D5EE-4969-8BC2-355A35D3C539}" type="slidenum">
              <a:rPr lang="en-US" smtClean="0"/>
              <a:t>4</a:t>
            </a:fld>
            <a:endParaRPr lang="en-US"/>
          </a:p>
        </p:txBody>
      </p:sp>
      <p:pic>
        <p:nvPicPr>
          <p:cNvPr id="7" name="Picture 6" descr="IMG_722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200" y="304800"/>
            <a:ext cx="3437329" cy="2577997"/>
          </a:xfrm>
          <a:prstGeom prst="rect">
            <a:avLst/>
          </a:prstGeom>
        </p:spPr>
      </p:pic>
      <p:pic>
        <p:nvPicPr>
          <p:cNvPr id="9" name="Picture 8" descr="IMG_722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1371600"/>
            <a:ext cx="3840745" cy="2880559"/>
          </a:xfrm>
          <a:prstGeom prst="rect">
            <a:avLst/>
          </a:prstGeom>
        </p:spPr>
      </p:pic>
      <p:pic>
        <p:nvPicPr>
          <p:cNvPr id="10" name="Picture 9" descr="IMG_723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3124200"/>
            <a:ext cx="3640844" cy="2730633"/>
          </a:xfrm>
          <a:prstGeom prst="rect">
            <a:avLst/>
          </a:prstGeom>
        </p:spPr>
      </p:pic>
      <p:pic>
        <p:nvPicPr>
          <p:cNvPr id="11" name="Picture 10" descr="IMG_7217.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228600"/>
            <a:ext cx="2919878" cy="2189909"/>
          </a:xfrm>
          <a:prstGeom prst="rect">
            <a:avLst/>
          </a:prstGeom>
        </p:spPr>
      </p:pic>
    </p:spTree>
    <p:extLst>
      <p:ext uri="{BB962C8B-B14F-4D97-AF65-F5344CB8AC3E}">
        <p14:creationId xmlns:p14="http://schemas.microsoft.com/office/powerpoint/2010/main" val="26036440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Survivor Time - </a:t>
            </a:r>
            <a:r>
              <a:rPr lang="en-US" dirty="0" smtClean="0"/>
              <a:t>Afternoon</a:t>
            </a:r>
            <a:endParaRPr lang="en-US" dirty="0"/>
          </a:p>
        </p:txBody>
      </p:sp>
      <p:sp>
        <p:nvSpPr>
          <p:cNvPr id="3" name="Content Placeholder 2"/>
          <p:cNvSpPr>
            <a:spLocks noGrp="1"/>
          </p:cNvSpPr>
          <p:nvPr>
            <p:ph idx="1"/>
          </p:nvPr>
        </p:nvSpPr>
        <p:spPr>
          <a:xfrm>
            <a:off x="609600" y="1219201"/>
            <a:ext cx="10972800" cy="3962399"/>
          </a:xfrm>
        </p:spPr>
        <p:txBody>
          <a:bodyPr>
            <a:normAutofit fontScale="62500" lnSpcReduction="20000"/>
          </a:bodyPr>
          <a:lstStyle/>
          <a:p>
            <a:pPr marL="0" indent="0">
              <a:spcBef>
                <a:spcPts val="0"/>
              </a:spcBef>
              <a:spcAft>
                <a:spcPts val="600"/>
              </a:spcAft>
              <a:buNone/>
            </a:pPr>
            <a:r>
              <a:rPr lang="en-US" b="1" dirty="0"/>
              <a:t>What did you notice about the other games?</a:t>
            </a:r>
          </a:p>
          <a:p>
            <a:pPr>
              <a:spcBef>
                <a:spcPts val="0"/>
              </a:spcBef>
            </a:pPr>
            <a:r>
              <a:rPr lang="en-US" dirty="0"/>
              <a:t>Game 7: Strategy of maintaining even-even in both piles.</a:t>
            </a:r>
          </a:p>
          <a:p>
            <a:pPr>
              <a:spcBef>
                <a:spcPts val="0"/>
              </a:spcBef>
            </a:pPr>
            <a:r>
              <a:rPr lang="en-US" dirty="0"/>
              <a:t>Experimented with the coordinate plane </a:t>
            </a:r>
            <a:r>
              <a:rPr lang="mr-IN" dirty="0"/>
              <a:t>–</a:t>
            </a:r>
            <a:r>
              <a:rPr lang="en-US" dirty="0"/>
              <a:t> still working through to see what combos win. Got to the idea of one even number helping (Game 7 as well). </a:t>
            </a:r>
          </a:p>
          <a:p>
            <a:pPr marL="0" indent="0">
              <a:spcBef>
                <a:spcPts val="0"/>
              </a:spcBef>
              <a:buNone/>
            </a:pPr>
            <a:endParaRPr lang="en-US" dirty="0"/>
          </a:p>
          <a:p>
            <a:pPr marL="0" indent="0">
              <a:spcBef>
                <a:spcPts val="0"/>
              </a:spcBef>
              <a:spcAft>
                <a:spcPts val="600"/>
              </a:spcAft>
              <a:buNone/>
            </a:pPr>
            <a:r>
              <a:rPr lang="en-US" b="1" dirty="0"/>
              <a:t>What questions do you have? Wonderings?</a:t>
            </a:r>
          </a:p>
          <a:p>
            <a:pPr>
              <a:spcBef>
                <a:spcPts val="0"/>
              </a:spcBef>
            </a:pPr>
            <a:r>
              <a:rPr lang="en-US" dirty="0"/>
              <a:t>Can someone explain how the 3D representation works (For #13).</a:t>
            </a:r>
          </a:p>
          <a:p>
            <a:pPr>
              <a:spcBef>
                <a:spcPts val="0"/>
              </a:spcBef>
            </a:pPr>
            <a:r>
              <a:rPr lang="en-US" dirty="0"/>
              <a:t>Seems like there is a favor to being either first or second player. Doesn’t seem to be a game where it doesn’t matter if you go first or second.</a:t>
            </a:r>
          </a:p>
          <a:p>
            <a:pPr>
              <a:spcBef>
                <a:spcPts val="0"/>
              </a:spcBef>
            </a:pPr>
            <a:r>
              <a:rPr lang="en-US" dirty="0"/>
              <a:t>Noticed that the beginning game position for #9 was the losing position. And we couldn’t solve #9 until we did #12. </a:t>
            </a:r>
          </a:p>
          <a:p>
            <a:pPr>
              <a:spcBef>
                <a:spcPts val="0"/>
              </a:spcBef>
            </a:pPr>
            <a:r>
              <a:rPr lang="en-US" dirty="0"/>
              <a:t>If you leave the piles with 1 more than the other one on #9, then you can win.</a:t>
            </a:r>
          </a:p>
          <a:p>
            <a:pPr>
              <a:spcBef>
                <a:spcPts val="0"/>
              </a:spcBef>
            </a:pPr>
            <a:r>
              <a:rPr lang="en-US" dirty="0"/>
              <a:t>Could turn #10 into #8. (strategies of tying other games together)</a:t>
            </a:r>
          </a:p>
          <a:p>
            <a:pPr>
              <a:spcBef>
                <a:spcPts val="0"/>
              </a:spcBef>
            </a:pPr>
            <a:r>
              <a:rPr lang="en-US" dirty="0"/>
              <a:t>Is there a significance here with Fibonacci numbers?</a:t>
            </a:r>
          </a:p>
          <a:p>
            <a:pPr>
              <a:spcBef>
                <a:spcPts val="0"/>
              </a:spcBef>
            </a:pPr>
            <a:r>
              <a:rPr lang="en-US" dirty="0"/>
              <a:t>#12: </a:t>
            </a:r>
            <a:r>
              <a:rPr lang="en-US" dirty="0" err="1"/>
              <a:t>Wythoff</a:t>
            </a:r>
            <a:r>
              <a:rPr lang="en-US" dirty="0"/>
              <a:t> </a:t>
            </a:r>
            <a:r>
              <a:rPr lang="en-US" dirty="0" smtClean="0"/>
              <a:t>Sequence?</a:t>
            </a:r>
            <a:endParaRPr lang="en-US" dirty="0"/>
          </a:p>
          <a:p>
            <a:endParaRPr lang="en-US" dirty="0"/>
          </a:p>
        </p:txBody>
      </p:sp>
      <p:sp>
        <p:nvSpPr>
          <p:cNvPr id="4" name="Footer Placeholder 3"/>
          <p:cNvSpPr>
            <a:spLocks noGrp="1"/>
          </p:cNvSpPr>
          <p:nvPr>
            <p:ph type="ftr" sz="quarter" idx="11"/>
          </p:nvPr>
        </p:nvSpPr>
        <p:spPr/>
        <p:txBody>
          <a:bodyPr/>
          <a:lstStyle/>
          <a:p>
            <a:r>
              <a:rPr lang="en-US" smtClean="0"/>
              <a:t>Park City Mathematics Institute</a:t>
            </a:r>
            <a:endParaRPr lang="en-US" dirty="0"/>
          </a:p>
        </p:txBody>
      </p:sp>
      <p:sp>
        <p:nvSpPr>
          <p:cNvPr id="5" name="Slide Number Placeholder 4"/>
          <p:cNvSpPr>
            <a:spLocks noGrp="1"/>
          </p:cNvSpPr>
          <p:nvPr>
            <p:ph type="sldNum" sz="quarter" idx="12"/>
          </p:nvPr>
        </p:nvSpPr>
        <p:spPr/>
        <p:txBody>
          <a:bodyPr/>
          <a:lstStyle/>
          <a:p>
            <a:fld id="{DC4E9914-D5EE-4969-8BC2-355A35D3C539}" type="slidenum">
              <a:rPr lang="en-US" smtClean="0"/>
              <a:t>5</a:t>
            </a:fld>
            <a:endParaRPr lang="en-US"/>
          </a:p>
        </p:txBody>
      </p:sp>
    </p:spTree>
    <p:extLst>
      <p:ext uri="{BB962C8B-B14F-4D97-AF65-F5344CB8AC3E}">
        <p14:creationId xmlns:p14="http://schemas.microsoft.com/office/powerpoint/2010/main" val="439692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724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8200" y="2133600"/>
            <a:ext cx="3649682" cy="2737261"/>
          </a:xfrm>
          <a:prstGeom prst="rect">
            <a:avLst/>
          </a:prstGeom>
        </p:spPr>
      </p:pic>
      <p:sp>
        <p:nvSpPr>
          <p:cNvPr id="2" name="Title 1"/>
          <p:cNvSpPr>
            <a:spLocks noGrp="1"/>
          </p:cNvSpPr>
          <p:nvPr>
            <p:ph type="title"/>
          </p:nvPr>
        </p:nvSpPr>
        <p:spPr/>
        <p:txBody>
          <a:bodyPr/>
          <a:lstStyle/>
          <a:p>
            <a:r>
              <a:rPr lang="en-US" dirty="0" smtClean="0"/>
              <a:t>Afternoon Math!</a:t>
            </a:r>
            <a:endParaRPr lang="en-US" dirty="0"/>
          </a:p>
        </p:txBody>
      </p:sp>
      <p:sp>
        <p:nvSpPr>
          <p:cNvPr id="4" name="Footer Placeholder 3"/>
          <p:cNvSpPr>
            <a:spLocks noGrp="1"/>
          </p:cNvSpPr>
          <p:nvPr>
            <p:ph type="ftr" sz="quarter" idx="11"/>
          </p:nvPr>
        </p:nvSpPr>
        <p:spPr/>
        <p:txBody>
          <a:bodyPr/>
          <a:lstStyle/>
          <a:p>
            <a:r>
              <a:rPr lang="en-US" smtClean="0"/>
              <a:t>Park City Mathematics Institute</a:t>
            </a:r>
            <a:endParaRPr lang="en-US" dirty="0"/>
          </a:p>
        </p:txBody>
      </p:sp>
      <p:sp>
        <p:nvSpPr>
          <p:cNvPr id="5" name="Slide Number Placeholder 4"/>
          <p:cNvSpPr>
            <a:spLocks noGrp="1"/>
          </p:cNvSpPr>
          <p:nvPr>
            <p:ph type="sldNum" sz="quarter" idx="12"/>
          </p:nvPr>
        </p:nvSpPr>
        <p:spPr/>
        <p:txBody>
          <a:bodyPr/>
          <a:lstStyle/>
          <a:p>
            <a:fld id="{DC4E9914-D5EE-4969-8BC2-355A35D3C539}" type="slidenum">
              <a:rPr lang="en-US" smtClean="0"/>
              <a:t>6</a:t>
            </a:fld>
            <a:endParaRPr lang="en-US"/>
          </a:p>
        </p:txBody>
      </p:sp>
      <p:pic>
        <p:nvPicPr>
          <p:cNvPr id="7" name="Picture 6" descr="IMG_723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152400"/>
            <a:ext cx="3108096" cy="2331072"/>
          </a:xfrm>
          <a:prstGeom prst="rect">
            <a:avLst/>
          </a:prstGeom>
        </p:spPr>
      </p:pic>
      <p:pic>
        <p:nvPicPr>
          <p:cNvPr id="9" name="Picture 8" descr="IMG_724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457200"/>
            <a:ext cx="3186657" cy="2389993"/>
          </a:xfrm>
          <a:prstGeom prst="rect">
            <a:avLst/>
          </a:prstGeom>
        </p:spPr>
      </p:pic>
      <p:pic>
        <p:nvPicPr>
          <p:cNvPr id="10" name="Picture 9" descr="IMG_723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3200400"/>
            <a:ext cx="3346871" cy="2510153"/>
          </a:xfrm>
          <a:prstGeom prst="rect">
            <a:avLst/>
          </a:prstGeom>
        </p:spPr>
      </p:pic>
      <p:pic>
        <p:nvPicPr>
          <p:cNvPr id="8" name="Picture 7" descr="IMG_7235.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1000" y="1219200"/>
            <a:ext cx="3852514" cy="2889386"/>
          </a:xfrm>
          <a:prstGeom prst="rect">
            <a:avLst/>
          </a:prstGeom>
        </p:spPr>
      </p:pic>
      <p:pic>
        <p:nvPicPr>
          <p:cNvPr id="6" name="Picture 5" descr="IMG_7245.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8800" y="3886200"/>
            <a:ext cx="2909839" cy="2182379"/>
          </a:xfrm>
          <a:prstGeom prst="rect">
            <a:avLst/>
          </a:prstGeom>
        </p:spPr>
      </p:pic>
    </p:spTree>
    <p:extLst>
      <p:ext uri="{BB962C8B-B14F-4D97-AF65-F5344CB8AC3E}">
        <p14:creationId xmlns:p14="http://schemas.microsoft.com/office/powerpoint/2010/main" val="3965397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105400" y="152400"/>
            <a:ext cx="3447059" cy="4495800"/>
          </a:xfrm>
          <a:prstGeom prst="rect">
            <a:avLst/>
          </a:prstGeom>
        </p:spPr>
      </p:pic>
      <p:pic>
        <p:nvPicPr>
          <p:cNvPr id="10" name="Picture 9" descr="IMG_724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3124200"/>
            <a:ext cx="3733800" cy="2800350"/>
          </a:xfrm>
          <a:prstGeom prst="rect">
            <a:avLst/>
          </a:prstGeom>
        </p:spPr>
      </p:pic>
      <p:pic>
        <p:nvPicPr>
          <p:cNvPr id="8" name="Picture 7" descr="IMG_725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1600200"/>
            <a:ext cx="4055014" cy="3041261"/>
          </a:xfrm>
          <a:prstGeom prst="rect">
            <a:avLst/>
          </a:prstGeom>
        </p:spPr>
      </p:pic>
      <p:sp>
        <p:nvSpPr>
          <p:cNvPr id="2" name="Title 1"/>
          <p:cNvSpPr>
            <a:spLocks noGrp="1"/>
          </p:cNvSpPr>
          <p:nvPr>
            <p:ph type="title"/>
          </p:nvPr>
        </p:nvSpPr>
        <p:spPr>
          <a:xfrm>
            <a:off x="1295400" y="4876800"/>
            <a:ext cx="2895600" cy="1143000"/>
          </a:xfrm>
        </p:spPr>
        <p:txBody>
          <a:bodyPr>
            <a:normAutofit fontScale="90000"/>
          </a:bodyPr>
          <a:lstStyle/>
          <a:p>
            <a:r>
              <a:rPr lang="en-US" b="1" dirty="0" smtClean="0"/>
              <a:t>Oakland Math!</a:t>
            </a:r>
            <a:endParaRPr lang="en-US" b="1" dirty="0"/>
          </a:p>
        </p:txBody>
      </p:sp>
      <p:sp>
        <p:nvSpPr>
          <p:cNvPr id="4" name="Footer Placeholder 3"/>
          <p:cNvSpPr>
            <a:spLocks noGrp="1"/>
          </p:cNvSpPr>
          <p:nvPr>
            <p:ph type="ftr" sz="quarter" idx="11"/>
          </p:nvPr>
        </p:nvSpPr>
        <p:spPr/>
        <p:txBody>
          <a:bodyPr/>
          <a:lstStyle/>
          <a:p>
            <a:r>
              <a:rPr lang="en-US" smtClean="0"/>
              <a:t>Park City Mathematics Institute</a:t>
            </a:r>
            <a:endParaRPr lang="en-US" dirty="0"/>
          </a:p>
        </p:txBody>
      </p:sp>
      <p:sp>
        <p:nvSpPr>
          <p:cNvPr id="5" name="Slide Number Placeholder 4"/>
          <p:cNvSpPr>
            <a:spLocks noGrp="1"/>
          </p:cNvSpPr>
          <p:nvPr>
            <p:ph type="sldNum" sz="quarter" idx="12"/>
          </p:nvPr>
        </p:nvSpPr>
        <p:spPr/>
        <p:txBody>
          <a:bodyPr/>
          <a:lstStyle/>
          <a:p>
            <a:fld id="{DC4E9914-D5EE-4969-8BC2-355A35D3C539}" type="slidenum">
              <a:rPr lang="en-US" smtClean="0"/>
              <a:t>7</a:t>
            </a:fld>
            <a:endParaRPr lang="en-US"/>
          </a:p>
        </p:txBody>
      </p:sp>
      <p:pic>
        <p:nvPicPr>
          <p:cNvPr id="6" name="Picture 5" descr="IMG_726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0600" y="152400"/>
            <a:ext cx="3429000" cy="2571750"/>
          </a:xfrm>
          <a:prstGeom prst="rect">
            <a:avLst/>
          </a:prstGeom>
        </p:spPr>
      </p:pic>
      <p:pic>
        <p:nvPicPr>
          <p:cNvPr id="7" name="Picture 6" descr="IMG_7258.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3276600" cy="2457450"/>
          </a:xfrm>
          <a:prstGeom prst="rect">
            <a:avLst/>
          </a:prstGeom>
        </p:spPr>
      </p:pic>
      <p:pic>
        <p:nvPicPr>
          <p:cNvPr id="13" name="Picture 12" descr="IMG_7232.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88" y="0"/>
            <a:ext cx="9144000" cy="6858000"/>
          </a:xfrm>
          <a:prstGeom prst="rect">
            <a:avLst/>
          </a:prstGeom>
          <a:scene3d>
            <a:camera prst="orthographicFront">
              <a:rot lat="5400000" lon="0" rev="0"/>
            </a:camera>
            <a:lightRig rig="threePt" dir="t"/>
          </a:scene3d>
        </p:spPr>
      </p:pic>
      <p:pic>
        <p:nvPicPr>
          <p:cNvPr id="14" name="Picture 13"/>
          <p:cNvPicPr>
            <a:picLocks noChangeAspect="1"/>
          </p:cNvPicPr>
          <p:nvPr/>
        </p:nvPicPr>
        <p:blipFill>
          <a:blip r:embed="rId8"/>
          <a:stretch>
            <a:fillRect/>
          </a:stretch>
        </p:blipFill>
        <p:spPr>
          <a:xfrm>
            <a:off x="8534400" y="1905000"/>
            <a:ext cx="3098800" cy="4131733"/>
          </a:xfrm>
          <a:prstGeom prst="rect">
            <a:avLst/>
          </a:prstGeom>
        </p:spPr>
      </p:pic>
    </p:spTree>
    <p:extLst>
      <p:ext uri="{BB962C8B-B14F-4D97-AF65-F5344CB8AC3E}">
        <p14:creationId xmlns:p14="http://schemas.microsoft.com/office/powerpoint/2010/main" val="21133919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Oakland Math!</a:t>
            </a:r>
            <a:endParaRPr lang="en-US" dirty="0"/>
          </a:p>
        </p:txBody>
      </p:sp>
      <p:sp>
        <p:nvSpPr>
          <p:cNvPr id="4" name="Footer Placeholder 3"/>
          <p:cNvSpPr>
            <a:spLocks noGrp="1"/>
          </p:cNvSpPr>
          <p:nvPr>
            <p:ph type="ftr" sz="quarter" idx="11"/>
          </p:nvPr>
        </p:nvSpPr>
        <p:spPr/>
        <p:txBody>
          <a:bodyPr/>
          <a:lstStyle/>
          <a:p>
            <a:r>
              <a:rPr lang="en-US" smtClean="0"/>
              <a:t>Park City Mathematics Institute</a:t>
            </a:r>
            <a:endParaRPr lang="en-US" dirty="0"/>
          </a:p>
        </p:txBody>
      </p:sp>
      <p:sp>
        <p:nvSpPr>
          <p:cNvPr id="5" name="Slide Number Placeholder 4"/>
          <p:cNvSpPr>
            <a:spLocks noGrp="1"/>
          </p:cNvSpPr>
          <p:nvPr>
            <p:ph type="sldNum" sz="quarter" idx="12"/>
          </p:nvPr>
        </p:nvSpPr>
        <p:spPr/>
        <p:txBody>
          <a:bodyPr/>
          <a:lstStyle/>
          <a:p>
            <a:fld id="{DC4E9914-D5EE-4969-8BC2-355A35D3C539}" type="slidenum">
              <a:rPr lang="en-US" smtClean="0"/>
              <a:t>8</a:t>
            </a:fld>
            <a:endParaRPr lang="en-US"/>
          </a:p>
        </p:txBody>
      </p:sp>
      <p:pic>
        <p:nvPicPr>
          <p:cNvPr id="7" name="Picture 6"/>
          <p:cNvPicPr>
            <a:picLocks noChangeAspect="1"/>
          </p:cNvPicPr>
          <p:nvPr/>
        </p:nvPicPr>
        <p:blipFill>
          <a:blip r:embed="rId2"/>
          <a:stretch>
            <a:fillRect/>
          </a:stretch>
        </p:blipFill>
        <p:spPr>
          <a:xfrm>
            <a:off x="8915400" y="304800"/>
            <a:ext cx="2743200" cy="5246979"/>
          </a:xfrm>
          <a:prstGeom prst="rect">
            <a:avLst/>
          </a:prstGeom>
        </p:spPr>
      </p:pic>
      <p:pic>
        <p:nvPicPr>
          <p:cNvPr id="8" name="Picture 7"/>
          <p:cNvPicPr>
            <a:picLocks noChangeAspect="1"/>
          </p:cNvPicPr>
          <p:nvPr/>
        </p:nvPicPr>
        <p:blipFill>
          <a:blip r:embed="rId3"/>
          <a:stretch>
            <a:fillRect/>
          </a:stretch>
        </p:blipFill>
        <p:spPr>
          <a:xfrm>
            <a:off x="4495800" y="1524000"/>
            <a:ext cx="3985759" cy="4343400"/>
          </a:xfrm>
          <a:prstGeom prst="rect">
            <a:avLst/>
          </a:prstGeom>
        </p:spPr>
      </p:pic>
      <p:pic>
        <p:nvPicPr>
          <p:cNvPr id="9" name="Picture 8"/>
          <p:cNvPicPr>
            <a:picLocks noChangeAspect="1"/>
          </p:cNvPicPr>
          <p:nvPr/>
        </p:nvPicPr>
        <p:blipFill>
          <a:blip r:embed="rId4"/>
          <a:stretch>
            <a:fillRect/>
          </a:stretch>
        </p:blipFill>
        <p:spPr>
          <a:xfrm>
            <a:off x="990600" y="457200"/>
            <a:ext cx="3082312" cy="4538971"/>
          </a:xfrm>
          <a:prstGeom prst="rect">
            <a:avLst/>
          </a:prstGeom>
        </p:spPr>
      </p:pic>
    </p:spTree>
    <p:extLst>
      <p:ext uri="{BB962C8B-B14F-4D97-AF65-F5344CB8AC3E}">
        <p14:creationId xmlns:p14="http://schemas.microsoft.com/office/powerpoint/2010/main" val="3300352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Chess Time</a:t>
            </a:r>
            <a:endParaRPr lang="en-US" dirty="0"/>
          </a:p>
        </p:txBody>
      </p:sp>
      <p:sp>
        <p:nvSpPr>
          <p:cNvPr id="3" name="Content Placeholder 2"/>
          <p:cNvSpPr>
            <a:spLocks noGrp="1"/>
          </p:cNvSpPr>
          <p:nvPr>
            <p:ph idx="1"/>
          </p:nvPr>
        </p:nvSpPr>
        <p:spPr/>
        <p:txBody>
          <a:bodyPr>
            <a:normAutofit fontScale="62500" lnSpcReduction="20000"/>
          </a:bodyPr>
          <a:lstStyle/>
          <a:p>
            <a:pPr marL="0" indent="0">
              <a:spcBef>
                <a:spcPts val="0"/>
              </a:spcBef>
              <a:spcAft>
                <a:spcPts val="600"/>
              </a:spcAft>
              <a:buNone/>
            </a:pPr>
            <a:r>
              <a:rPr lang="en-US" b="1" dirty="0" smtClean="0"/>
              <a:t>What </a:t>
            </a:r>
            <a:r>
              <a:rPr lang="en-US" b="1" dirty="0"/>
              <a:t>questions do you have? Wonderings</a:t>
            </a:r>
            <a:r>
              <a:rPr lang="en-US" b="1" dirty="0" smtClean="0"/>
              <a:t>? </a:t>
            </a:r>
            <a:r>
              <a:rPr lang="en-US" b="1" dirty="0" err="1" smtClean="0"/>
              <a:t>Noticings</a:t>
            </a:r>
            <a:r>
              <a:rPr lang="en-US" b="1" dirty="0" smtClean="0"/>
              <a:t>?</a:t>
            </a:r>
            <a:endParaRPr lang="en-US" b="1" dirty="0"/>
          </a:p>
          <a:p>
            <a:r>
              <a:rPr lang="en-US" dirty="0" smtClean="0"/>
              <a:t>It was difficult to play with an 8 by 8 by 8 chessboard, so we stacked pennies.</a:t>
            </a:r>
          </a:p>
          <a:p>
            <a:r>
              <a:rPr lang="en-US" dirty="0" smtClean="0"/>
              <a:t>#7: Connected to Fibonacci. First player will always win. </a:t>
            </a:r>
          </a:p>
          <a:p>
            <a:r>
              <a:rPr lang="en-US" dirty="0" smtClean="0"/>
              <a:t>Have a better understanding of how pieces move in 3D. 3D was a big challenge </a:t>
            </a:r>
            <a:r>
              <a:rPr lang="mr-IN" dirty="0" smtClean="0"/>
              <a:t>–</a:t>
            </a:r>
            <a:r>
              <a:rPr lang="en-US" dirty="0" smtClean="0"/>
              <a:t> but using the 3 different types of tokens helped visualize the movement along the diagonals. </a:t>
            </a:r>
          </a:p>
          <a:p>
            <a:r>
              <a:rPr lang="en-US" dirty="0" smtClean="0"/>
              <a:t>How can we use the protocols for group shuffling in our own classrooms for effectiveness. Hearing about stacking the pennies from another group was cool!</a:t>
            </a:r>
          </a:p>
          <a:p>
            <a:r>
              <a:rPr lang="en-US" dirty="0" smtClean="0"/>
              <a:t>How to extend 2D strategies to 3D. Low confidence in some really neat solutions. What does diagonal mean in 3D? The colors on different levels do not match for all diagonals. Controversy! </a:t>
            </a:r>
          </a:p>
          <a:p>
            <a:r>
              <a:rPr lang="en-US" dirty="0" smtClean="0"/>
              <a:t>Reviewed 2D strategies. How would this sort of problem set look in our classrooms? How would students work in groups on these problems? Creating a climate where all are involved.</a:t>
            </a:r>
          </a:p>
          <a:p>
            <a:r>
              <a:rPr lang="en-US" dirty="0" smtClean="0"/>
              <a:t>It was helpful to go back to the physical aspect of moving pieces in order to see relationships and lose cases. Still searching for answers! Better understand movement of pieces.</a:t>
            </a:r>
          </a:p>
          <a:p>
            <a:endParaRPr lang="en-US" dirty="0" smtClean="0"/>
          </a:p>
          <a:p>
            <a:endParaRPr lang="en-US" dirty="0"/>
          </a:p>
          <a:p>
            <a:endParaRPr lang="en-US" dirty="0"/>
          </a:p>
        </p:txBody>
      </p:sp>
      <p:sp>
        <p:nvSpPr>
          <p:cNvPr id="4" name="Footer Placeholder 3"/>
          <p:cNvSpPr>
            <a:spLocks noGrp="1"/>
          </p:cNvSpPr>
          <p:nvPr>
            <p:ph type="ftr" sz="quarter" idx="11"/>
          </p:nvPr>
        </p:nvSpPr>
        <p:spPr/>
        <p:txBody>
          <a:bodyPr/>
          <a:lstStyle/>
          <a:p>
            <a:r>
              <a:rPr lang="en-US" smtClean="0"/>
              <a:t>Park City Mathematics Institute</a:t>
            </a:r>
            <a:endParaRPr lang="en-US" dirty="0"/>
          </a:p>
        </p:txBody>
      </p:sp>
      <p:sp>
        <p:nvSpPr>
          <p:cNvPr id="5" name="Slide Number Placeholder 4"/>
          <p:cNvSpPr>
            <a:spLocks noGrp="1"/>
          </p:cNvSpPr>
          <p:nvPr>
            <p:ph type="sldNum" sz="quarter" idx="12"/>
          </p:nvPr>
        </p:nvSpPr>
        <p:spPr/>
        <p:txBody>
          <a:bodyPr/>
          <a:lstStyle/>
          <a:p>
            <a:fld id="{DC4E9914-D5EE-4969-8BC2-355A35D3C539}" type="slidenum">
              <a:rPr lang="en-US" smtClean="0"/>
              <a:t>9</a:t>
            </a:fld>
            <a:endParaRPr lang="en-US"/>
          </a:p>
        </p:txBody>
      </p:sp>
    </p:spTree>
    <p:extLst>
      <p:ext uri="{BB962C8B-B14F-4D97-AF65-F5344CB8AC3E}">
        <p14:creationId xmlns:p14="http://schemas.microsoft.com/office/powerpoint/2010/main" val="4145900473"/>
      </p:ext>
    </p:extLst>
  </p:cSld>
  <p:clrMapOvr>
    <a:masterClrMapping/>
  </p:clrMapOvr>
  <p:timing>
    <p:tnLst>
      <p:par>
        <p:cTn id="1" dur="indefinite" restart="never" nodeType="tmRoot"/>
      </p:par>
    </p:tnLst>
  </p:timing>
</p:sld>
</file>

<file path=ppt/theme/theme1.xml><?xml version="1.0" encoding="utf-8"?>
<a:theme xmlns:a="http://schemas.openxmlformats.org/drawingml/2006/main" name="PCMI RoP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PCMI RoP PPT Template.potx</Template>
  <TotalTime>2119</TotalTime>
  <Words>831</Words>
  <Application>Microsoft Macintosh PowerPoint</Application>
  <PresentationFormat>Widescreen</PresentationFormat>
  <Paragraphs>75</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Candara</vt:lpstr>
      <vt:lpstr>Mangal</vt:lpstr>
      <vt:lpstr>PCMI RoP PPT Template</vt:lpstr>
      <vt:lpstr>PCMI November Outreach Weekend</vt:lpstr>
      <vt:lpstr>Survivor Time - Morning</vt:lpstr>
      <vt:lpstr>Participant Work</vt:lpstr>
      <vt:lpstr>Morning Math!</vt:lpstr>
      <vt:lpstr>Survivor Time - Afternoon</vt:lpstr>
      <vt:lpstr>Afternoon Math!</vt:lpstr>
      <vt:lpstr>Oakland Math!</vt:lpstr>
      <vt:lpstr>Oakland Math!</vt:lpstr>
      <vt:lpstr>Chess Time</vt:lpstr>
      <vt:lpstr>Pythagorean Triples!</vt:lpstr>
      <vt:lpstr>Pythagorean Triples</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Calvin Armstrong</dc:creator>
  <cp:lastModifiedBy>Suzanne Alejandre</cp:lastModifiedBy>
  <cp:revision>121</cp:revision>
  <dcterms:created xsi:type="dcterms:W3CDTF">2012-07-01T03:45:43Z</dcterms:created>
  <dcterms:modified xsi:type="dcterms:W3CDTF">2016-11-14T19:16:55Z</dcterms:modified>
</cp:coreProperties>
</file>