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93" r:id="rId2"/>
    <p:sldId id="294" r:id="rId3"/>
    <p:sldId id="256" r:id="rId4"/>
    <p:sldId id="262" r:id="rId5"/>
    <p:sldId id="282" r:id="rId6"/>
    <p:sldId id="283" r:id="rId7"/>
    <p:sldId id="269" r:id="rId8"/>
    <p:sldId id="265" r:id="rId9"/>
    <p:sldId id="284" r:id="rId10"/>
    <p:sldId id="279" r:id="rId11"/>
    <p:sldId id="270" r:id="rId12"/>
    <p:sldId id="263" r:id="rId13"/>
    <p:sldId id="267" r:id="rId14"/>
    <p:sldId id="268" r:id="rId15"/>
    <p:sldId id="285" r:id="rId16"/>
    <p:sldId id="277" r:id="rId17"/>
    <p:sldId id="280" r:id="rId18"/>
    <p:sldId id="286" r:id="rId19"/>
    <p:sldId id="288" r:id="rId20"/>
    <p:sldId id="289" r:id="rId21"/>
    <p:sldId id="290" r:id="rId22"/>
    <p:sldId id="291" r:id="rId23"/>
    <p:sldId id="276" r:id="rId24"/>
    <p:sldId id="292" r:id="rId25"/>
    <p:sldId id="278"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ndara" panose="020E0502030303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ndara" panose="020E0502030303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ndara" panose="020E0502030303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ndara" panose="020E0502030303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ndara" panose="020E0502030303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ndara" panose="020E0502030303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ndara" panose="020E0502030303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ndara" panose="020E0502030303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ndara" panose="020E0502030303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7611" autoAdjust="0"/>
  </p:normalViewPr>
  <p:slideViewPr>
    <p:cSldViewPr>
      <p:cViewPr varScale="1">
        <p:scale>
          <a:sx n="72" d="100"/>
          <a:sy n="72" d="100"/>
        </p:scale>
        <p:origin x="2724" y="72"/>
      </p:cViewPr>
      <p:guideLst>
        <p:guide orient="horz" pos="2160"/>
        <p:guide pos="2880"/>
      </p:guideLst>
    </p:cSldViewPr>
  </p:slideViewPr>
  <p:notesTextViewPr>
    <p:cViewPr>
      <p:scale>
        <a:sx n="1" d="1"/>
        <a:sy n="1" d="1"/>
      </p:scale>
      <p:origin x="0" y="0"/>
    </p:cViewPr>
  </p:notesTextViewPr>
  <p:sorterViewPr>
    <p:cViewPr>
      <p:scale>
        <a:sx n="150" d="100"/>
        <a:sy n="150" d="100"/>
      </p:scale>
      <p:origin x="0" y="33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9A6CFA6B-0DB6-4043-BCBC-2FCB77953AFC}" type="datetimeFigureOut">
              <a:rPr lang="en-US"/>
              <a:pPr>
                <a:defRPr/>
              </a:pPr>
              <a:t>11/17/2016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BBB00D7-A33B-4448-A4FF-597C449B31F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1</a:t>
            </a:fld>
            <a:endParaRPr lang="en-US"/>
          </a:p>
        </p:txBody>
      </p:sp>
    </p:spTree>
    <p:extLst>
      <p:ext uri="{BB962C8B-B14F-4D97-AF65-F5344CB8AC3E}">
        <p14:creationId xmlns:p14="http://schemas.microsoft.com/office/powerpoint/2010/main" val="3524447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S PGothic" pitchFamily="34" charset="-128"/>
                <a:cs typeface="MS PGothic" charset="0"/>
              </a:rPr>
              <a:t>7 min</a:t>
            </a:r>
          </a:p>
          <a:p>
            <a:r>
              <a:rPr lang="en-US" sz="1200" kern="1200" dirty="0">
                <a:solidFill>
                  <a:schemeClr val="tx1"/>
                </a:solidFill>
                <a:effectLst/>
                <a:latin typeface="+mn-lt"/>
                <a:ea typeface="MS PGothic" pitchFamily="34" charset="-128"/>
                <a:cs typeface="MS PGothic" charset="0"/>
              </a:rPr>
              <a:t>Distribute Ichiro Transcript</a:t>
            </a:r>
          </a:p>
          <a:p>
            <a:r>
              <a:rPr lang="en-US" sz="1200" i="1" kern="1200" dirty="0">
                <a:solidFill>
                  <a:schemeClr val="tx1"/>
                </a:solidFill>
                <a:effectLst/>
                <a:latin typeface="+mn-lt"/>
                <a:ea typeface="MS PGothic" pitchFamily="34" charset="-128"/>
                <a:cs typeface="MS PGothic" charset="0"/>
              </a:rPr>
              <a:t> </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Now lets look at a video of students engaged in this task.  This eighth grade mathematics lesson from Japan focuses on linear inequalities in one variable. It is the first lesson in a sequence of seven on this topic. The lesson is 52 minutes in duration. There are 34 students in the class.</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i="1" kern="1200" dirty="0">
                <a:solidFill>
                  <a:schemeClr val="tx1"/>
                </a:solidFill>
                <a:effectLst/>
                <a:latin typeface="+mn-lt"/>
                <a:ea typeface="MS PGothic" pitchFamily="34" charset="-128"/>
                <a:cs typeface="MS PGothic" charset="0"/>
              </a:rPr>
              <a:t>The teacher reads the task to the class while they follow along.  We are joining the class right after he is done reading. The students work individually for about 14 minutes, while the teacher walks around and asks questions such as, is there another way or which way does that represent. We rejoin the video once students begin to share their solutions.</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 </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As you watch, think about the question: What do you think the teacher planned for in preparing the lesson? </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 </a:t>
            </a:r>
          </a:p>
          <a:p>
            <a:endParaRPr lang="en-US" dirty="0"/>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14</a:t>
            </a:fld>
            <a:endParaRPr lang="en-US"/>
          </a:p>
        </p:txBody>
      </p:sp>
    </p:spTree>
    <p:extLst>
      <p:ext uri="{BB962C8B-B14F-4D97-AF65-F5344CB8AC3E}">
        <p14:creationId xmlns:p14="http://schemas.microsoft.com/office/powerpoint/2010/main" val="11254024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S PGothic" pitchFamily="34" charset="-128"/>
                <a:cs typeface="MS PGothic" charset="0"/>
              </a:rPr>
              <a:t>20</a:t>
            </a:r>
          </a:p>
          <a:p>
            <a:r>
              <a:rPr lang="en-US" sz="1200" kern="1200" dirty="0">
                <a:solidFill>
                  <a:schemeClr val="tx1"/>
                </a:solidFill>
                <a:effectLst/>
                <a:latin typeface="+mn-lt"/>
                <a:ea typeface="MS PGothic" pitchFamily="34" charset="-128"/>
                <a:cs typeface="MS PGothic" charset="0"/>
              </a:rPr>
              <a:t>Short whole group discussion of the first question:  </a:t>
            </a:r>
          </a:p>
          <a:p>
            <a:r>
              <a:rPr lang="en-US" sz="1200" kern="1200" dirty="0">
                <a:solidFill>
                  <a:schemeClr val="tx1"/>
                </a:solidFill>
                <a:effectLst/>
                <a:latin typeface="+mn-lt"/>
                <a:ea typeface="MS PGothic" pitchFamily="34" charset="-128"/>
                <a:cs typeface="MS PGothic" charset="0"/>
              </a:rPr>
              <a:t> </a:t>
            </a:r>
          </a:p>
          <a:p>
            <a:r>
              <a:rPr lang="en-US" sz="1200" i="1" kern="1200" dirty="0">
                <a:solidFill>
                  <a:schemeClr val="tx1"/>
                </a:solidFill>
                <a:effectLst/>
                <a:latin typeface="+mn-lt"/>
                <a:ea typeface="MS PGothic" pitchFamily="34" charset="-128"/>
                <a:cs typeface="MS PGothic" charset="0"/>
              </a:rPr>
              <a:t>Were you surprised by what you saw?</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Possible responses:</a:t>
            </a:r>
          </a:p>
          <a:p>
            <a:pPr lvl="0" fontAlgn="base"/>
            <a:r>
              <a:rPr lang="en-US" sz="1200" u="none" strike="noStrike" kern="1200" dirty="0">
                <a:solidFill>
                  <a:schemeClr val="tx1"/>
                </a:solidFill>
                <a:effectLst/>
                <a:latin typeface="+mn-lt"/>
                <a:ea typeface="MS PGothic" pitchFamily="34" charset="-128"/>
                <a:cs typeface="MS PGothic" charset="0"/>
              </a:rPr>
              <a:t>Students worked alone without talking to each other.</a:t>
            </a:r>
          </a:p>
          <a:p>
            <a:pPr lvl="0" fontAlgn="base"/>
            <a:r>
              <a:rPr lang="en-US" sz="1200" u="none" strike="noStrike" kern="1200" dirty="0">
                <a:solidFill>
                  <a:schemeClr val="tx1"/>
                </a:solidFill>
                <a:effectLst/>
                <a:latin typeface="+mn-lt"/>
                <a:ea typeface="MS PGothic" pitchFamily="34" charset="-128"/>
                <a:cs typeface="MS PGothic" charset="0"/>
              </a:rPr>
              <a:t>Teacher monitored what every student was doing and wrote things down.</a:t>
            </a:r>
          </a:p>
          <a:p>
            <a:pPr lvl="0" fontAlgn="base"/>
            <a:r>
              <a:rPr lang="en-US" sz="1200" u="none" strike="noStrike" kern="1200" dirty="0">
                <a:solidFill>
                  <a:schemeClr val="tx1"/>
                </a:solidFill>
                <a:effectLst/>
                <a:latin typeface="+mn-lt"/>
                <a:ea typeface="MS PGothic" pitchFamily="34" charset="-128"/>
                <a:cs typeface="MS PGothic" charset="0"/>
              </a:rPr>
              <a:t>Students spent a very long time on one problem.</a:t>
            </a:r>
          </a:p>
          <a:p>
            <a:r>
              <a:rPr lang="en-US" sz="1200" kern="1200" dirty="0">
                <a:solidFill>
                  <a:schemeClr val="tx1"/>
                </a:solidFill>
                <a:effectLst/>
                <a:latin typeface="+mn-lt"/>
                <a:ea typeface="MS PGothic" pitchFamily="34" charset="-128"/>
                <a:cs typeface="MS PGothic" charset="0"/>
              </a:rPr>
              <a:t> </a:t>
            </a:r>
          </a:p>
          <a:p>
            <a:r>
              <a:rPr lang="en-US" sz="1200" i="1" kern="1200" dirty="0">
                <a:solidFill>
                  <a:schemeClr val="tx1"/>
                </a:solidFill>
                <a:effectLst/>
                <a:latin typeface="+mn-lt"/>
                <a:ea typeface="MS PGothic" pitchFamily="34" charset="-128"/>
                <a:cs typeface="MS PGothic" charset="0"/>
              </a:rPr>
              <a:t>At your tables, talk about the second question: What do you think the teacher planned for? </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Possible responses: </a:t>
            </a:r>
          </a:p>
          <a:p>
            <a:pPr lvl="0" fontAlgn="base"/>
            <a:r>
              <a:rPr lang="en-US" sz="1200" u="none" strike="noStrike" kern="1200" dirty="0">
                <a:solidFill>
                  <a:schemeClr val="tx1"/>
                </a:solidFill>
                <a:effectLst/>
                <a:latin typeface="+mn-lt"/>
                <a:ea typeface="MS PGothic" pitchFamily="34" charset="-128"/>
                <a:cs typeface="MS PGothic" charset="0"/>
              </a:rPr>
              <a:t>Teacher anticipated specific solutions and called on students accordingly. </a:t>
            </a:r>
          </a:p>
          <a:p>
            <a:pPr lvl="0" fontAlgn="base"/>
            <a:r>
              <a:rPr lang="en-US" sz="1200" u="none" strike="noStrike" kern="1200" dirty="0">
                <a:solidFill>
                  <a:schemeClr val="tx1"/>
                </a:solidFill>
                <a:effectLst/>
                <a:latin typeface="+mn-lt"/>
                <a:ea typeface="MS PGothic" pitchFamily="34" charset="-128"/>
                <a:cs typeface="MS PGothic" charset="0"/>
              </a:rPr>
              <a:t>Teacher was strategic about where he placed solutions on the board.  </a:t>
            </a:r>
          </a:p>
          <a:p>
            <a:pPr lvl="0" fontAlgn="base"/>
            <a:r>
              <a:rPr lang="en-US" sz="1200" u="none" strike="noStrike" kern="1200" dirty="0">
                <a:solidFill>
                  <a:schemeClr val="tx1"/>
                </a:solidFill>
                <a:effectLst/>
                <a:latin typeface="+mn-lt"/>
                <a:ea typeface="MS PGothic" pitchFamily="34" charset="-128"/>
                <a:cs typeface="MS PGothic" charset="0"/>
              </a:rPr>
              <a:t>Manipulatives were ready to use.</a:t>
            </a:r>
          </a:p>
          <a:p>
            <a:pPr lvl="0" fontAlgn="base"/>
            <a:r>
              <a:rPr lang="en-US" sz="1200" u="none" strike="noStrike" kern="1200" dirty="0">
                <a:solidFill>
                  <a:schemeClr val="tx1"/>
                </a:solidFill>
                <a:effectLst/>
                <a:latin typeface="+mn-lt"/>
                <a:ea typeface="MS PGothic" pitchFamily="34" charset="-128"/>
                <a:cs typeface="MS PGothic" charset="0"/>
              </a:rPr>
              <a:t>Magnetic strips with the method names written on them were ready to post.</a:t>
            </a:r>
          </a:p>
          <a:p>
            <a:pPr lvl="0" fontAlgn="base"/>
            <a:r>
              <a:rPr lang="en-US" sz="1200" u="none" strike="noStrike" kern="1200" dirty="0">
                <a:solidFill>
                  <a:schemeClr val="tx1"/>
                </a:solidFill>
                <a:effectLst/>
                <a:latin typeface="+mn-lt"/>
                <a:ea typeface="MS PGothic" pitchFamily="34" charset="-128"/>
                <a:cs typeface="MS PGothic" charset="0"/>
              </a:rPr>
              <a:t>The use of the coins and the box were related to the task and were useful in making clear what the task was about.</a:t>
            </a:r>
          </a:p>
          <a:p>
            <a:r>
              <a:rPr lang="en-US" sz="1200" kern="1200" dirty="0">
                <a:solidFill>
                  <a:schemeClr val="tx1"/>
                </a:solidFill>
                <a:effectLst/>
                <a:latin typeface="+mn-lt"/>
                <a:ea typeface="MS PGothic" pitchFamily="34" charset="-128"/>
                <a:cs typeface="MS PGothic" charset="0"/>
              </a:rPr>
              <a:t>Facilitator asks each group to share out one idea and records it on chart paper.  Then goes around again.  </a:t>
            </a: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Conclusion: implementing tasks so they work takes planning. </a:t>
            </a:r>
          </a:p>
          <a:p>
            <a:r>
              <a:rPr lang="en-US" sz="1200" kern="1200" dirty="0">
                <a:solidFill>
                  <a:schemeClr val="tx1"/>
                </a:solidFill>
                <a:effectLst/>
                <a:latin typeface="+mn-lt"/>
                <a:ea typeface="MS PGothic" pitchFamily="34" charset="-128"/>
                <a:cs typeface="MS PGothic" charset="0"/>
              </a:rPr>
              <a:t> </a:t>
            </a:r>
          </a:p>
          <a:p>
            <a:r>
              <a:rPr lang="en-US" sz="1200" i="1" kern="1200" dirty="0">
                <a:solidFill>
                  <a:schemeClr val="tx1"/>
                </a:solidFill>
                <a:effectLst/>
                <a:latin typeface="+mn-lt"/>
                <a:ea typeface="MS PGothic" pitchFamily="34" charset="-128"/>
                <a:cs typeface="MS PGothic" charset="0"/>
              </a:rPr>
              <a:t>Japan has a rich culture around reflection on teaching practice </a:t>
            </a:r>
            <a:r>
              <a:rPr lang="en-US" sz="1200" i="1" kern="1200" dirty="0" err="1">
                <a:solidFill>
                  <a:schemeClr val="tx1"/>
                </a:solidFill>
                <a:effectLst/>
                <a:latin typeface="+mn-lt"/>
                <a:ea typeface="MS PGothic" pitchFamily="34" charset="-128"/>
                <a:cs typeface="MS PGothic" charset="0"/>
              </a:rPr>
              <a:t>thatyou</a:t>
            </a:r>
            <a:r>
              <a:rPr lang="en-US" sz="1200" i="1" kern="1200" dirty="0">
                <a:solidFill>
                  <a:schemeClr val="tx1"/>
                </a:solidFill>
                <a:effectLst/>
                <a:latin typeface="+mn-lt"/>
                <a:ea typeface="MS PGothic" pitchFamily="34" charset="-128"/>
                <a:cs typeface="MS PGothic" charset="0"/>
              </a:rPr>
              <a:t> might find worth learning more about when you have time.  This includes a vocabulary used to discuss teaching from which Cal's favorite Japanese word is drawn - </a:t>
            </a:r>
            <a:r>
              <a:rPr lang="en-US" sz="1200" kern="1200" dirty="0">
                <a:solidFill>
                  <a:schemeClr val="tx1"/>
                </a:solidFill>
                <a:effectLst/>
                <a:latin typeface="+mn-lt"/>
                <a:ea typeface="MS PGothic" pitchFamily="34" charset="-128"/>
                <a:cs typeface="MS PGothic" charset="0"/>
              </a:rPr>
              <a:t>READ SLIDE...</a:t>
            </a:r>
          </a:p>
          <a:p>
            <a:endParaRPr lang="en-US" dirty="0"/>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16</a:t>
            </a:fld>
            <a:endParaRPr lang="en-US"/>
          </a:p>
        </p:txBody>
      </p:sp>
    </p:spTree>
    <p:extLst>
      <p:ext uri="{BB962C8B-B14F-4D97-AF65-F5344CB8AC3E}">
        <p14:creationId xmlns:p14="http://schemas.microsoft.com/office/powerpoint/2010/main" val="37022470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S PGothic" pitchFamily="34" charset="-128"/>
                <a:cs typeface="MS PGothic" charset="0"/>
              </a:rPr>
              <a:t>What are the things you need to think about when you are planning to implement a task in your classroom?</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Write individually for several minutes and then we are going to share in a round robin with the whole class.</a:t>
            </a:r>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Facilitators make a list of the responses on chart paper or for posting; use to compare when read Horn homework.</a:t>
            </a: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Possible responses: </a:t>
            </a:r>
          </a:p>
          <a:p>
            <a:pPr lvl="0" fontAlgn="base"/>
            <a:r>
              <a:rPr lang="en-US" sz="1200" u="none" strike="noStrike" kern="1200" dirty="0">
                <a:solidFill>
                  <a:schemeClr val="tx1"/>
                </a:solidFill>
                <a:effectLst/>
                <a:latin typeface="+mn-lt"/>
                <a:ea typeface="MS PGothic" pitchFamily="34" charset="-128"/>
                <a:cs typeface="MS PGothic" charset="0"/>
              </a:rPr>
              <a:t>Student misconceptions.</a:t>
            </a:r>
          </a:p>
          <a:p>
            <a:pPr lvl="0" fontAlgn="base"/>
            <a:r>
              <a:rPr lang="en-US" sz="1200" u="none" strike="noStrike" kern="1200" dirty="0">
                <a:solidFill>
                  <a:schemeClr val="tx1"/>
                </a:solidFill>
                <a:effectLst/>
                <a:latin typeface="+mn-lt"/>
                <a:ea typeface="MS PGothic" pitchFamily="34" charset="-128"/>
                <a:cs typeface="MS PGothic" charset="0"/>
              </a:rPr>
              <a:t>What examples to use.</a:t>
            </a:r>
          </a:p>
          <a:p>
            <a:pPr lvl="0" fontAlgn="base"/>
            <a:r>
              <a:rPr lang="en-US" sz="1200" u="none" strike="noStrike" kern="1200" dirty="0">
                <a:solidFill>
                  <a:schemeClr val="tx1"/>
                </a:solidFill>
                <a:effectLst/>
                <a:latin typeface="+mn-lt"/>
                <a:ea typeface="MS PGothic" pitchFamily="34" charset="-128"/>
                <a:cs typeface="MS PGothic" charset="0"/>
              </a:rPr>
              <a:t>How students are going to work (logistics).</a:t>
            </a:r>
          </a:p>
          <a:p>
            <a:pPr lvl="0" fontAlgn="base"/>
            <a:r>
              <a:rPr lang="en-US" sz="1200" u="none" strike="noStrike" kern="1200" dirty="0">
                <a:solidFill>
                  <a:schemeClr val="tx1"/>
                </a:solidFill>
                <a:effectLst/>
                <a:latin typeface="+mn-lt"/>
                <a:ea typeface="MS PGothic" pitchFamily="34" charset="-128"/>
                <a:cs typeface="MS PGothic" charset="0"/>
              </a:rPr>
              <a:t>How to record work/thinking.</a:t>
            </a:r>
          </a:p>
          <a:p>
            <a:pPr lvl="0" fontAlgn="base"/>
            <a:r>
              <a:rPr lang="en-US" sz="1200" u="none" strike="noStrike" kern="1200" dirty="0">
                <a:solidFill>
                  <a:schemeClr val="tx1"/>
                </a:solidFill>
                <a:effectLst/>
                <a:latin typeface="+mn-lt"/>
                <a:ea typeface="MS PGothic" pitchFamily="34" charset="-128"/>
                <a:cs typeface="MS PGothic" charset="0"/>
              </a:rPr>
              <a:t>What answers right/wrong/interesting will students give.</a:t>
            </a:r>
          </a:p>
          <a:p>
            <a:pPr lvl="0" fontAlgn="base"/>
            <a:r>
              <a:rPr lang="en-US" sz="1200" u="none" strike="noStrike" kern="1200" dirty="0">
                <a:solidFill>
                  <a:schemeClr val="tx1"/>
                </a:solidFill>
                <a:effectLst/>
                <a:latin typeface="+mn-lt"/>
                <a:ea typeface="MS PGothic" pitchFamily="34" charset="-128"/>
                <a:cs typeface="MS PGothic" charset="0"/>
              </a:rPr>
              <a:t>How to assess progress.</a:t>
            </a:r>
          </a:p>
          <a:p>
            <a:pPr lvl="0" fontAlgn="base"/>
            <a:r>
              <a:rPr lang="en-US" sz="1200" u="none" strike="noStrike" kern="1200" dirty="0">
                <a:solidFill>
                  <a:schemeClr val="tx1"/>
                </a:solidFill>
                <a:effectLst/>
                <a:latin typeface="+mn-lt"/>
                <a:ea typeface="MS PGothic" pitchFamily="34" charset="-128"/>
                <a:cs typeface="MS PGothic" charset="0"/>
              </a:rPr>
              <a:t>Hinge points.</a:t>
            </a:r>
          </a:p>
          <a:p>
            <a:pPr lvl="0" fontAlgn="base"/>
            <a:r>
              <a:rPr lang="en-US" sz="1200" u="none" strike="noStrike" kern="1200" dirty="0">
                <a:solidFill>
                  <a:schemeClr val="tx1"/>
                </a:solidFill>
                <a:effectLst/>
                <a:latin typeface="+mn-lt"/>
                <a:ea typeface="MS PGothic" pitchFamily="34" charset="-128"/>
                <a:cs typeface="MS PGothic" charset="0"/>
              </a:rPr>
              <a:t>Prerequisite knowledge.</a:t>
            </a:r>
          </a:p>
          <a:p>
            <a:endParaRPr lang="en-US" dirty="0"/>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23</a:t>
            </a:fld>
            <a:endParaRPr lang="en-US"/>
          </a:p>
        </p:txBody>
      </p:sp>
    </p:spTree>
    <p:extLst>
      <p:ext uri="{BB962C8B-B14F-4D97-AF65-F5344CB8AC3E}">
        <p14:creationId xmlns:p14="http://schemas.microsoft.com/office/powerpoint/2010/main" val="273724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D3526831-C604-4EDA-9779-7B662C8EC3EE}" type="slidenum">
              <a:rPr lang="en-US" altLang="en-US" smtClean="0"/>
              <a:pPr>
                <a:spcBef>
                  <a:spcPct val="0"/>
                </a:spcBef>
              </a:pPr>
              <a:t>4</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Anticipated: by approach- substitution,</a:t>
            </a:r>
            <a:r>
              <a:rPr lang="en-US" baseline="0" dirty="0"/>
              <a:t> graphing, linear combinations</a:t>
            </a:r>
          </a:p>
          <a:p>
            <a:r>
              <a:rPr lang="en-US" baseline="0" dirty="0"/>
              <a:t>By solution type- whole numbers, </a:t>
            </a:r>
            <a:r>
              <a:rPr lang="en-US" baseline="0" dirty="0" err="1"/>
              <a:t>rationals</a:t>
            </a:r>
            <a:r>
              <a:rPr lang="en-US" baseline="0" dirty="0"/>
              <a:t>, by dividing out a common factor to make easier equivalent system</a:t>
            </a:r>
          </a:p>
          <a:p>
            <a:r>
              <a:rPr lang="en-US" baseline="0" dirty="0"/>
              <a:t>Observed: Maybe some unique strategies – walk down method; recognize that had a common factor of (x-3) etc.</a:t>
            </a:r>
          </a:p>
          <a:p>
            <a:endParaRPr lang="en-US" baseline="0" dirty="0"/>
          </a:p>
          <a:p>
            <a:r>
              <a:rPr lang="en-US" baseline="0" dirty="0"/>
              <a:t>Sequencing: linear combinations, then substitution, then graphing</a:t>
            </a:r>
          </a:p>
          <a:p>
            <a:r>
              <a:rPr lang="en-US" baseline="0" dirty="0"/>
              <a:t>Connecting: what are the advantages of each approach? Disadvantages?</a:t>
            </a:r>
          </a:p>
          <a:p>
            <a:endParaRPr lang="en-US" baseline="0" dirty="0"/>
          </a:p>
          <a:p>
            <a:r>
              <a:rPr lang="en-US" baseline="0" dirty="0"/>
              <a:t>Can the strategies work together?  Any reason to do more than one?</a:t>
            </a:r>
            <a:endParaRPr lang="en-US" dirty="0"/>
          </a:p>
        </p:txBody>
      </p:sp>
      <p:sp>
        <p:nvSpPr>
          <p:cNvPr id="4" name="Slide Number Placeholder 3"/>
          <p:cNvSpPr>
            <a:spLocks noGrp="1"/>
          </p:cNvSpPr>
          <p:nvPr>
            <p:ph type="sldNum" sz="quarter" idx="10"/>
          </p:nvPr>
        </p:nvSpPr>
        <p:spPr/>
        <p:txBody>
          <a:bodyPr/>
          <a:lstStyle/>
          <a:p>
            <a:pPr>
              <a:defRPr/>
            </a:pPr>
            <a:fld id="{A2207B44-2C2C-9D48-92BD-10B941747F72}" type="slidenum">
              <a:rPr lang="en-US" smtClean="0"/>
              <a:pPr>
                <a:defRPr/>
              </a:pPr>
              <a:t>5</a:t>
            </a:fld>
            <a:endParaRPr lang="en-US"/>
          </a:p>
        </p:txBody>
      </p:sp>
    </p:spTree>
    <p:extLst>
      <p:ext uri="{BB962C8B-B14F-4D97-AF65-F5344CB8AC3E}">
        <p14:creationId xmlns:p14="http://schemas.microsoft.com/office/powerpoint/2010/main" val="423725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S PGothic" pitchFamily="34" charset="-128"/>
                <a:cs typeface="MS PGothic" charset="0"/>
              </a:rPr>
              <a:t>This unit is about implementation – that is the process of going from the task to the realization of it in your classroom -- what do we need to think about as we are implementing/preparing to implement tasks in our classrooms.</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 </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 </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Today we are going to be looking at a couple of classroom videos.  We would ask everyone to be mindful that the teachers in these videos have generously opened their classrooms to us (and whomever else views these videos).  While it is acceptable to view their teaching through a critical lens, we also need to be </a:t>
            </a:r>
            <a:r>
              <a:rPr lang="en-US" sz="1200" i="1" kern="1200" dirty="0" err="1">
                <a:solidFill>
                  <a:schemeClr val="tx1"/>
                </a:solidFill>
                <a:effectLst/>
                <a:latin typeface="+mn-lt"/>
                <a:ea typeface="MS PGothic" pitchFamily="34" charset="-128"/>
                <a:cs typeface="MS PGothic" charset="0"/>
              </a:rPr>
              <a:t>be</a:t>
            </a:r>
            <a:r>
              <a:rPr lang="en-US" sz="1200" i="1" kern="1200" dirty="0">
                <a:solidFill>
                  <a:schemeClr val="tx1"/>
                </a:solidFill>
                <a:effectLst/>
                <a:latin typeface="+mn-lt"/>
                <a:ea typeface="MS PGothic" pitchFamily="34" charset="-128"/>
                <a:cs typeface="MS PGothic" charset="0"/>
              </a:rPr>
              <a:t> respectful of them and their practice, and to hold one another accountable to this need.</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 </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We are going to look at a section of another video from the TIMSS video series. This eighth grade mathematics lesson focuses on graphing linear equations. It is a review lesson that followed a unit of work on this topic. The lesson is 44 minutes in duration. There are 36 students enrolled in the class. They are working in groups to graph a set of lines with one sheet of graph paper per group. </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See power point. (TIMSS 1999 Video Study; timssvideo.com)</a:t>
            </a:r>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7</a:t>
            </a:fld>
            <a:endParaRPr lang="en-US"/>
          </a:p>
        </p:txBody>
      </p:sp>
    </p:spTree>
    <p:extLst>
      <p:ext uri="{BB962C8B-B14F-4D97-AF65-F5344CB8AC3E}">
        <p14:creationId xmlns:p14="http://schemas.microsoft.com/office/powerpoint/2010/main" val="2801917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S PGothic" pitchFamily="34" charset="-128"/>
                <a:cs typeface="MS PGothic" charset="0"/>
              </a:rPr>
              <a:t> </a:t>
            </a:r>
          </a:p>
          <a:p>
            <a:r>
              <a:rPr lang="en-US" sz="1200" i="1" kern="1200" dirty="0">
                <a:solidFill>
                  <a:schemeClr val="tx1"/>
                </a:solidFill>
                <a:effectLst/>
                <a:latin typeface="+mn-lt"/>
                <a:ea typeface="MS PGothic" pitchFamily="34" charset="-128"/>
                <a:cs typeface="MS PGothic" charset="0"/>
              </a:rPr>
              <a:t>What things had the teacher done to prepare for the lesson?</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i="1" kern="1200" dirty="0">
                <a:solidFill>
                  <a:schemeClr val="tx1"/>
                </a:solidFill>
                <a:effectLst/>
                <a:latin typeface="+mn-lt"/>
                <a:ea typeface="MS PGothic" pitchFamily="34" charset="-128"/>
                <a:cs typeface="MS PGothic" charset="0"/>
              </a:rPr>
              <a:t>As you watch, think about the question: What evidence do you see that students are ready or not ready to do the task?</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Show Video</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8</a:t>
            </a:fld>
            <a:endParaRPr lang="en-US"/>
          </a:p>
        </p:txBody>
      </p:sp>
    </p:spTree>
    <p:extLst>
      <p:ext uri="{BB962C8B-B14F-4D97-AF65-F5344CB8AC3E}">
        <p14:creationId xmlns:p14="http://schemas.microsoft.com/office/powerpoint/2010/main" val="3880908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S PGothic" pitchFamily="34" charset="-128"/>
                <a:cs typeface="MS PGothic" charset="0"/>
              </a:rPr>
              <a:t>What things had the teacher done to prepare for the lesson?</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Quick whole group </a:t>
            </a:r>
          </a:p>
          <a:p>
            <a:r>
              <a:rPr lang="en-US" sz="1200" kern="1200" dirty="0">
                <a:solidFill>
                  <a:schemeClr val="tx1"/>
                </a:solidFill>
                <a:effectLst/>
                <a:latin typeface="+mn-lt"/>
                <a:ea typeface="MS PGothic" pitchFamily="34" charset="-128"/>
                <a:cs typeface="MS PGothic" charset="0"/>
              </a:rPr>
              <a:t>Possible responses:</a:t>
            </a:r>
          </a:p>
          <a:p>
            <a:pPr lvl="0" fontAlgn="base"/>
            <a:r>
              <a:rPr lang="en-US" sz="1200" u="none" strike="noStrike" kern="1200" dirty="0">
                <a:solidFill>
                  <a:schemeClr val="tx1"/>
                </a:solidFill>
                <a:effectLst/>
                <a:latin typeface="+mn-lt"/>
                <a:ea typeface="MS PGothic" pitchFamily="34" charset="-128"/>
                <a:cs typeface="MS PGothic" charset="0"/>
              </a:rPr>
              <a:t>Made a worksheet</a:t>
            </a:r>
          </a:p>
          <a:p>
            <a:pPr lvl="0" fontAlgn="base"/>
            <a:r>
              <a:rPr lang="en-US" sz="1200" u="none" strike="noStrike" kern="1200" dirty="0">
                <a:solidFill>
                  <a:schemeClr val="tx1"/>
                </a:solidFill>
                <a:effectLst/>
                <a:latin typeface="+mn-lt"/>
                <a:ea typeface="MS PGothic" pitchFamily="34" charset="-128"/>
                <a:cs typeface="MS PGothic" charset="0"/>
              </a:rPr>
              <a:t>Put students in groups</a:t>
            </a:r>
          </a:p>
          <a:p>
            <a:pPr lvl="0" fontAlgn="base"/>
            <a:r>
              <a:rPr lang="en-US" sz="1200" u="none" strike="noStrike" kern="1200" dirty="0">
                <a:solidFill>
                  <a:schemeClr val="tx1"/>
                </a:solidFill>
                <a:effectLst/>
                <a:latin typeface="+mn-lt"/>
                <a:ea typeface="MS PGothic" pitchFamily="34" charset="-128"/>
                <a:cs typeface="MS PGothic" charset="0"/>
              </a:rPr>
              <a:t>Had the large grid ready for students to graph the lines.</a:t>
            </a:r>
          </a:p>
          <a:p>
            <a:r>
              <a:rPr lang="en-US" sz="1200" kern="1200" dirty="0">
                <a:solidFill>
                  <a:schemeClr val="tx1"/>
                </a:solidFill>
                <a:effectLst/>
                <a:latin typeface="+mn-lt"/>
                <a:ea typeface="MS PGothic" pitchFamily="34" charset="-128"/>
                <a:cs typeface="MS PGothic" charset="0"/>
              </a:rPr>
              <a:t> </a:t>
            </a:r>
          </a:p>
          <a:p>
            <a:r>
              <a:rPr lang="en-US" sz="1200" i="1" kern="1200" dirty="0">
                <a:solidFill>
                  <a:schemeClr val="tx1"/>
                </a:solidFill>
                <a:effectLst/>
                <a:latin typeface="+mn-lt"/>
                <a:ea typeface="MS PGothic" pitchFamily="34" charset="-128"/>
                <a:cs typeface="MS PGothic" charset="0"/>
              </a:rPr>
              <a:t>Were the students ready to do the task?  What is your evidence?</a:t>
            </a:r>
            <a:r>
              <a:rPr lang="en-US" sz="1200" kern="1200" dirty="0">
                <a:solidFill>
                  <a:schemeClr val="tx1"/>
                </a:solidFill>
                <a:effectLst/>
                <a:latin typeface="+mn-lt"/>
                <a:ea typeface="MS PGothic" pitchFamily="34" charset="-128"/>
                <a:cs typeface="MS PGothic" charset="0"/>
              </a:rPr>
              <a:t>  (Round robin at each table)</a:t>
            </a: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Facilitator listens and if any table has something that seems important or different, have them share.  Otherwise go to the transcript.</a:t>
            </a:r>
          </a:p>
          <a:p>
            <a:r>
              <a:rPr lang="en-US" sz="1200" kern="1200" dirty="0">
                <a:solidFill>
                  <a:schemeClr val="tx1"/>
                </a:solidFill>
                <a:effectLst/>
                <a:latin typeface="+mn-lt"/>
                <a:ea typeface="MS PGothic" pitchFamily="34" charset="-128"/>
                <a:cs typeface="MS PGothic" charset="0"/>
              </a:rPr>
              <a:t>Possible responses:  </a:t>
            </a:r>
          </a:p>
          <a:p>
            <a:pPr lvl="0" fontAlgn="base"/>
            <a:r>
              <a:rPr lang="en-US" sz="1200" u="none" strike="noStrike" kern="1200" dirty="0">
                <a:solidFill>
                  <a:schemeClr val="tx1"/>
                </a:solidFill>
                <a:effectLst/>
                <a:latin typeface="+mn-lt"/>
                <a:ea typeface="MS PGothic" pitchFamily="34" charset="-128"/>
                <a:cs typeface="MS PGothic" charset="0"/>
              </a:rPr>
              <a:t>He forgot to tell them why they only had one piece of graph paper.</a:t>
            </a:r>
          </a:p>
          <a:p>
            <a:pPr lvl="0" fontAlgn="base"/>
            <a:r>
              <a:rPr lang="en-US" sz="1200" u="none" strike="noStrike" kern="1200" dirty="0">
                <a:solidFill>
                  <a:schemeClr val="tx1"/>
                </a:solidFill>
                <a:effectLst/>
                <a:latin typeface="+mn-lt"/>
                <a:ea typeface="MS PGothic" pitchFamily="34" charset="-128"/>
                <a:cs typeface="MS PGothic" charset="0"/>
              </a:rPr>
              <a:t>They didn’t know what to do with fractions.</a:t>
            </a:r>
          </a:p>
          <a:p>
            <a:pPr lvl="0" fontAlgn="base"/>
            <a:r>
              <a:rPr lang="en-US" sz="1200" u="none" strike="noStrike" kern="1200" dirty="0">
                <a:solidFill>
                  <a:schemeClr val="tx1"/>
                </a:solidFill>
                <a:effectLst/>
                <a:latin typeface="+mn-lt"/>
                <a:ea typeface="MS PGothic" pitchFamily="34" charset="-128"/>
                <a:cs typeface="MS PGothic" charset="0"/>
              </a:rPr>
              <a:t>It was good that he reminded them of the two ways. </a:t>
            </a:r>
          </a:p>
          <a:p>
            <a:pPr lvl="0" fontAlgn="base"/>
            <a:r>
              <a:rPr lang="en-US" sz="1200" u="none" strike="noStrike" kern="1200" dirty="0">
                <a:solidFill>
                  <a:schemeClr val="tx1"/>
                </a:solidFill>
                <a:effectLst/>
                <a:latin typeface="+mn-lt"/>
                <a:ea typeface="MS PGothic" pitchFamily="34" charset="-128"/>
                <a:cs typeface="MS PGothic" charset="0"/>
              </a:rPr>
              <a:t>He didn’t elicit an example from students to be sure they understood what to do.</a:t>
            </a:r>
          </a:p>
          <a:p>
            <a:endParaRPr lang="en-US" dirty="0"/>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10</a:t>
            </a:fld>
            <a:endParaRPr lang="en-US"/>
          </a:p>
        </p:txBody>
      </p:sp>
    </p:spTree>
    <p:extLst>
      <p:ext uri="{BB962C8B-B14F-4D97-AF65-F5344CB8AC3E}">
        <p14:creationId xmlns:p14="http://schemas.microsoft.com/office/powerpoint/2010/main" val="2006148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chemeClr val="tx1"/>
                </a:solidFill>
                <a:effectLst/>
                <a:latin typeface="+mn-lt"/>
                <a:ea typeface="MS PGothic" pitchFamily="34" charset="-128"/>
                <a:cs typeface="MS PGothic" charset="0"/>
              </a:rPr>
              <a:t>Think about the answers to the questions below in relation to this classroom.</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“What do students need to know to do this task?  Was there evidence they lacked one or more of these pieces of knowledge?  What questions or other checks could have elicited this evidence?”</a:t>
            </a:r>
            <a:endParaRPr lang="en-US" sz="1200" kern="1200" dirty="0">
              <a:solidFill>
                <a:schemeClr val="tx1"/>
              </a:solidFill>
              <a:effectLst/>
              <a:latin typeface="+mn-lt"/>
              <a:ea typeface="MS PGothic" pitchFamily="34" charset="-128"/>
              <a:cs typeface="MS PGothic" charset="0"/>
            </a:endParaRPr>
          </a:p>
          <a:p>
            <a:r>
              <a:rPr lang="en-US" sz="1200" i="1" kern="1200" dirty="0">
                <a:solidFill>
                  <a:schemeClr val="tx1"/>
                </a:solidFill>
                <a:effectLst/>
                <a:latin typeface="+mn-lt"/>
                <a:ea typeface="MS PGothic" pitchFamily="34" charset="-128"/>
                <a:cs typeface="MS PGothic" charset="0"/>
              </a:rPr>
              <a:t>Discuss your answers at your table.  </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Facilitator calls on each table for one response.</a:t>
            </a:r>
          </a:p>
          <a:p>
            <a:r>
              <a:rPr lang="en-US" sz="1200" kern="1200" dirty="0">
                <a:solidFill>
                  <a:schemeClr val="tx1"/>
                </a:solidFill>
                <a:effectLst/>
                <a:latin typeface="+mn-lt"/>
                <a:ea typeface="MS PGothic" pitchFamily="34" charset="-128"/>
                <a:cs typeface="MS PGothic" charset="0"/>
              </a:rPr>
              <a:t>Possible responses:</a:t>
            </a:r>
          </a:p>
          <a:p>
            <a:pPr lvl="0" fontAlgn="base"/>
            <a:r>
              <a:rPr lang="en-US" sz="1200" u="none" strike="noStrike" kern="1200" dirty="0">
                <a:solidFill>
                  <a:schemeClr val="tx1"/>
                </a:solidFill>
                <a:effectLst/>
                <a:latin typeface="+mn-lt"/>
                <a:ea typeface="MS PGothic" pitchFamily="34" charset="-128"/>
                <a:cs typeface="MS PGothic" charset="0"/>
              </a:rPr>
              <a:t>What they are supposed to do - they asked for clarification about who was to graph, etc.</a:t>
            </a:r>
          </a:p>
          <a:p>
            <a:pPr lvl="0" fontAlgn="base"/>
            <a:r>
              <a:rPr lang="en-US" sz="1200" u="none" strike="noStrike" kern="1200" dirty="0">
                <a:solidFill>
                  <a:schemeClr val="tx1"/>
                </a:solidFill>
                <a:effectLst/>
                <a:latin typeface="+mn-lt"/>
                <a:ea typeface="MS PGothic" pitchFamily="34" charset="-128"/>
                <a:cs typeface="MS PGothic" charset="0"/>
              </a:rPr>
              <a:t>What to do to replace a value for x in the equation - someone asked what happened with the number and response was 0 is favorite number; another asked how do you do x and y.</a:t>
            </a:r>
          </a:p>
          <a:p>
            <a:pPr lvl="0" fontAlgn="base"/>
            <a:r>
              <a:rPr lang="en-US" sz="1200" u="none" strike="noStrike" kern="1200" dirty="0">
                <a:solidFill>
                  <a:schemeClr val="tx1"/>
                </a:solidFill>
                <a:effectLst/>
                <a:latin typeface="+mn-lt"/>
                <a:ea typeface="MS PGothic" pitchFamily="34" charset="-128"/>
                <a:cs typeface="MS PGothic" charset="0"/>
              </a:rPr>
              <a:t>How to do arithmetic with fractions - they asked negative goes in the top, right?.</a:t>
            </a:r>
          </a:p>
          <a:p>
            <a:pPr lvl="0" fontAlgn="base"/>
            <a:r>
              <a:rPr lang="en-US" sz="1200" u="none" strike="noStrike" kern="1200" dirty="0">
                <a:solidFill>
                  <a:schemeClr val="tx1"/>
                </a:solidFill>
                <a:effectLst/>
                <a:latin typeface="+mn-lt"/>
                <a:ea typeface="MS PGothic" pitchFamily="34" charset="-128"/>
                <a:cs typeface="MS PGothic" charset="0"/>
              </a:rPr>
              <a:t>How to plot points - totally forgot how to do the graph.</a:t>
            </a:r>
          </a:p>
          <a:p>
            <a:r>
              <a:rPr lang="en-US" sz="1200" kern="1200" dirty="0">
                <a:solidFill>
                  <a:schemeClr val="tx1"/>
                </a:solidFill>
                <a:effectLst/>
                <a:latin typeface="+mn-lt"/>
                <a:ea typeface="MS PGothic" pitchFamily="34" charset="-128"/>
                <a:cs typeface="MS PGothic" charset="0"/>
              </a:rPr>
              <a:t> </a:t>
            </a:r>
          </a:p>
          <a:p>
            <a:endParaRPr lang="en-US" dirty="0"/>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11</a:t>
            </a:fld>
            <a:endParaRPr lang="en-US"/>
          </a:p>
        </p:txBody>
      </p:sp>
    </p:spTree>
    <p:extLst>
      <p:ext uri="{BB962C8B-B14F-4D97-AF65-F5344CB8AC3E}">
        <p14:creationId xmlns:p14="http://schemas.microsoft.com/office/powerpoint/2010/main" val="1696837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S PGothic" pitchFamily="34" charset="-128"/>
                <a:cs typeface="MS PGothic" charset="0"/>
              </a:rPr>
              <a:t>5 min</a:t>
            </a:r>
          </a:p>
          <a:p>
            <a:r>
              <a:rPr lang="en-US" sz="1200" i="1" kern="1200" dirty="0">
                <a:solidFill>
                  <a:schemeClr val="tx1"/>
                </a:solidFill>
                <a:effectLst/>
                <a:latin typeface="+mn-lt"/>
                <a:ea typeface="MS PGothic" pitchFamily="34" charset="-128"/>
                <a:cs typeface="MS PGothic" charset="0"/>
              </a:rPr>
              <a:t>Now let’s look at a mathematics task. In your folders is a task titled, “Ichiro’s Mother”.  Please read the task and work on if for about five minutes, then check with a partner.</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Hand out Ichiro’s mother task.</a:t>
            </a:r>
          </a:p>
          <a:p>
            <a:r>
              <a:rPr lang="en-US" sz="1200" kern="1200" dirty="0">
                <a:solidFill>
                  <a:schemeClr val="tx1"/>
                </a:solidFill>
                <a:effectLst/>
                <a:latin typeface="+mn-lt"/>
                <a:ea typeface="MS PGothic" pitchFamily="34" charset="-128"/>
                <a:cs typeface="MS PGothic" charset="0"/>
              </a:rPr>
              <a:t> </a:t>
            </a:r>
          </a:p>
          <a:p>
            <a:endParaRPr lang="en-US" dirty="0"/>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12</a:t>
            </a:fld>
            <a:endParaRPr lang="en-US"/>
          </a:p>
        </p:txBody>
      </p:sp>
    </p:spTree>
    <p:extLst>
      <p:ext uri="{BB962C8B-B14F-4D97-AF65-F5344CB8AC3E}">
        <p14:creationId xmlns:p14="http://schemas.microsoft.com/office/powerpoint/2010/main" val="28016845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S PGothic" pitchFamily="34" charset="-128"/>
                <a:cs typeface="MS PGothic" charset="0"/>
              </a:rPr>
              <a:t>5 min</a:t>
            </a:r>
          </a:p>
          <a:p>
            <a:r>
              <a:rPr lang="en-US" sz="1200" kern="1200" dirty="0">
                <a:solidFill>
                  <a:schemeClr val="tx1"/>
                </a:solidFill>
                <a:effectLst/>
                <a:latin typeface="+mn-lt"/>
                <a:ea typeface="MS PGothic" pitchFamily="34" charset="-128"/>
                <a:cs typeface="MS PGothic" charset="0"/>
              </a:rPr>
              <a:t>Whole group discussion:  </a:t>
            </a:r>
          </a:p>
          <a:p>
            <a:r>
              <a:rPr lang="en-US" sz="1200" kern="1200" dirty="0">
                <a:solidFill>
                  <a:schemeClr val="tx1"/>
                </a:solidFill>
                <a:effectLst/>
                <a:latin typeface="+mn-lt"/>
                <a:ea typeface="MS PGothic" pitchFamily="34" charset="-128"/>
                <a:cs typeface="MS PGothic" charset="0"/>
              </a:rPr>
              <a:t> </a:t>
            </a:r>
          </a:p>
          <a:p>
            <a:r>
              <a:rPr lang="en-US" sz="1200" i="1" kern="1200" dirty="0">
                <a:solidFill>
                  <a:schemeClr val="tx1"/>
                </a:solidFill>
                <a:effectLst/>
                <a:latin typeface="+mn-lt"/>
                <a:ea typeface="MS PGothic" pitchFamily="34" charset="-128"/>
                <a:cs typeface="MS PGothic" charset="0"/>
              </a:rPr>
              <a:t>What planning/anticipating do you need to do before you would give this to your students?</a:t>
            </a:r>
            <a:endParaRPr lang="en-US" sz="1200" kern="1200" dirty="0">
              <a:solidFill>
                <a:schemeClr val="tx1"/>
              </a:solidFill>
              <a:effectLst/>
              <a:latin typeface="+mn-lt"/>
              <a:ea typeface="MS PGothic" pitchFamily="34" charset="-128"/>
              <a:cs typeface="MS PGothic" charset="0"/>
            </a:endParaRPr>
          </a:p>
          <a:p>
            <a:r>
              <a:rPr lang="en-US" sz="1200" kern="1200" dirty="0">
                <a:solidFill>
                  <a:schemeClr val="tx1"/>
                </a:solidFill>
                <a:effectLst/>
                <a:latin typeface="+mn-lt"/>
                <a:ea typeface="MS PGothic" pitchFamily="34" charset="-128"/>
                <a:cs typeface="MS PGothic" charset="0"/>
              </a:rPr>
              <a:t> </a:t>
            </a:r>
          </a:p>
          <a:p>
            <a:r>
              <a:rPr lang="en-US" sz="1200" kern="1200" dirty="0">
                <a:solidFill>
                  <a:schemeClr val="tx1"/>
                </a:solidFill>
                <a:effectLst/>
                <a:latin typeface="+mn-lt"/>
                <a:ea typeface="MS PGothic" pitchFamily="34" charset="-128"/>
                <a:cs typeface="MS PGothic" charset="0"/>
              </a:rPr>
              <a:t>Possible responses: </a:t>
            </a:r>
          </a:p>
          <a:p>
            <a:pPr lvl="0" fontAlgn="base"/>
            <a:r>
              <a:rPr lang="en-US" sz="1200" u="none" strike="noStrike" kern="1200" dirty="0">
                <a:solidFill>
                  <a:schemeClr val="tx1"/>
                </a:solidFill>
                <a:effectLst/>
                <a:latin typeface="+mn-lt"/>
                <a:ea typeface="MS PGothic" pitchFamily="34" charset="-128"/>
                <a:cs typeface="MS PGothic" charset="0"/>
              </a:rPr>
              <a:t>Prior knowledge of solving equations/inequalities.</a:t>
            </a:r>
          </a:p>
          <a:p>
            <a:pPr lvl="0" fontAlgn="base"/>
            <a:r>
              <a:rPr lang="en-US" sz="1200" u="none" strike="noStrike" kern="1200" dirty="0">
                <a:solidFill>
                  <a:schemeClr val="tx1"/>
                </a:solidFill>
                <a:effectLst/>
                <a:latin typeface="+mn-lt"/>
                <a:ea typeface="MS PGothic" pitchFamily="34" charset="-128"/>
                <a:cs typeface="MS PGothic" charset="0"/>
              </a:rPr>
              <a:t>May not remember meaning of inequality sign.</a:t>
            </a:r>
          </a:p>
          <a:p>
            <a:endParaRPr lang="en-US" dirty="0"/>
          </a:p>
        </p:txBody>
      </p:sp>
      <p:sp>
        <p:nvSpPr>
          <p:cNvPr id="4" name="Slide Number Placeholder 3"/>
          <p:cNvSpPr>
            <a:spLocks noGrp="1"/>
          </p:cNvSpPr>
          <p:nvPr>
            <p:ph type="sldNum" sz="quarter" idx="10"/>
          </p:nvPr>
        </p:nvSpPr>
        <p:spPr/>
        <p:txBody>
          <a:bodyPr/>
          <a:lstStyle/>
          <a:p>
            <a:pPr>
              <a:defRPr/>
            </a:pPr>
            <a:fld id="{7BBB00D7-A33B-4448-A4FF-597C449B31F0}" type="slidenum">
              <a:rPr lang="en-US" smtClean="0"/>
              <a:pPr>
                <a:defRPr/>
              </a:pPr>
              <a:t>13</a:t>
            </a:fld>
            <a:endParaRPr lang="en-US"/>
          </a:p>
        </p:txBody>
      </p:sp>
    </p:spTree>
    <p:extLst>
      <p:ext uri="{BB962C8B-B14F-4D97-AF65-F5344CB8AC3E}">
        <p14:creationId xmlns:p14="http://schemas.microsoft.com/office/powerpoint/2010/main" val="3611977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itle 6"/>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lvl1pPr>
              <a:defRPr/>
            </a:lvl1p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Park City Mathematics Institute</a:t>
            </a:r>
          </a:p>
        </p:txBody>
      </p:sp>
      <p:sp>
        <p:nvSpPr>
          <p:cNvPr id="6" name="Slide Number Placeholder 5"/>
          <p:cNvSpPr>
            <a:spLocks noGrp="1"/>
          </p:cNvSpPr>
          <p:nvPr>
            <p:ph type="sldNum" sz="quarter" idx="12"/>
          </p:nvPr>
        </p:nvSpPr>
        <p:spPr/>
        <p:txBody>
          <a:bodyPr/>
          <a:lstStyle>
            <a:lvl1pPr>
              <a:defRPr/>
            </a:lvl1pPr>
          </a:lstStyle>
          <a:p>
            <a:pPr>
              <a:defRPr/>
            </a:pPr>
            <a:fld id="{247D9541-C44D-4923-9C77-C6108AA8E1B1}" type="slidenum">
              <a:rPr lang="en-US"/>
              <a:pPr>
                <a:defRPr/>
              </a:pPr>
              <a:t>‹#›</a:t>
            </a:fld>
            <a:endParaRPr lang="en-US"/>
          </a:p>
        </p:txBody>
      </p:sp>
    </p:spTree>
    <p:extLst>
      <p:ext uri="{BB962C8B-B14F-4D97-AF65-F5344CB8AC3E}">
        <p14:creationId xmlns:p14="http://schemas.microsoft.com/office/powerpoint/2010/main" val="3885502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Park City Mathematics Institute</a:t>
            </a:r>
          </a:p>
        </p:txBody>
      </p:sp>
      <p:sp>
        <p:nvSpPr>
          <p:cNvPr id="6" name="Slide Number Placeholder 5"/>
          <p:cNvSpPr>
            <a:spLocks noGrp="1"/>
          </p:cNvSpPr>
          <p:nvPr>
            <p:ph type="sldNum" sz="quarter" idx="12"/>
          </p:nvPr>
        </p:nvSpPr>
        <p:spPr/>
        <p:txBody>
          <a:bodyPr/>
          <a:lstStyle>
            <a:lvl1pPr>
              <a:defRPr/>
            </a:lvl1pPr>
          </a:lstStyle>
          <a:p>
            <a:pPr>
              <a:defRPr/>
            </a:pPr>
            <a:fld id="{89BB4630-7CC7-47FF-80DC-0C0616E06957}" type="slidenum">
              <a:rPr lang="en-US"/>
              <a:pPr>
                <a:defRPr/>
              </a:pPr>
              <a:t>‹#›</a:t>
            </a:fld>
            <a:endParaRPr lang="en-US"/>
          </a:p>
        </p:txBody>
      </p:sp>
    </p:spTree>
    <p:extLst>
      <p:ext uri="{BB962C8B-B14F-4D97-AF65-F5344CB8AC3E}">
        <p14:creationId xmlns:p14="http://schemas.microsoft.com/office/powerpoint/2010/main" val="4217838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Park City Mathematics Institute</a:t>
            </a:r>
          </a:p>
        </p:txBody>
      </p:sp>
      <p:sp>
        <p:nvSpPr>
          <p:cNvPr id="6" name="Slide Number Placeholder 5"/>
          <p:cNvSpPr>
            <a:spLocks noGrp="1"/>
          </p:cNvSpPr>
          <p:nvPr>
            <p:ph type="sldNum" sz="quarter" idx="12"/>
          </p:nvPr>
        </p:nvSpPr>
        <p:spPr/>
        <p:txBody>
          <a:bodyPr/>
          <a:lstStyle>
            <a:lvl1pPr>
              <a:defRPr/>
            </a:lvl1pPr>
          </a:lstStyle>
          <a:p>
            <a:pPr>
              <a:defRPr/>
            </a:pPr>
            <a:fld id="{89FEA219-0179-4ED7-A0F6-47FEF2C46ADA}" type="slidenum">
              <a:rPr lang="en-US"/>
              <a:pPr>
                <a:defRPr/>
              </a:pPr>
              <a:t>‹#›</a:t>
            </a:fld>
            <a:endParaRPr lang="en-US"/>
          </a:p>
        </p:txBody>
      </p:sp>
    </p:spTree>
    <p:extLst>
      <p:ext uri="{BB962C8B-B14F-4D97-AF65-F5344CB8AC3E}">
        <p14:creationId xmlns:p14="http://schemas.microsoft.com/office/powerpoint/2010/main" val="711163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t>Reflecting on Practice</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Park City Mathematics Institute</a:t>
            </a:r>
          </a:p>
        </p:txBody>
      </p:sp>
      <p:sp>
        <p:nvSpPr>
          <p:cNvPr id="7" name="Slide Number Placeholder 5"/>
          <p:cNvSpPr>
            <a:spLocks noGrp="1"/>
          </p:cNvSpPr>
          <p:nvPr>
            <p:ph type="sldNum" sz="quarter" idx="12"/>
          </p:nvPr>
        </p:nvSpPr>
        <p:spPr/>
        <p:txBody>
          <a:bodyPr/>
          <a:lstStyle>
            <a:lvl1pPr>
              <a:defRPr/>
            </a:lvl1pPr>
          </a:lstStyle>
          <a:p>
            <a:pPr>
              <a:defRPr/>
            </a:pPr>
            <a:fld id="{F532E0CE-FE5D-4F5F-9996-67C3CACED507}" type="slidenum">
              <a:rPr lang="en-US"/>
              <a:pPr>
                <a:defRPr/>
              </a:pPr>
              <a:t>‹#›</a:t>
            </a:fld>
            <a:endParaRPr lang="en-US"/>
          </a:p>
        </p:txBody>
      </p:sp>
    </p:spTree>
    <p:extLst>
      <p:ext uri="{BB962C8B-B14F-4D97-AF65-F5344CB8AC3E}">
        <p14:creationId xmlns:p14="http://schemas.microsoft.com/office/powerpoint/2010/main" val="3704168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t>Reflecting on Practice</a:t>
            </a: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a:t>Park City Mathematics Institute</a:t>
            </a:r>
          </a:p>
        </p:txBody>
      </p:sp>
      <p:sp>
        <p:nvSpPr>
          <p:cNvPr id="9" name="Slide Number Placeholder 5"/>
          <p:cNvSpPr>
            <a:spLocks noGrp="1"/>
          </p:cNvSpPr>
          <p:nvPr>
            <p:ph type="sldNum" sz="quarter" idx="12"/>
          </p:nvPr>
        </p:nvSpPr>
        <p:spPr/>
        <p:txBody>
          <a:bodyPr/>
          <a:lstStyle>
            <a:lvl1pPr>
              <a:defRPr/>
            </a:lvl1pPr>
          </a:lstStyle>
          <a:p>
            <a:pPr>
              <a:defRPr/>
            </a:pPr>
            <a:fld id="{052EF772-9524-4F91-B2D6-AC78E88A9A09}" type="slidenum">
              <a:rPr lang="en-US"/>
              <a:pPr>
                <a:defRPr/>
              </a:pPr>
              <a:t>‹#›</a:t>
            </a:fld>
            <a:endParaRPr lang="en-US"/>
          </a:p>
        </p:txBody>
      </p:sp>
    </p:spTree>
    <p:extLst>
      <p:ext uri="{BB962C8B-B14F-4D97-AF65-F5344CB8AC3E}">
        <p14:creationId xmlns:p14="http://schemas.microsoft.com/office/powerpoint/2010/main" val="267691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t>Reflecting on Practice</a:t>
            </a: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Park City Mathematics Institute</a:t>
            </a:r>
          </a:p>
        </p:txBody>
      </p:sp>
      <p:sp>
        <p:nvSpPr>
          <p:cNvPr id="5" name="Slide Number Placeholder 5"/>
          <p:cNvSpPr>
            <a:spLocks noGrp="1"/>
          </p:cNvSpPr>
          <p:nvPr>
            <p:ph type="sldNum" sz="quarter" idx="12"/>
          </p:nvPr>
        </p:nvSpPr>
        <p:spPr/>
        <p:txBody>
          <a:bodyPr/>
          <a:lstStyle>
            <a:lvl1pPr>
              <a:defRPr/>
            </a:lvl1pPr>
          </a:lstStyle>
          <a:p>
            <a:pPr>
              <a:defRPr/>
            </a:pPr>
            <a:fld id="{D4708D75-33DF-41D4-9111-B770F5FA2838}" type="slidenum">
              <a:rPr lang="en-US"/>
              <a:pPr>
                <a:defRPr/>
              </a:pPr>
              <a:t>‹#›</a:t>
            </a:fld>
            <a:endParaRPr lang="en-US"/>
          </a:p>
        </p:txBody>
      </p:sp>
    </p:spTree>
    <p:extLst>
      <p:ext uri="{BB962C8B-B14F-4D97-AF65-F5344CB8AC3E}">
        <p14:creationId xmlns:p14="http://schemas.microsoft.com/office/powerpoint/2010/main" val="3865077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Reflecting on Practice</a:t>
            </a: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a:t>Park City Mathematics Institute</a:t>
            </a:r>
          </a:p>
        </p:txBody>
      </p:sp>
      <p:sp>
        <p:nvSpPr>
          <p:cNvPr id="4" name="Slide Number Placeholder 5"/>
          <p:cNvSpPr>
            <a:spLocks noGrp="1"/>
          </p:cNvSpPr>
          <p:nvPr>
            <p:ph type="sldNum" sz="quarter" idx="12"/>
          </p:nvPr>
        </p:nvSpPr>
        <p:spPr/>
        <p:txBody>
          <a:bodyPr/>
          <a:lstStyle>
            <a:lvl1pPr>
              <a:defRPr/>
            </a:lvl1pPr>
          </a:lstStyle>
          <a:p>
            <a:pPr>
              <a:defRPr/>
            </a:pPr>
            <a:fld id="{431EE3DD-1432-4852-BDCB-1548CE48586E}" type="slidenum">
              <a:rPr lang="en-US"/>
              <a:pPr>
                <a:defRPr/>
              </a:pPr>
              <a:t>‹#›</a:t>
            </a:fld>
            <a:endParaRPr lang="en-US"/>
          </a:p>
        </p:txBody>
      </p:sp>
    </p:spTree>
    <p:extLst>
      <p:ext uri="{BB962C8B-B14F-4D97-AF65-F5344CB8AC3E}">
        <p14:creationId xmlns:p14="http://schemas.microsoft.com/office/powerpoint/2010/main" val="447528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Reflecting on Practice</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Park City Mathematics Institute</a:t>
            </a:r>
          </a:p>
        </p:txBody>
      </p:sp>
      <p:sp>
        <p:nvSpPr>
          <p:cNvPr id="7" name="Slide Number Placeholder 5"/>
          <p:cNvSpPr>
            <a:spLocks noGrp="1"/>
          </p:cNvSpPr>
          <p:nvPr>
            <p:ph type="sldNum" sz="quarter" idx="12"/>
          </p:nvPr>
        </p:nvSpPr>
        <p:spPr/>
        <p:txBody>
          <a:bodyPr/>
          <a:lstStyle>
            <a:lvl1pPr>
              <a:defRPr/>
            </a:lvl1pPr>
          </a:lstStyle>
          <a:p>
            <a:pPr>
              <a:defRPr/>
            </a:pPr>
            <a:fld id="{128FCA7C-593A-42CC-A0FA-498642886FE1}" type="slidenum">
              <a:rPr lang="en-US"/>
              <a:pPr>
                <a:defRPr/>
              </a:pPr>
              <a:t>‹#›</a:t>
            </a:fld>
            <a:endParaRPr lang="en-US"/>
          </a:p>
        </p:txBody>
      </p:sp>
    </p:spTree>
    <p:extLst>
      <p:ext uri="{BB962C8B-B14F-4D97-AF65-F5344CB8AC3E}">
        <p14:creationId xmlns:p14="http://schemas.microsoft.com/office/powerpoint/2010/main" val="2960018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Reflecting on Practice</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Park City Mathematics Institute</a:t>
            </a:r>
          </a:p>
        </p:txBody>
      </p:sp>
      <p:sp>
        <p:nvSpPr>
          <p:cNvPr id="7" name="Slide Number Placeholder 5"/>
          <p:cNvSpPr>
            <a:spLocks noGrp="1"/>
          </p:cNvSpPr>
          <p:nvPr>
            <p:ph type="sldNum" sz="quarter" idx="12"/>
          </p:nvPr>
        </p:nvSpPr>
        <p:spPr/>
        <p:txBody>
          <a:bodyPr/>
          <a:lstStyle>
            <a:lvl1pPr>
              <a:defRPr/>
            </a:lvl1pPr>
          </a:lstStyle>
          <a:p>
            <a:pPr>
              <a:defRPr/>
            </a:pPr>
            <a:fld id="{62E43A67-4F3B-41F0-AF56-64AC76ECEEF5}" type="slidenum">
              <a:rPr lang="en-US"/>
              <a:pPr>
                <a:defRPr/>
              </a:pPr>
              <a:t>‹#›</a:t>
            </a:fld>
            <a:endParaRPr lang="en-US"/>
          </a:p>
        </p:txBody>
      </p:sp>
    </p:spTree>
    <p:extLst>
      <p:ext uri="{BB962C8B-B14F-4D97-AF65-F5344CB8AC3E}">
        <p14:creationId xmlns:p14="http://schemas.microsoft.com/office/powerpoint/2010/main" val="1792388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alpha val="18039"/>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a:t>Park City Mathematics Institute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5D9682A1-1DF0-43AE-B510-C311DF39B6D3}" type="slidenum">
              <a:rPr lang="en-US"/>
              <a:pPr>
                <a:defRPr/>
              </a:pPr>
              <a:t>‹#›</a:t>
            </a:fld>
            <a:endParaRPr lang="en-US"/>
          </a:p>
        </p:txBody>
      </p:sp>
      <p:cxnSp>
        <p:nvCxnSpPr>
          <p:cNvPr id="9" name="Straight Connector 8"/>
          <p:cNvCxnSpPr/>
          <p:nvPr userDrawn="1"/>
        </p:nvCxnSpPr>
        <p:spPr>
          <a:xfrm>
            <a:off x="838200" y="5845969"/>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userDrawn="1"/>
        </p:nvCxnSpPr>
        <p:spPr>
          <a:xfrm>
            <a:off x="914400" y="5772944"/>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userDrawn="1"/>
        </p:nvCxnSpPr>
        <p:spPr>
          <a:xfrm>
            <a:off x="762000" y="5925344"/>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1034" name="Picture 6"/>
          <p:cNvPicPr>
            <a:picLocks noChangeAspect="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28575" y="5016500"/>
            <a:ext cx="1397000"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ctr" rtl="0" eaLnBrk="0" fontAlgn="base" hangingPunct="0">
        <a:spcBef>
          <a:spcPct val="0"/>
        </a:spcBef>
        <a:spcAft>
          <a:spcPct val="0"/>
        </a:spcAft>
        <a:defRPr sz="4400">
          <a:solidFill>
            <a:schemeClr val="tx1"/>
          </a:solidFill>
          <a:latin typeface="Candara" pitchFamily="34" charset="0"/>
          <a:ea typeface="MS PGothic" pitchFamily="34" charset="-128"/>
          <a:cs typeface="MS PGothic" charset="0"/>
        </a:defRPr>
      </a:lvl2pPr>
      <a:lvl3pPr algn="ctr" rtl="0" eaLnBrk="0" fontAlgn="base" hangingPunct="0">
        <a:spcBef>
          <a:spcPct val="0"/>
        </a:spcBef>
        <a:spcAft>
          <a:spcPct val="0"/>
        </a:spcAft>
        <a:defRPr sz="4400">
          <a:solidFill>
            <a:schemeClr val="tx1"/>
          </a:solidFill>
          <a:latin typeface="Candara" pitchFamily="34" charset="0"/>
          <a:ea typeface="MS PGothic" pitchFamily="34" charset="-128"/>
          <a:cs typeface="MS PGothic" charset="0"/>
        </a:defRPr>
      </a:lvl3pPr>
      <a:lvl4pPr algn="ctr" rtl="0" eaLnBrk="0" fontAlgn="base" hangingPunct="0">
        <a:spcBef>
          <a:spcPct val="0"/>
        </a:spcBef>
        <a:spcAft>
          <a:spcPct val="0"/>
        </a:spcAft>
        <a:defRPr sz="4400">
          <a:solidFill>
            <a:schemeClr val="tx1"/>
          </a:solidFill>
          <a:latin typeface="Candara" pitchFamily="34" charset="0"/>
          <a:ea typeface="MS PGothic" pitchFamily="34" charset="-128"/>
          <a:cs typeface="MS PGothic" charset="0"/>
        </a:defRPr>
      </a:lvl4pPr>
      <a:lvl5pPr algn="ctr" rtl="0" eaLnBrk="0" fontAlgn="base" hangingPunct="0">
        <a:spcBef>
          <a:spcPct val="0"/>
        </a:spcBef>
        <a:spcAft>
          <a:spcPct val="0"/>
        </a:spcAft>
        <a:defRPr sz="4400">
          <a:solidFill>
            <a:schemeClr val="tx1"/>
          </a:solidFill>
          <a:latin typeface="Candara" pitchFamily="34"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ndara" pitchFamily="34" charset="0"/>
          <a:ea typeface="MS PGothic" pitchFamily="34" charset="-128"/>
        </a:defRPr>
      </a:lvl6pPr>
      <a:lvl7pPr marL="914400" algn="ctr" rtl="0" fontAlgn="base">
        <a:spcBef>
          <a:spcPct val="0"/>
        </a:spcBef>
        <a:spcAft>
          <a:spcPct val="0"/>
        </a:spcAft>
        <a:defRPr sz="4400">
          <a:solidFill>
            <a:schemeClr val="tx1"/>
          </a:solidFill>
          <a:latin typeface="Candara" pitchFamily="34" charset="0"/>
          <a:ea typeface="MS PGothic" pitchFamily="34" charset="-128"/>
        </a:defRPr>
      </a:lvl7pPr>
      <a:lvl8pPr marL="1371600" algn="ctr" rtl="0" fontAlgn="base">
        <a:spcBef>
          <a:spcPct val="0"/>
        </a:spcBef>
        <a:spcAft>
          <a:spcPct val="0"/>
        </a:spcAft>
        <a:defRPr sz="4400">
          <a:solidFill>
            <a:schemeClr val="tx1"/>
          </a:solidFill>
          <a:latin typeface="Candara" pitchFamily="34" charset="0"/>
          <a:ea typeface="MS PGothic" pitchFamily="34" charset="-128"/>
        </a:defRPr>
      </a:lvl8pPr>
      <a:lvl9pPr marL="1828800" algn="ctr" rtl="0" fontAlgn="base">
        <a:spcBef>
          <a:spcPct val="0"/>
        </a:spcBef>
        <a:spcAft>
          <a:spcPct val="0"/>
        </a:spcAft>
        <a:defRPr sz="4400">
          <a:solidFill>
            <a:schemeClr val="tx1"/>
          </a:solidFill>
          <a:latin typeface="Candara" pitchFamily="34" charset="0"/>
          <a:ea typeface="MS PGothic" pitchFamily="34"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timssvideo.com/58"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timssvideo.com/58"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timssvideo.com/58"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timssvideo.com/49" TargetMode="External"/><Relationship Id="rId2" Type="http://schemas.openxmlformats.org/officeDocument/2006/relationships/hyperlink" Target="http://timssvideo.com/videos/mathematics/United%20Stat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timssvideo.com/58"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Reflecting on Practice</a:t>
            </a:r>
            <a:endParaRPr lang="en-US" dirty="0"/>
          </a:p>
        </p:txBody>
      </p:sp>
      <p:sp>
        <p:nvSpPr>
          <p:cNvPr id="3" name="Footer Placeholder 2"/>
          <p:cNvSpPr>
            <a:spLocks noGrp="1"/>
          </p:cNvSpPr>
          <p:nvPr>
            <p:ph type="ftr" sz="quarter" idx="11"/>
          </p:nvPr>
        </p:nvSpPr>
        <p:spPr/>
        <p:txBody>
          <a:bodyPr/>
          <a:lstStyle/>
          <a:p>
            <a:pPr>
              <a:defRPr/>
            </a:pPr>
            <a:r>
              <a:rPr lang="en-US"/>
              <a:t>Park City Mathematics Institute</a:t>
            </a:r>
          </a:p>
        </p:txBody>
      </p:sp>
      <p:sp>
        <p:nvSpPr>
          <p:cNvPr id="4" name="Slide Number Placeholder 3"/>
          <p:cNvSpPr>
            <a:spLocks noGrp="1"/>
          </p:cNvSpPr>
          <p:nvPr>
            <p:ph type="sldNum" sz="quarter" idx="12"/>
          </p:nvPr>
        </p:nvSpPr>
        <p:spPr/>
        <p:txBody>
          <a:bodyPr/>
          <a:lstStyle/>
          <a:p>
            <a:pPr>
              <a:defRPr/>
            </a:pPr>
            <a:fld id="{431EE3DD-1432-4852-BDCB-1548CE48586E}" type="slidenum">
              <a:rPr lang="en-US" smtClean="0"/>
              <a:pPr>
                <a:defRPr/>
              </a:pPr>
              <a:t>1</a:t>
            </a:fld>
            <a:endParaRPr lang="en-US"/>
          </a:p>
        </p:txBody>
      </p:sp>
      <p:pic>
        <p:nvPicPr>
          <p:cNvPr id="5" name="Picture 4"/>
          <p:cNvPicPr>
            <a:picLocks noChangeAspect="1"/>
          </p:cNvPicPr>
          <p:nvPr/>
        </p:nvPicPr>
        <p:blipFill>
          <a:blip r:embed="rId3"/>
          <a:stretch>
            <a:fillRect/>
          </a:stretch>
        </p:blipFill>
        <p:spPr>
          <a:xfrm>
            <a:off x="-7257" y="0"/>
            <a:ext cx="9144000" cy="5836795"/>
          </a:xfrm>
          <a:prstGeom prst="rect">
            <a:avLst/>
          </a:prstGeom>
        </p:spPr>
      </p:pic>
    </p:spTree>
    <p:extLst>
      <p:ext uri="{BB962C8B-B14F-4D97-AF65-F5344CB8AC3E}">
        <p14:creationId xmlns:p14="http://schemas.microsoft.com/office/powerpoint/2010/main" val="2757114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z="3600"/>
              <a:t>Graphing linear equations </a:t>
            </a:r>
            <a:endParaRPr lang="en-US" altLang="en-US" sz="2200"/>
          </a:p>
        </p:txBody>
      </p:sp>
      <p:sp>
        <p:nvSpPr>
          <p:cNvPr id="9219" name="Content Placeholder 2"/>
          <p:cNvSpPr>
            <a:spLocks noGrp="1"/>
          </p:cNvSpPr>
          <p:nvPr>
            <p:ph idx="1"/>
          </p:nvPr>
        </p:nvSpPr>
        <p:spPr>
          <a:xfrm>
            <a:off x="457200" y="1570038"/>
            <a:ext cx="8229600" cy="4525962"/>
          </a:xfrm>
        </p:spPr>
        <p:txBody>
          <a:bodyPr/>
          <a:lstStyle/>
          <a:p>
            <a:pPr eaLnBrk="1" hangingPunct="1"/>
            <a:r>
              <a:rPr lang="en-US" altLang="en-US"/>
              <a:t>“What things had the teacher done to prepare for the lesson?”</a:t>
            </a:r>
          </a:p>
          <a:p>
            <a:pPr eaLnBrk="1" hangingPunct="1"/>
            <a:endParaRPr lang="en-US" altLang="en-US"/>
          </a:p>
          <a:p>
            <a:pPr eaLnBrk="1" hangingPunct="1"/>
            <a:r>
              <a:rPr lang="en-US" altLang="en-US"/>
              <a:t>“Were the students ready to do the task?  What is your evidence?” </a:t>
            </a:r>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922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77F7AD1B-FCC1-4C5D-91D2-4DF4D403C7E7}" type="slidenum">
              <a:rPr lang="en-US" altLang="en-US" sz="1200" smtClean="0">
                <a:solidFill>
                  <a:srgbClr val="898989"/>
                </a:solidFill>
              </a:rPr>
              <a:pPr>
                <a:spcBef>
                  <a:spcPct val="0"/>
                </a:spcBef>
                <a:buFontTx/>
                <a:buNone/>
              </a:pPr>
              <a:t>10</a:t>
            </a:fld>
            <a:endParaRPr lang="en-US" altLang="en-US" sz="1200">
              <a:solidFill>
                <a:srgbClr val="898989"/>
              </a:solidFill>
            </a:endParaRPr>
          </a:p>
        </p:txBody>
      </p:sp>
      <p:sp>
        <p:nvSpPr>
          <p:cNvPr id="7" name="TextBox 6"/>
          <p:cNvSpPr txBox="1"/>
          <p:nvPr/>
        </p:nvSpPr>
        <p:spPr>
          <a:xfrm>
            <a:off x="5181600" y="4876800"/>
            <a:ext cx="3505200" cy="1107996"/>
          </a:xfrm>
          <a:prstGeom prst="rect">
            <a:avLst/>
          </a:prstGeom>
          <a:noFill/>
        </p:spPr>
        <p:txBody>
          <a:bodyPr>
            <a:spAutoFit/>
          </a:bodyPr>
          <a:lstStyle/>
          <a:p>
            <a:pPr marL="0" lvl="8">
              <a:defRPr/>
            </a:pPr>
            <a:r>
              <a:rPr lang="en-US" sz="2400" dirty="0">
                <a:latin typeface="Calibri"/>
                <a:ea typeface="+mn-ea"/>
                <a:cs typeface="Calibri"/>
              </a:rPr>
              <a:t>(</a:t>
            </a:r>
            <a:r>
              <a:rPr lang="en-US" sz="2400" dirty="0">
                <a:hlinkClick r:id="rId3"/>
              </a:rPr>
              <a:t>http://timssvideo.com/58</a:t>
            </a:r>
            <a:r>
              <a:rPr lang="en-US" sz="2400" dirty="0"/>
              <a:t> </a:t>
            </a:r>
            <a:r>
              <a:rPr lang="en-US" sz="2400" dirty="0">
                <a:latin typeface="Calibri"/>
                <a:ea typeface="+mn-ea"/>
                <a:cs typeface="Calibri"/>
              </a:rPr>
              <a:t>US 8</a:t>
            </a:r>
            <a:r>
              <a:rPr lang="en-US" sz="2400" baseline="30000" dirty="0">
                <a:latin typeface="Calibri"/>
                <a:ea typeface="+mn-ea"/>
                <a:cs typeface="Calibri"/>
              </a:rPr>
              <a:t>th</a:t>
            </a:r>
            <a:r>
              <a:rPr lang="en-US" sz="2400" dirty="0">
                <a:latin typeface="Calibri"/>
                <a:ea typeface="+mn-ea"/>
                <a:cs typeface="Calibri"/>
              </a:rPr>
              <a:t> grade TIMSS video)</a:t>
            </a:r>
            <a:endParaRPr lang="en-US" sz="2400" dirty="0">
              <a:latin typeface="+mn-lt"/>
              <a:ea typeface="+mn-ea"/>
            </a:endParaRPr>
          </a:p>
          <a:p>
            <a:pPr eaLnBrk="1" fontAlgn="auto" hangingPunct="1">
              <a:spcBef>
                <a:spcPts val="0"/>
              </a:spcBef>
              <a:spcAft>
                <a:spcPts val="0"/>
              </a:spcAft>
              <a:defRPr/>
            </a:pPr>
            <a:endParaRPr lang="en-US" dirty="0">
              <a:latin typeface="+mn-lt"/>
              <a:ea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18039"/>
          </a:schemeClr>
        </a:solidFill>
        <a:effectLst/>
      </p:bgPr>
    </p:bg>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a:t>TIMMS Graphing Linear Equations </a:t>
            </a:r>
          </a:p>
        </p:txBody>
      </p:sp>
      <p:sp>
        <p:nvSpPr>
          <p:cNvPr id="3" name="Content Placeholder 2"/>
          <p:cNvSpPr>
            <a:spLocks noGrp="1"/>
          </p:cNvSpPr>
          <p:nvPr>
            <p:ph idx="1"/>
          </p:nvPr>
        </p:nvSpPr>
        <p:spPr>
          <a:xfrm>
            <a:off x="609600" y="1447800"/>
            <a:ext cx="8229600" cy="4525963"/>
          </a:xfrm>
        </p:spPr>
        <p:txBody>
          <a:bodyPr rtlCol="0">
            <a:normAutofit/>
          </a:bodyPr>
          <a:lstStyle/>
          <a:p>
            <a:pPr eaLnBrk="1" fontAlgn="auto" hangingPunct="1">
              <a:spcAft>
                <a:spcPts val="0"/>
              </a:spcAft>
              <a:defRPr/>
            </a:pPr>
            <a:r>
              <a:rPr lang="en-US" dirty="0">
                <a:ea typeface="+mn-ea"/>
                <a:cs typeface="+mn-cs"/>
              </a:rPr>
              <a:t>What do students need to know to do this task?  </a:t>
            </a:r>
          </a:p>
          <a:p>
            <a:pPr eaLnBrk="1" fontAlgn="auto" hangingPunct="1">
              <a:spcAft>
                <a:spcPts val="0"/>
              </a:spcAft>
              <a:defRPr/>
            </a:pPr>
            <a:r>
              <a:rPr lang="en-US" dirty="0">
                <a:ea typeface="+mn-ea"/>
                <a:cs typeface="+mn-cs"/>
              </a:rPr>
              <a:t>Was there evidence they lacked one or more of these pieces of knowledge?  </a:t>
            </a:r>
          </a:p>
          <a:p>
            <a:pPr eaLnBrk="1" fontAlgn="auto" hangingPunct="1">
              <a:spcAft>
                <a:spcPts val="0"/>
              </a:spcAft>
              <a:defRPr/>
            </a:pPr>
            <a:r>
              <a:rPr lang="en-US" dirty="0">
                <a:ea typeface="+mn-ea"/>
                <a:cs typeface="+mn-cs"/>
              </a:rPr>
              <a:t>What questions or other checks could have elicit this evidence?</a:t>
            </a:r>
          </a:p>
          <a:p>
            <a:pPr marL="0" indent="0" eaLnBrk="1" fontAlgn="auto" hangingPunct="1">
              <a:spcAft>
                <a:spcPts val="0"/>
              </a:spcAft>
              <a:buFont typeface="Arial" panose="020B0604020202020204" pitchFamily="34" charset="0"/>
              <a:buNone/>
              <a:defRPr/>
            </a:pPr>
            <a:r>
              <a:rPr lang="en-US" dirty="0">
                <a:ea typeface="+mn-ea"/>
                <a:cs typeface="+mn-cs"/>
              </a:rPr>
              <a:t>	Discuss your answers at your table. </a:t>
            </a:r>
          </a:p>
          <a:p>
            <a:pPr marL="0" indent="0" algn="r" eaLnBrk="1" fontAlgn="auto" hangingPunct="1">
              <a:spcAft>
                <a:spcPts val="0"/>
              </a:spcAft>
              <a:buFont typeface="Arial" panose="020B0604020202020204" pitchFamily="34" charset="0"/>
              <a:buNone/>
              <a:defRPr/>
            </a:pPr>
            <a:r>
              <a:rPr lang="en-US" sz="2000" dirty="0">
                <a:hlinkClick r:id="rId3"/>
              </a:rPr>
              <a:t>http://timssvideo.com/58</a:t>
            </a:r>
            <a:r>
              <a:rPr lang="en-US" sz="2000" dirty="0">
                <a:ea typeface="+mn-ea"/>
                <a:cs typeface="+mn-cs"/>
              </a:rPr>
              <a:t> </a:t>
            </a:r>
          </a:p>
        </p:txBody>
      </p:sp>
      <p:sp>
        <p:nvSpPr>
          <p:cNvPr id="4" name="Date Placeholder 3"/>
          <p:cNvSpPr>
            <a:spLocks noGrp="1"/>
          </p:cNvSpPr>
          <p:nvPr>
            <p:ph type="dt" sz="quarter" idx="10"/>
          </p:nvPr>
        </p:nvSpPr>
        <p:spPr/>
        <p:txBody>
          <a:bodyPr/>
          <a:lstStyle/>
          <a:p>
            <a:pPr>
              <a:defRPr/>
            </a:pPr>
            <a:r>
              <a:rPr lang="en-US" dirty="0"/>
              <a:t>Reflecting on Practice</a:t>
            </a:r>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1024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4049F148-7675-4FB7-AD2B-595E8FF2EFCC}" type="slidenum">
              <a:rPr lang="en-US" altLang="en-US" sz="1200" smtClean="0">
                <a:solidFill>
                  <a:srgbClr val="898989"/>
                </a:solidFill>
              </a:rPr>
              <a:pPr>
                <a:spcBef>
                  <a:spcPct val="0"/>
                </a:spcBef>
                <a:buFontTx/>
                <a:buNone/>
              </a:pPr>
              <a:t>11</a:t>
            </a:fld>
            <a:endParaRPr lang="en-US" altLang="en-US" sz="1200">
              <a:solidFill>
                <a:srgbClr val="898989"/>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76200" y="152400"/>
            <a:ext cx="9067800" cy="5440363"/>
          </a:xfrm>
        </p:spPr>
        <p:txBody>
          <a:bodyPr/>
          <a:lstStyle/>
          <a:p>
            <a:pPr marL="0" indent="0" eaLnBrk="1" hangingPunct="1">
              <a:lnSpc>
                <a:spcPct val="80000"/>
              </a:lnSpc>
              <a:buFont typeface="Arial" panose="020B0604020202020204" pitchFamily="34" charset="0"/>
              <a:buNone/>
            </a:pPr>
            <a:r>
              <a:rPr lang="en-US" altLang="en-US">
                <a:latin typeface="Calibri" panose="020F0502020204030204" pitchFamily="34" charset="0"/>
              </a:rPr>
              <a:t>It has been one month since Ichiro's mother has entered the hospital. He has decided to say a prayer with his smaller brother at a local temple every morning so that she will be well soon. </a:t>
            </a:r>
          </a:p>
          <a:p>
            <a:pPr marL="0" indent="0" eaLnBrk="1" hangingPunct="1">
              <a:lnSpc>
                <a:spcPct val="80000"/>
              </a:lnSpc>
              <a:buFont typeface="Arial" panose="020B0604020202020204" pitchFamily="34" charset="0"/>
              <a:buNone/>
            </a:pPr>
            <a:r>
              <a:rPr lang="en-US" altLang="en-US">
                <a:latin typeface="Calibri" panose="020F0502020204030204" pitchFamily="34" charset="0"/>
              </a:rPr>
              <a:t>There are 18 10-yen coins in Ichiro's wallet and just 22 five-yen coins in his smaller brother's wallet. They have decided every time to take one coin from each of them, and put them in the offertory box, and continue their prayers until either wallet becomes empty. One day after they were done with their prayers, when they looked into each other's wallets, the smaller brother's amount of money was greater than Ichiro's. </a:t>
            </a:r>
          </a:p>
          <a:p>
            <a:pPr marL="0" indent="0" eaLnBrk="1" hangingPunct="1">
              <a:lnSpc>
                <a:spcPct val="80000"/>
              </a:lnSpc>
              <a:buFont typeface="Arial" panose="020B0604020202020204" pitchFamily="34" charset="0"/>
              <a:buNone/>
            </a:pPr>
            <a:r>
              <a:rPr lang="en-US" altLang="en-US">
                <a:latin typeface="Calibri" panose="020F0502020204030204" pitchFamily="34" charset="0"/>
              </a:rPr>
              <a:t>How many days has it been since they started praying? </a:t>
            </a:r>
          </a:p>
          <a:p>
            <a:pPr marL="0" indent="0" eaLnBrk="1" hangingPunct="1">
              <a:lnSpc>
                <a:spcPct val="80000"/>
              </a:lnSpc>
            </a:pPr>
            <a:endParaRPr lang="en-US" altLang="en-US"/>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1126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BE0A0CAC-D1B4-4155-8AF2-B725980FC0F7}" type="slidenum">
              <a:rPr lang="en-US" altLang="en-US" sz="1200" smtClean="0">
                <a:solidFill>
                  <a:srgbClr val="898989"/>
                </a:solidFill>
              </a:rPr>
              <a:pPr>
                <a:spcBef>
                  <a:spcPct val="0"/>
                </a:spcBef>
                <a:buFontTx/>
                <a:buNone/>
              </a:pPr>
              <a:t>12</a:t>
            </a:fld>
            <a:endParaRPr lang="en-US" altLang="en-US" sz="1200">
              <a:solidFill>
                <a:srgbClr val="89898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altLang="en-US"/>
              <a:t>Ichiro’s Mother</a:t>
            </a:r>
          </a:p>
        </p:txBody>
      </p:sp>
      <p:sp>
        <p:nvSpPr>
          <p:cNvPr id="3" name="Content Placeholder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en-US" dirty="0">
                <a:ea typeface="+mn-ea"/>
                <a:cs typeface="+mn-cs"/>
              </a:rPr>
              <a:t>What planning/anticipating do you need to do before you would give this to your students?</a:t>
            </a:r>
          </a:p>
          <a:p>
            <a:pPr eaLnBrk="1" fontAlgn="auto" hangingPunct="1">
              <a:spcAft>
                <a:spcPts val="0"/>
              </a:spcAft>
              <a:defRPr/>
            </a:pPr>
            <a:endParaRPr lang="en-US" dirty="0">
              <a:ea typeface="+mn-ea"/>
              <a:cs typeface="+mn-cs"/>
            </a:endParaRPr>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1229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482172FC-671D-49EB-8E3E-7A2F7DD83544}" type="slidenum">
              <a:rPr lang="en-US" altLang="en-US" sz="1200" smtClean="0">
                <a:solidFill>
                  <a:srgbClr val="898989"/>
                </a:solidFill>
              </a:rPr>
              <a:pPr>
                <a:spcBef>
                  <a:spcPct val="0"/>
                </a:spcBef>
                <a:buFontTx/>
                <a:buNone/>
              </a:pPr>
              <a:t>13</a:t>
            </a:fld>
            <a:endParaRPr lang="en-US" altLang="en-US" sz="1200">
              <a:solidFill>
                <a:srgbClr val="898989"/>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a:t>Ichiro’s Mother</a:t>
            </a:r>
          </a:p>
        </p:txBody>
      </p:sp>
      <p:sp>
        <p:nvSpPr>
          <p:cNvPr id="3" name="Content Placeholder 2"/>
          <p:cNvSpPr>
            <a:spLocks noGrp="1"/>
          </p:cNvSpPr>
          <p:nvPr>
            <p:ph idx="1"/>
          </p:nvPr>
        </p:nvSpPr>
        <p:spPr>
          <a:ln>
            <a:miter lim="800000"/>
            <a:headEnd/>
            <a:tailEnd/>
          </a:ln>
          <a:extLst>
            <a:ext uri="{909E8E84-426E-40dd-AFC4-6F175D3DCCD1}"/>
            <a:ext uri="{91240B29-F687-4f45-9708-019B960494DF}"/>
            <a:ext uri="{FAA26D3D-D897-4be2-8F04-BA451C77F1D7}"/>
          </a:extLst>
        </p:spPr>
        <p:txBody>
          <a:bodyPr rtlCol="0">
            <a:normAutofit fontScale="92500" lnSpcReduction="10000"/>
          </a:bodyPr>
          <a:lstStyle/>
          <a:p>
            <a:pPr marL="0" indent="0" eaLnBrk="1" fontAlgn="auto" hangingPunct="1">
              <a:spcAft>
                <a:spcPts val="0"/>
              </a:spcAft>
              <a:buFont typeface="Arial" panose="020B0604020202020204" pitchFamily="34" charset="0"/>
              <a:buNone/>
              <a:defRPr/>
            </a:pPr>
            <a:r>
              <a:rPr lang="en-US" dirty="0">
                <a:ea typeface="+mn-ea"/>
                <a:cs typeface="+mn-cs"/>
              </a:rPr>
              <a:t>As you watch, think about the question: </a:t>
            </a:r>
          </a:p>
          <a:p>
            <a:pPr marL="0" indent="0" eaLnBrk="1" fontAlgn="auto" hangingPunct="1">
              <a:spcAft>
                <a:spcPts val="0"/>
              </a:spcAft>
              <a:buFont typeface="Arial" panose="020B0604020202020204" pitchFamily="34" charset="0"/>
              <a:buNone/>
              <a:defRPr/>
            </a:pPr>
            <a:endParaRPr lang="en-US" dirty="0">
              <a:ea typeface="+mn-ea"/>
              <a:cs typeface="+mn-cs"/>
            </a:endParaRPr>
          </a:p>
          <a:p>
            <a:pPr marL="0" indent="0" eaLnBrk="1" fontAlgn="auto" hangingPunct="1">
              <a:spcAft>
                <a:spcPts val="0"/>
              </a:spcAft>
              <a:buFont typeface="Arial" panose="020B0604020202020204" pitchFamily="34" charset="0"/>
              <a:buNone/>
              <a:defRPr/>
            </a:pPr>
            <a:r>
              <a:rPr lang="en-US" dirty="0">
                <a:ea typeface="+mn-ea"/>
                <a:cs typeface="+mn-cs"/>
              </a:rPr>
              <a:t>What do you think the teacher planned for in preparing the lesson?</a:t>
            </a:r>
          </a:p>
          <a:p>
            <a:pPr marL="0" indent="0" eaLnBrk="1" fontAlgn="auto" hangingPunct="1">
              <a:spcAft>
                <a:spcPts val="0"/>
              </a:spcAft>
              <a:buFont typeface="Arial" panose="020B0604020202020204" pitchFamily="34" charset="0"/>
              <a:buNone/>
              <a:defRPr/>
            </a:pPr>
            <a:endParaRPr lang="en-US" dirty="0">
              <a:ea typeface="+mn-ea"/>
              <a:cs typeface="+mn-cs"/>
            </a:endParaRPr>
          </a:p>
          <a:p>
            <a:pPr marL="0" indent="0" eaLnBrk="1" fontAlgn="auto" hangingPunct="1">
              <a:spcAft>
                <a:spcPts val="0"/>
              </a:spcAft>
              <a:buFont typeface="Arial" panose="020B0604020202020204" pitchFamily="34" charset="0"/>
              <a:buNone/>
              <a:defRPr/>
            </a:pPr>
            <a:endParaRPr lang="en-US" dirty="0">
              <a:ea typeface="+mn-ea"/>
              <a:cs typeface="+mn-cs"/>
            </a:endParaRPr>
          </a:p>
          <a:p>
            <a:pPr marL="3657600" lvl="8" indent="0">
              <a:buFont typeface="Arial" pitchFamily="34" charset="0"/>
              <a:buNone/>
              <a:defRPr/>
            </a:pPr>
            <a:endParaRPr lang="en-US" dirty="0"/>
          </a:p>
          <a:p>
            <a:pPr marL="3657600" lvl="8" indent="0">
              <a:buFont typeface="Arial" pitchFamily="34" charset="0"/>
              <a:buNone/>
              <a:defRPr/>
            </a:pPr>
            <a:endParaRPr lang="en-US" dirty="0"/>
          </a:p>
          <a:p>
            <a:pPr marL="3657600" lvl="8" indent="0">
              <a:buFont typeface="Arial" pitchFamily="34" charset="0"/>
              <a:buNone/>
              <a:defRPr/>
            </a:pPr>
            <a:r>
              <a:rPr lang="en-US" dirty="0"/>
              <a:t>	</a:t>
            </a:r>
          </a:p>
          <a:p>
            <a:pPr marL="3657600" lvl="8" indent="0">
              <a:buFont typeface="Arial" pitchFamily="34" charset="0"/>
              <a:buNone/>
              <a:defRPr/>
            </a:pPr>
            <a:endParaRPr lang="en-US" dirty="0"/>
          </a:p>
          <a:p>
            <a:pPr marL="3657600" lvl="8" indent="0">
              <a:buFont typeface="Arial" pitchFamily="34" charset="0"/>
              <a:buNone/>
              <a:defRPr/>
            </a:pPr>
            <a:r>
              <a:rPr lang="en-US" dirty="0"/>
              <a:t>	 Japanese 8</a:t>
            </a:r>
            <a:r>
              <a:rPr lang="en-US" baseline="30000" dirty="0"/>
              <a:t>th</a:t>
            </a:r>
            <a:r>
              <a:rPr lang="en-US" dirty="0"/>
              <a:t> grade video </a:t>
            </a:r>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1331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B89D4512-A160-4D30-B795-0B76A1320F6F}" type="slidenum">
              <a:rPr lang="en-US" altLang="en-US" sz="1200" smtClean="0">
                <a:solidFill>
                  <a:srgbClr val="898989"/>
                </a:solidFill>
              </a:rPr>
              <a:pPr>
                <a:spcBef>
                  <a:spcPct val="0"/>
                </a:spcBef>
                <a:buFontTx/>
                <a:buNone/>
              </a:pPr>
              <a:t>14</a:t>
            </a:fld>
            <a:endParaRPr lang="en-US" altLang="en-US" sz="1200">
              <a:solidFill>
                <a:srgbClr val="898989"/>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Reflecting on Practice</a:t>
            </a:r>
            <a:endParaRPr lang="en-US" dirty="0"/>
          </a:p>
        </p:txBody>
      </p:sp>
      <p:sp>
        <p:nvSpPr>
          <p:cNvPr id="3" name="Footer Placeholder 2"/>
          <p:cNvSpPr>
            <a:spLocks noGrp="1"/>
          </p:cNvSpPr>
          <p:nvPr>
            <p:ph type="ftr" sz="quarter" idx="11"/>
          </p:nvPr>
        </p:nvSpPr>
        <p:spPr/>
        <p:txBody>
          <a:bodyPr/>
          <a:lstStyle/>
          <a:p>
            <a:pPr>
              <a:defRPr/>
            </a:pPr>
            <a:r>
              <a:rPr lang="en-US"/>
              <a:t>Park City Mathematics Institute</a:t>
            </a:r>
          </a:p>
        </p:txBody>
      </p:sp>
      <p:sp>
        <p:nvSpPr>
          <p:cNvPr id="4" name="Slide Number Placeholder 3"/>
          <p:cNvSpPr>
            <a:spLocks noGrp="1"/>
          </p:cNvSpPr>
          <p:nvPr>
            <p:ph type="sldNum" sz="quarter" idx="12"/>
          </p:nvPr>
        </p:nvSpPr>
        <p:spPr/>
        <p:txBody>
          <a:bodyPr/>
          <a:lstStyle/>
          <a:p>
            <a:pPr>
              <a:defRPr/>
            </a:pPr>
            <a:fld id="{431EE3DD-1432-4852-BDCB-1548CE48586E}" type="slidenum">
              <a:rPr lang="en-US" smtClean="0"/>
              <a:pPr>
                <a:defRPr/>
              </a:pPr>
              <a:t>15</a:t>
            </a:fld>
            <a:endParaRPr lang="en-US"/>
          </a:p>
        </p:txBody>
      </p:sp>
      <p:sp>
        <p:nvSpPr>
          <p:cNvPr id="6" name="Rectangle 5"/>
          <p:cNvSpPr/>
          <p:nvPr/>
        </p:nvSpPr>
        <p:spPr>
          <a:xfrm>
            <a:off x="2905900" y="1524000"/>
            <a:ext cx="3966150" cy="523220"/>
          </a:xfrm>
          <a:prstGeom prst="rect">
            <a:avLst/>
          </a:prstGeom>
        </p:spPr>
        <p:txBody>
          <a:bodyPr wrap="none">
            <a:spAutoFit/>
          </a:bodyPr>
          <a:lstStyle/>
          <a:p>
            <a:r>
              <a:rPr lang="en-US" sz="2800" dirty="0">
                <a:hlinkClick r:id="rId2"/>
              </a:rPr>
              <a:t>http://timssvideo.com/58</a:t>
            </a:r>
            <a:endParaRPr lang="en-US" sz="2800" dirty="0"/>
          </a:p>
        </p:txBody>
      </p:sp>
      <p:sp>
        <p:nvSpPr>
          <p:cNvPr id="7" name="TextBox 6"/>
          <p:cNvSpPr txBox="1"/>
          <p:nvPr/>
        </p:nvSpPr>
        <p:spPr>
          <a:xfrm>
            <a:off x="1915952" y="533400"/>
            <a:ext cx="5312095" cy="584775"/>
          </a:xfrm>
          <a:prstGeom prst="rect">
            <a:avLst/>
          </a:prstGeom>
          <a:noFill/>
        </p:spPr>
        <p:txBody>
          <a:bodyPr wrap="none" rtlCol="0">
            <a:spAutoFit/>
          </a:bodyPr>
          <a:lstStyle/>
          <a:p>
            <a:r>
              <a:rPr lang="en-US" sz="3200" dirty="0"/>
              <a:t>We watched the video below</a:t>
            </a:r>
          </a:p>
        </p:txBody>
      </p:sp>
    </p:spTree>
    <p:extLst>
      <p:ext uri="{BB962C8B-B14F-4D97-AF65-F5344CB8AC3E}">
        <p14:creationId xmlns:p14="http://schemas.microsoft.com/office/powerpoint/2010/main" val="1504652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a:t>Ichiro’s Mother</a:t>
            </a:r>
          </a:p>
        </p:txBody>
      </p:sp>
      <p:sp>
        <p:nvSpPr>
          <p:cNvPr id="3" name="Content Placeholder 2"/>
          <p:cNvSpPr>
            <a:spLocks noGrp="1"/>
          </p:cNvSpPr>
          <p:nvPr>
            <p:ph idx="1"/>
          </p:nvPr>
        </p:nvSpPr>
        <p:spPr>
          <a:ln>
            <a:miter lim="800000"/>
            <a:headEnd/>
            <a:tailEnd/>
          </a:ln>
          <a:extLst>
            <a:ext uri="{909E8E84-426E-40dd-AFC4-6F175D3DCCD1}"/>
            <a:ext uri="{91240B29-F687-4f45-9708-019B960494DF}"/>
            <a:ext uri="{FAA26D3D-D897-4be2-8F04-BA451C77F1D7}"/>
          </a:extLst>
        </p:spPr>
        <p:txBody>
          <a:bodyPr rtlCol="0">
            <a:normAutofit lnSpcReduction="10000"/>
          </a:bodyPr>
          <a:lstStyle/>
          <a:p>
            <a:pPr marL="0" indent="0" eaLnBrk="1" fontAlgn="auto" hangingPunct="1">
              <a:spcAft>
                <a:spcPts val="0"/>
              </a:spcAft>
              <a:buFont typeface="Arial" panose="020B0604020202020204" pitchFamily="34" charset="0"/>
              <a:buNone/>
              <a:defRPr/>
            </a:pPr>
            <a:endParaRPr lang="en-US" dirty="0">
              <a:ea typeface="+mn-ea"/>
              <a:cs typeface="+mn-cs"/>
            </a:endParaRPr>
          </a:p>
          <a:p>
            <a:pPr marL="0" indent="0" eaLnBrk="1" fontAlgn="auto" hangingPunct="1">
              <a:spcAft>
                <a:spcPts val="0"/>
              </a:spcAft>
              <a:buFont typeface="Arial" panose="020B0604020202020204" pitchFamily="34" charset="0"/>
              <a:buNone/>
              <a:defRPr/>
            </a:pPr>
            <a:r>
              <a:rPr lang="en-US" dirty="0">
                <a:ea typeface="+mn-ea"/>
                <a:cs typeface="+mn-cs"/>
              </a:rPr>
              <a:t>What to you think the teacher planned for in preparing the lesson?</a:t>
            </a:r>
          </a:p>
          <a:p>
            <a:pPr marL="0" indent="0" eaLnBrk="1" fontAlgn="auto" hangingPunct="1">
              <a:spcAft>
                <a:spcPts val="0"/>
              </a:spcAft>
              <a:buFont typeface="Arial" panose="020B0604020202020204" pitchFamily="34" charset="0"/>
              <a:buNone/>
              <a:defRPr/>
            </a:pPr>
            <a:endParaRPr lang="en-US" dirty="0">
              <a:ea typeface="+mn-ea"/>
              <a:cs typeface="+mn-cs"/>
            </a:endParaRPr>
          </a:p>
          <a:p>
            <a:pPr marL="0" indent="0" eaLnBrk="1" fontAlgn="auto" hangingPunct="1">
              <a:spcAft>
                <a:spcPts val="0"/>
              </a:spcAft>
              <a:buFont typeface="Arial" panose="020B0604020202020204" pitchFamily="34" charset="0"/>
              <a:buNone/>
              <a:defRPr/>
            </a:pPr>
            <a:endParaRPr lang="en-US" dirty="0">
              <a:ea typeface="+mn-ea"/>
              <a:cs typeface="+mn-cs"/>
            </a:endParaRPr>
          </a:p>
          <a:p>
            <a:pPr marL="3657600" lvl="8" indent="0">
              <a:buFont typeface="Arial" pitchFamily="34" charset="0"/>
              <a:buNone/>
              <a:defRPr/>
            </a:pPr>
            <a:endParaRPr lang="en-US" dirty="0"/>
          </a:p>
          <a:p>
            <a:pPr marL="3657600" lvl="8" indent="0">
              <a:buFont typeface="Arial" pitchFamily="34" charset="0"/>
              <a:buNone/>
              <a:defRPr/>
            </a:pPr>
            <a:endParaRPr lang="en-US" dirty="0"/>
          </a:p>
          <a:p>
            <a:pPr marL="3657600" lvl="8" indent="0">
              <a:buFont typeface="Arial" pitchFamily="34" charset="0"/>
              <a:buNone/>
              <a:defRPr/>
            </a:pPr>
            <a:r>
              <a:rPr lang="en-US" dirty="0"/>
              <a:t>	</a:t>
            </a:r>
          </a:p>
          <a:p>
            <a:pPr marL="3657600" lvl="8" indent="0">
              <a:buFont typeface="Arial" pitchFamily="34" charset="0"/>
              <a:buNone/>
              <a:defRPr/>
            </a:pPr>
            <a:endParaRPr lang="en-US" dirty="0"/>
          </a:p>
          <a:p>
            <a:pPr marL="3657600" lvl="8" indent="0">
              <a:buFont typeface="Arial" pitchFamily="34" charset="0"/>
              <a:buNone/>
              <a:defRPr/>
            </a:pPr>
            <a:r>
              <a:rPr lang="en-US" dirty="0"/>
              <a:t>	 Japanese 8</a:t>
            </a:r>
            <a:r>
              <a:rPr lang="en-US" baseline="30000" dirty="0"/>
              <a:t>th</a:t>
            </a:r>
            <a:r>
              <a:rPr lang="en-US" dirty="0"/>
              <a:t> grade video </a:t>
            </a:r>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1434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E4A1E1A4-4249-4DAC-A30D-8A2F908FF0C3}" type="slidenum">
              <a:rPr lang="en-US" altLang="en-US" sz="1200" smtClean="0">
                <a:solidFill>
                  <a:srgbClr val="898989"/>
                </a:solidFill>
              </a:rPr>
              <a:pPr>
                <a:spcBef>
                  <a:spcPct val="0"/>
                </a:spcBef>
                <a:buFontTx/>
                <a:buNone/>
              </a:pPr>
              <a:t>16</a:t>
            </a:fld>
            <a:endParaRPr lang="en-US" altLang="en-US" sz="1200">
              <a:solidFill>
                <a:srgbClr val="89898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a:t>Cal’</a:t>
            </a:r>
            <a:r>
              <a:rPr lang="en-US" altLang="ja-JP"/>
              <a:t>s favorite Japanese word</a:t>
            </a:r>
            <a:endParaRPr lang="en-US" altLang="en-US"/>
          </a:p>
        </p:txBody>
      </p:sp>
      <p:sp>
        <p:nvSpPr>
          <p:cNvPr id="15363" name="Content Placeholder 2"/>
          <p:cNvSpPr>
            <a:spLocks noGrp="1"/>
          </p:cNvSpPr>
          <p:nvPr>
            <p:ph idx="1"/>
          </p:nvPr>
        </p:nvSpPr>
        <p:spPr>
          <a:xfrm>
            <a:off x="1219200" y="1600201"/>
            <a:ext cx="7772400" cy="3962400"/>
          </a:xfrm>
        </p:spPr>
        <p:txBody>
          <a:bodyPr/>
          <a:lstStyle/>
          <a:p>
            <a:r>
              <a:rPr lang="en-US" altLang="en-US" sz="2800" dirty="0"/>
              <a:t>Blake Petersen from BYU </a:t>
            </a:r>
          </a:p>
          <a:p>
            <a:pPr lvl="1"/>
            <a:r>
              <a:rPr lang="en-US" altLang="en-US" sz="2400" dirty="0"/>
              <a:t>Doing the Sequencing/Connecting from Smith/Stein</a:t>
            </a:r>
          </a:p>
          <a:p>
            <a:r>
              <a:rPr lang="en-US" altLang="en-US" sz="2800" dirty="0" err="1"/>
              <a:t>Kikan-Shido</a:t>
            </a:r>
            <a:r>
              <a:rPr lang="en-US" altLang="en-US" sz="2800" dirty="0"/>
              <a:t>: </a:t>
            </a:r>
            <a:r>
              <a:rPr lang="ja-JP" altLang="en-US" sz="2800" dirty="0"/>
              <a:t>“</a:t>
            </a:r>
            <a:r>
              <a:rPr lang="en-US" altLang="ja-JP" sz="2800" dirty="0"/>
              <a:t>Between Desks Instruction</a:t>
            </a:r>
            <a:r>
              <a:rPr lang="ja-JP" altLang="en-US" sz="2800" dirty="0"/>
              <a:t>”</a:t>
            </a:r>
            <a:endParaRPr lang="en-US" altLang="ja-JP" sz="2800" dirty="0"/>
          </a:p>
          <a:p>
            <a:r>
              <a:rPr lang="en-US" altLang="en-US" sz="2800" dirty="0"/>
              <a:t>A term from Japanese lesson-study, describing the teacher’</a:t>
            </a:r>
            <a:r>
              <a:rPr lang="en-US" altLang="ja-JP" sz="2800" dirty="0"/>
              <a:t>s walking around the room, predominantly monitoring or guiding student activity – the teacher makes </a:t>
            </a:r>
            <a:r>
              <a:rPr lang="en-US" altLang="ja-JP" sz="2800" i="1" dirty="0"/>
              <a:t>intentional</a:t>
            </a:r>
            <a:r>
              <a:rPr lang="en-US" altLang="ja-JP" sz="2800" dirty="0"/>
              <a:t> choices to speak or interact with students.</a:t>
            </a:r>
            <a:endParaRPr lang="en-US" altLang="en-US" sz="2800" dirty="0"/>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1536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8608ACC1-23E4-472B-8555-14687832C65B}" type="slidenum">
              <a:rPr lang="en-US" altLang="en-US" sz="1200" smtClean="0">
                <a:solidFill>
                  <a:srgbClr val="898989"/>
                </a:solidFill>
              </a:rPr>
              <a:pPr>
                <a:spcBef>
                  <a:spcPct val="0"/>
                </a:spcBef>
                <a:buFontTx/>
                <a:buNone/>
              </a:pPr>
              <a:t>17</a:t>
            </a:fld>
            <a:endParaRPr lang="en-US" altLang="en-US" sz="1200">
              <a:solidFill>
                <a:srgbClr val="898989"/>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Reflecting on Practice</a:t>
            </a:r>
            <a:endParaRPr lang="en-US" dirty="0"/>
          </a:p>
        </p:txBody>
      </p:sp>
      <p:sp>
        <p:nvSpPr>
          <p:cNvPr id="3" name="Footer Placeholder 2"/>
          <p:cNvSpPr>
            <a:spLocks noGrp="1"/>
          </p:cNvSpPr>
          <p:nvPr>
            <p:ph type="ftr" sz="quarter" idx="11"/>
          </p:nvPr>
        </p:nvSpPr>
        <p:spPr/>
        <p:txBody>
          <a:bodyPr/>
          <a:lstStyle/>
          <a:p>
            <a:pPr>
              <a:defRPr/>
            </a:pPr>
            <a:r>
              <a:rPr lang="en-US"/>
              <a:t>Park City Mathematics Institute</a:t>
            </a:r>
          </a:p>
        </p:txBody>
      </p:sp>
      <p:sp>
        <p:nvSpPr>
          <p:cNvPr id="4" name="Slide Number Placeholder 3"/>
          <p:cNvSpPr>
            <a:spLocks noGrp="1"/>
          </p:cNvSpPr>
          <p:nvPr>
            <p:ph type="sldNum" sz="quarter" idx="12"/>
          </p:nvPr>
        </p:nvSpPr>
        <p:spPr/>
        <p:txBody>
          <a:bodyPr/>
          <a:lstStyle/>
          <a:p>
            <a:pPr>
              <a:defRPr/>
            </a:pPr>
            <a:fld id="{431EE3DD-1432-4852-BDCB-1548CE48586E}" type="slidenum">
              <a:rPr lang="en-US" smtClean="0"/>
              <a:pPr>
                <a:defRPr/>
              </a:pPr>
              <a:t>18</a:t>
            </a:fld>
            <a:endParaRPr lang="en-US"/>
          </a:p>
        </p:txBody>
      </p:sp>
    </p:spTree>
    <p:extLst>
      <p:ext uri="{BB962C8B-B14F-4D97-AF65-F5344CB8AC3E}">
        <p14:creationId xmlns:p14="http://schemas.microsoft.com/office/powerpoint/2010/main" val="1533393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Participation quiz </a:t>
            </a:r>
            <a:r>
              <a:rPr lang="en-US" sz="2000" dirty="0"/>
              <a:t>(PCMI, 2011)</a:t>
            </a:r>
          </a:p>
        </p:txBody>
      </p:sp>
      <p:sp>
        <p:nvSpPr>
          <p:cNvPr id="3" name="Content Placeholder 2"/>
          <p:cNvSpPr>
            <a:spLocks noGrp="1"/>
          </p:cNvSpPr>
          <p:nvPr>
            <p:ph idx="1"/>
          </p:nvPr>
        </p:nvSpPr>
        <p:spPr>
          <a:xfrm>
            <a:off x="1219200" y="1600201"/>
            <a:ext cx="7696200" cy="4038600"/>
          </a:xfrm>
        </p:spPr>
        <p:txBody>
          <a:bodyPr>
            <a:normAutofit fontScale="92500" lnSpcReduction="20000"/>
          </a:bodyPr>
          <a:lstStyle/>
          <a:p>
            <a:r>
              <a:rPr lang="en-US" dirty="0"/>
              <a:t>High school algebra class working on factoring. They are being graded on how well they work together on the task not on right answers.</a:t>
            </a:r>
          </a:p>
          <a:p>
            <a:r>
              <a:rPr lang="en-US" dirty="0"/>
              <a:t>You have expectations about the way discussions should happen in your classroom. Do your students know what they are?</a:t>
            </a:r>
          </a:p>
          <a:p>
            <a:r>
              <a:rPr lang="en-US" dirty="0"/>
              <a:t>As you watch, what norms are being established to encourage discussion?</a:t>
            </a:r>
          </a:p>
        </p:txBody>
      </p:sp>
      <p:sp>
        <p:nvSpPr>
          <p:cNvPr id="4" name="Slide Number Placeholder 3"/>
          <p:cNvSpPr>
            <a:spLocks noGrp="1"/>
          </p:cNvSpPr>
          <p:nvPr>
            <p:ph type="sldNum" sz="quarter" idx="12"/>
          </p:nvPr>
        </p:nvSpPr>
        <p:spPr/>
        <p:txBody>
          <a:bodyPr/>
          <a:lstStyle/>
          <a:p>
            <a:pPr>
              <a:defRPr/>
            </a:pPr>
            <a:fld id="{825C94D7-4D5B-E148-8BBF-6BCBE417AD7E}" type="slidenum">
              <a:rPr lang="en-US" smtClean="0"/>
              <a:pPr>
                <a:defRPr/>
              </a:pPr>
              <a:t>19</a:t>
            </a:fld>
            <a:endParaRPr lang="en-US" dirty="0"/>
          </a:p>
        </p:txBody>
      </p:sp>
    </p:spTree>
    <p:extLst>
      <p:ext uri="{BB962C8B-B14F-4D97-AF65-F5344CB8AC3E}">
        <p14:creationId xmlns:p14="http://schemas.microsoft.com/office/powerpoint/2010/main" val="741398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Reflecting on Practice</a:t>
            </a:r>
            <a:endParaRPr lang="en-US" dirty="0"/>
          </a:p>
        </p:txBody>
      </p:sp>
      <p:sp>
        <p:nvSpPr>
          <p:cNvPr id="3" name="Footer Placeholder 2"/>
          <p:cNvSpPr>
            <a:spLocks noGrp="1"/>
          </p:cNvSpPr>
          <p:nvPr>
            <p:ph type="ftr" sz="quarter" idx="11"/>
          </p:nvPr>
        </p:nvSpPr>
        <p:spPr/>
        <p:txBody>
          <a:bodyPr/>
          <a:lstStyle/>
          <a:p>
            <a:pPr>
              <a:defRPr/>
            </a:pPr>
            <a:r>
              <a:rPr lang="en-US"/>
              <a:t>Park City Mathematics Institute</a:t>
            </a:r>
          </a:p>
        </p:txBody>
      </p:sp>
      <p:sp>
        <p:nvSpPr>
          <p:cNvPr id="4" name="Slide Number Placeholder 3"/>
          <p:cNvSpPr>
            <a:spLocks noGrp="1"/>
          </p:cNvSpPr>
          <p:nvPr>
            <p:ph type="sldNum" sz="quarter" idx="12"/>
          </p:nvPr>
        </p:nvSpPr>
        <p:spPr/>
        <p:txBody>
          <a:bodyPr/>
          <a:lstStyle/>
          <a:p>
            <a:pPr>
              <a:defRPr/>
            </a:pPr>
            <a:fld id="{431EE3DD-1432-4852-BDCB-1548CE48586E}" type="slidenum">
              <a:rPr lang="en-US" smtClean="0"/>
              <a:pPr>
                <a:defRPr/>
              </a:pPr>
              <a:t>2</a:t>
            </a:fld>
            <a:endParaRPr lang="en-US"/>
          </a:p>
        </p:txBody>
      </p:sp>
      <p:pic>
        <p:nvPicPr>
          <p:cNvPr id="5" name="Picture 4"/>
          <p:cNvPicPr>
            <a:picLocks noChangeAspect="1"/>
          </p:cNvPicPr>
          <p:nvPr/>
        </p:nvPicPr>
        <p:blipFill>
          <a:blip r:embed="rId2"/>
          <a:stretch>
            <a:fillRect/>
          </a:stretch>
        </p:blipFill>
        <p:spPr>
          <a:xfrm>
            <a:off x="23697" y="397267"/>
            <a:ext cx="9120303" cy="5959083"/>
          </a:xfrm>
          <a:prstGeom prst="rect">
            <a:avLst/>
          </a:prstGeom>
        </p:spPr>
      </p:pic>
    </p:spTree>
    <p:extLst>
      <p:ext uri="{BB962C8B-B14F-4D97-AF65-F5344CB8AC3E}">
        <p14:creationId xmlns:p14="http://schemas.microsoft.com/office/powerpoint/2010/main" val="365182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What explicit norms does the teacher set for student discussion? </a:t>
            </a:r>
          </a:p>
          <a:p>
            <a:r>
              <a:rPr lang="en-US" dirty="0"/>
              <a:t>What level math talk is going on in the class</a:t>
            </a:r>
          </a:p>
          <a:p>
            <a:r>
              <a:rPr lang="en-US" dirty="0"/>
              <a:t>What things does the teacher do to promote math talk?  </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14211701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Sociomathematical</a:t>
            </a:r>
            <a:r>
              <a:rPr lang="en-US" dirty="0"/>
              <a:t> Norms</a:t>
            </a:r>
            <a:br>
              <a:rPr lang="en-US" dirty="0"/>
            </a:br>
            <a:r>
              <a:rPr lang="en-US" dirty="0"/>
              <a:t>Talking about the math</a:t>
            </a:r>
          </a:p>
        </p:txBody>
      </p:sp>
      <p:sp>
        <p:nvSpPr>
          <p:cNvPr id="3" name="Content Placeholder 2"/>
          <p:cNvSpPr>
            <a:spLocks noGrp="1"/>
          </p:cNvSpPr>
          <p:nvPr>
            <p:ph idx="1"/>
          </p:nvPr>
        </p:nvSpPr>
        <p:spPr>
          <a:xfrm>
            <a:off x="1066800" y="1600201"/>
            <a:ext cx="8077200" cy="4038600"/>
          </a:xfrm>
        </p:spPr>
        <p:txBody>
          <a:bodyPr>
            <a:normAutofit fontScale="85000" lnSpcReduction="20000"/>
          </a:bodyPr>
          <a:lstStyle/>
          <a:p>
            <a:pPr lvl="0" fontAlgn="base"/>
            <a:r>
              <a:rPr lang="en-US" b="1" dirty="0"/>
              <a:t>Explanations</a:t>
            </a:r>
            <a:r>
              <a:rPr lang="en-US" dirty="0"/>
              <a:t> consist of mathematical arguments not simply procedural summaries of the steps taken to solve the problem.</a:t>
            </a:r>
          </a:p>
          <a:p>
            <a:pPr lvl="0" fontAlgn="base"/>
            <a:r>
              <a:rPr lang="en-US" b="1" dirty="0"/>
              <a:t>Errors</a:t>
            </a:r>
            <a:r>
              <a:rPr lang="en-US" dirty="0"/>
              <a:t> offer opportunities to </a:t>
            </a:r>
            <a:r>
              <a:rPr lang="en-US" dirty="0" err="1"/>
              <a:t>reconceptualize</a:t>
            </a:r>
            <a:r>
              <a:rPr lang="en-US" dirty="0"/>
              <a:t> a problem and explore contradictions and alternative strategies.</a:t>
            </a:r>
          </a:p>
          <a:p>
            <a:pPr lvl="0" fontAlgn="base"/>
            <a:r>
              <a:rPr lang="en-US" b="1" dirty="0"/>
              <a:t>Mathematical thinking</a:t>
            </a:r>
            <a:r>
              <a:rPr lang="en-US" dirty="0"/>
              <a:t> involves understanding relations among multiple strategies.</a:t>
            </a:r>
          </a:p>
          <a:p>
            <a:pPr lvl="0" fontAlgn="base"/>
            <a:r>
              <a:rPr lang="en-US" b="1" dirty="0"/>
              <a:t>Collaborative</a:t>
            </a:r>
            <a:r>
              <a:rPr lang="en-US" dirty="0"/>
              <a:t> work involves individual     accountability and reaching consensus through  mathematical argumentation  </a:t>
            </a:r>
            <a:r>
              <a:rPr lang="en-US" sz="2600" dirty="0"/>
              <a:t>(</a:t>
            </a:r>
            <a:r>
              <a:rPr lang="en-US" sz="2600" dirty="0" err="1"/>
              <a:t>Kazemi</a:t>
            </a:r>
            <a:r>
              <a:rPr lang="en-US" sz="2600" dirty="0"/>
              <a:t>, 1998)</a:t>
            </a:r>
            <a:r>
              <a:rPr lang="en-US" dirty="0"/>
              <a:t>. </a:t>
            </a:r>
          </a:p>
          <a:p>
            <a:pPr lvl="2" fontAlgn="base"/>
            <a:endParaRPr lang="en-US" dirty="0"/>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21</a:t>
            </a:fld>
            <a:endParaRPr lang="en-US"/>
          </a:p>
        </p:txBody>
      </p:sp>
    </p:spTree>
    <p:extLst>
      <p:ext uri="{BB962C8B-B14F-4D97-AF65-F5344CB8AC3E}">
        <p14:creationId xmlns:p14="http://schemas.microsoft.com/office/powerpoint/2010/main" val="9034145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Norms for students working together</a:t>
            </a:r>
          </a:p>
        </p:txBody>
      </p:sp>
      <p:sp>
        <p:nvSpPr>
          <p:cNvPr id="3" name="Content Placeholder 2"/>
          <p:cNvSpPr>
            <a:spLocks noGrp="1"/>
          </p:cNvSpPr>
          <p:nvPr>
            <p:ph idx="1"/>
          </p:nvPr>
        </p:nvSpPr>
        <p:spPr>
          <a:xfrm>
            <a:off x="1676400" y="1295400"/>
            <a:ext cx="7010400" cy="4267201"/>
          </a:xfrm>
        </p:spPr>
        <p:txBody>
          <a:bodyPr>
            <a:normAutofit fontScale="92500" lnSpcReduction="20000"/>
          </a:bodyPr>
          <a:lstStyle/>
          <a:p>
            <a:pPr lvl="0"/>
            <a:r>
              <a:rPr lang="en-US" dirty="0"/>
              <a:t>Take turns</a:t>
            </a:r>
          </a:p>
          <a:p>
            <a:pPr lvl="0"/>
            <a:r>
              <a:rPr lang="en-US" dirty="0"/>
              <a:t>Listen to others ideas</a:t>
            </a:r>
          </a:p>
          <a:p>
            <a:pPr lvl="0"/>
            <a:r>
              <a:rPr lang="en-US" dirty="0"/>
              <a:t>Disagree with ideas not people</a:t>
            </a:r>
          </a:p>
          <a:p>
            <a:pPr lvl="0"/>
            <a:r>
              <a:rPr lang="en-US" dirty="0"/>
              <a:t>Be respectful</a:t>
            </a:r>
          </a:p>
          <a:p>
            <a:pPr lvl="0"/>
            <a:r>
              <a:rPr lang="en-US" dirty="0"/>
              <a:t>Helping is not the same as giving answers</a:t>
            </a:r>
          </a:p>
          <a:p>
            <a:pPr lvl="0"/>
            <a:r>
              <a:rPr lang="en-US" dirty="0"/>
              <a:t>Confusion is part of learning</a:t>
            </a:r>
          </a:p>
          <a:p>
            <a:pPr lvl="0"/>
            <a:r>
              <a:rPr lang="en-US" dirty="0"/>
              <a:t>Say your “</a:t>
            </a:r>
            <a:r>
              <a:rPr lang="en-US" dirty="0" err="1"/>
              <a:t>becauses</a:t>
            </a:r>
            <a:r>
              <a:rPr lang="en-US" dirty="0"/>
              <a:t>”</a:t>
            </a:r>
          </a:p>
          <a:p>
            <a:pPr lvl="0"/>
            <a:r>
              <a:rPr lang="en-US" dirty="0"/>
              <a:t>“I can’t do that yet?”</a:t>
            </a:r>
          </a:p>
          <a:p>
            <a:endParaRPr lang="en-US" dirty="0"/>
          </a:p>
        </p:txBody>
      </p:sp>
      <p:sp>
        <p:nvSpPr>
          <p:cNvPr id="4" name="Slide Number Placeholder 3"/>
          <p:cNvSpPr>
            <a:spLocks noGrp="1"/>
          </p:cNvSpPr>
          <p:nvPr>
            <p:ph type="sldNum" sz="quarter" idx="12"/>
          </p:nvPr>
        </p:nvSpPr>
        <p:spPr>
          <a:xfrm>
            <a:off x="6781800" y="6019800"/>
            <a:ext cx="2133600" cy="365125"/>
          </a:xfrm>
        </p:spPr>
        <p:txBody>
          <a:bodyPr/>
          <a:lstStyle/>
          <a:p>
            <a:pPr>
              <a:defRPr/>
            </a:pPr>
            <a:r>
              <a:rPr lang="en-US" sz="2000" dirty="0"/>
              <a:t>Horn, 2012</a:t>
            </a:r>
          </a:p>
        </p:txBody>
      </p:sp>
    </p:spTree>
    <p:extLst>
      <p:ext uri="{BB962C8B-B14F-4D97-AF65-F5344CB8AC3E}">
        <p14:creationId xmlns:p14="http://schemas.microsoft.com/office/powerpoint/2010/main" val="10967002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20914" y="-229393"/>
            <a:ext cx="8229600" cy="1143000"/>
          </a:xfrm>
        </p:spPr>
        <p:txBody>
          <a:bodyPr/>
          <a:lstStyle/>
          <a:p>
            <a:pPr eaLnBrk="1" hangingPunct="1"/>
            <a:r>
              <a:rPr lang="en-US" altLang="en-US" dirty="0"/>
              <a:t>Getting ready</a:t>
            </a:r>
          </a:p>
        </p:txBody>
      </p:sp>
      <p:sp>
        <p:nvSpPr>
          <p:cNvPr id="16387" name="Content Placeholder 2"/>
          <p:cNvSpPr>
            <a:spLocks noGrp="1"/>
          </p:cNvSpPr>
          <p:nvPr>
            <p:ph idx="1"/>
          </p:nvPr>
        </p:nvSpPr>
        <p:spPr>
          <a:xfrm>
            <a:off x="0" y="685800"/>
            <a:ext cx="9144000" cy="4525963"/>
          </a:xfrm>
        </p:spPr>
        <p:txBody>
          <a:bodyPr/>
          <a:lstStyle/>
          <a:p>
            <a:pPr marL="0" indent="0" eaLnBrk="1" hangingPunct="1">
              <a:buFont typeface="Arial" panose="020B0604020202020204" pitchFamily="34" charset="0"/>
              <a:buNone/>
            </a:pPr>
            <a:r>
              <a:rPr lang="en-US" altLang="en-US" dirty="0"/>
              <a:t>What things do you need to think about when planning to implement a task in your classroom ?</a:t>
            </a:r>
          </a:p>
          <a:p>
            <a:pPr marL="0" indent="0" eaLnBrk="1" hangingPunct="1">
              <a:buFont typeface="Arial" panose="020B0604020202020204" pitchFamily="34" charset="0"/>
              <a:buNone/>
            </a:pPr>
            <a:endParaRPr lang="en-US" altLang="en-US" dirty="0"/>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1639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76359470-1AA0-4601-8570-4CB8A3117EEB}" type="slidenum">
              <a:rPr lang="en-US" altLang="en-US" sz="1200" smtClean="0">
                <a:solidFill>
                  <a:srgbClr val="898989"/>
                </a:solidFill>
              </a:rPr>
              <a:pPr>
                <a:spcBef>
                  <a:spcPct val="0"/>
                </a:spcBef>
                <a:buFontTx/>
                <a:buNone/>
              </a:pPr>
              <a:t>23</a:t>
            </a:fld>
            <a:endParaRPr lang="en-US" altLang="en-US" sz="1200">
              <a:solidFill>
                <a:srgbClr val="898989"/>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828800"/>
            <a:ext cx="8229600" cy="1143000"/>
          </a:xfrm>
        </p:spPr>
        <p:txBody>
          <a:bodyPr/>
          <a:lstStyle/>
          <a:p>
            <a:r>
              <a:rPr lang="en-US" i="1" dirty="0"/>
              <a:t>Successful implementation of worthwhile tasks does not just happen by chance </a:t>
            </a:r>
            <a:endParaRPr lang="en-US" dirty="0"/>
          </a:p>
        </p:txBody>
      </p:sp>
      <p:sp>
        <p:nvSpPr>
          <p:cNvPr id="4" name="Date Placeholder 3"/>
          <p:cNvSpPr>
            <a:spLocks noGrp="1"/>
          </p:cNvSpPr>
          <p:nvPr>
            <p:ph type="dt" sz="half"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6" name="Slide Number Placeholder 5"/>
          <p:cNvSpPr>
            <a:spLocks noGrp="1"/>
          </p:cNvSpPr>
          <p:nvPr>
            <p:ph type="sldNum" sz="quarter" idx="12"/>
          </p:nvPr>
        </p:nvSpPr>
        <p:spPr/>
        <p:txBody>
          <a:bodyPr/>
          <a:lstStyle/>
          <a:p>
            <a:pPr>
              <a:defRPr/>
            </a:pPr>
            <a:fld id="{247D9541-C44D-4923-9C77-C6108AA8E1B1}" type="slidenum">
              <a:rPr lang="en-US" smtClean="0"/>
              <a:pPr>
                <a:defRPr/>
              </a:pPr>
              <a:t>24</a:t>
            </a:fld>
            <a:endParaRPr lang="en-US"/>
          </a:p>
        </p:txBody>
      </p:sp>
    </p:spTree>
    <p:extLst>
      <p:ext uri="{BB962C8B-B14F-4D97-AF65-F5344CB8AC3E}">
        <p14:creationId xmlns:p14="http://schemas.microsoft.com/office/powerpoint/2010/main" val="29504125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ltLang="en-US"/>
              <a:t>References</a:t>
            </a:r>
          </a:p>
        </p:txBody>
      </p:sp>
      <p:sp>
        <p:nvSpPr>
          <p:cNvPr id="18435" name="Content Placeholder 2"/>
          <p:cNvSpPr>
            <a:spLocks noGrp="1"/>
          </p:cNvSpPr>
          <p:nvPr>
            <p:ph idx="1"/>
          </p:nvPr>
        </p:nvSpPr>
        <p:spPr/>
        <p:txBody>
          <a:bodyPr/>
          <a:lstStyle/>
          <a:p>
            <a:pPr eaLnBrk="1" hangingPunct="1"/>
            <a:r>
              <a:rPr lang="en-US" altLang="en-US"/>
              <a:t>Graphing Linear Equations Video: US1</a:t>
            </a:r>
          </a:p>
          <a:p>
            <a:pPr marL="400050" lvl="1" indent="0" eaLnBrk="1" hangingPunct="1">
              <a:buFont typeface="Arial" panose="020B0604020202020204" pitchFamily="34" charset="0"/>
              <a:buNone/>
            </a:pPr>
            <a:r>
              <a:rPr lang="en-US" altLang="en-US" u="sng">
                <a:hlinkClick r:id="rId2"/>
              </a:rPr>
              <a:t>http://timssvideo.com/videos/mathematics/United%20States</a:t>
            </a:r>
            <a:r>
              <a:rPr lang="en-US" altLang="en-US"/>
              <a:t>  </a:t>
            </a:r>
          </a:p>
          <a:p>
            <a:pPr eaLnBrk="1" hangingPunct="1"/>
            <a:r>
              <a:rPr lang="en-US" altLang="en-US"/>
              <a:t>Solving Inequalities Video: JP3   </a:t>
            </a:r>
            <a:r>
              <a:rPr lang="en-US" altLang="en-US" sz="2800" u="sng">
                <a:hlinkClick r:id="rId3"/>
              </a:rPr>
              <a:t>http://timssvideo.com/49</a:t>
            </a:r>
            <a:endParaRPr lang="en-US" altLang="en-US" sz="2800"/>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1843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6E59BF57-1631-4FB4-B1F2-D94A442EA8CA}" type="slidenum">
              <a:rPr lang="en-US" altLang="en-US" sz="1200" smtClean="0">
                <a:solidFill>
                  <a:srgbClr val="898989"/>
                </a:solidFill>
              </a:rPr>
              <a:pPr>
                <a:spcBef>
                  <a:spcPct val="0"/>
                </a:spcBef>
                <a:buFontTx/>
                <a:buNone/>
              </a:pPr>
              <a:t>25</a:t>
            </a:fld>
            <a:endParaRPr lang="en-US" altLang="en-US" sz="1200">
              <a:solidFill>
                <a:srgbClr val="89898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a:ea typeface="+mj-ea"/>
                <a:cs typeface="+mj-cs"/>
              </a:rPr>
              <a:t>Reflecting on Practice: </a:t>
            </a:r>
            <a:br>
              <a:rPr lang="en-US" dirty="0">
                <a:ea typeface="+mj-ea"/>
                <a:cs typeface="+mj-cs"/>
              </a:rPr>
            </a:br>
            <a:r>
              <a:rPr lang="en-US" dirty="0">
                <a:ea typeface="+mj-ea"/>
                <a:cs typeface="+mj-cs"/>
              </a:rPr>
              <a:t>Implementing Worthwhile Tasks</a:t>
            </a:r>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307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8608AEAB-3205-4EEC-9924-CDB5784E0D4D}" type="slidenum">
              <a:rPr lang="en-US" altLang="en-US" sz="1200" smtClean="0">
                <a:solidFill>
                  <a:srgbClr val="898989"/>
                </a:solidFill>
              </a:rPr>
              <a:pPr>
                <a:spcBef>
                  <a:spcPct val="0"/>
                </a:spcBef>
                <a:buFontTx/>
                <a:buNone/>
              </a:pPr>
              <a:t>3</a:t>
            </a:fld>
            <a:endParaRPr lang="en-US" altLang="en-US" sz="1200">
              <a:solidFill>
                <a:srgbClr val="898989"/>
              </a:solidFill>
            </a:endParaRPr>
          </a:p>
        </p:txBody>
      </p:sp>
      <p:pic>
        <p:nvPicPr>
          <p:cNvPr id="3078" name="Picture 5"/>
          <p:cNvPicPr>
            <a:picLocks noChangeAspect="1"/>
          </p:cNvPicPr>
          <p:nvPr/>
        </p:nvPicPr>
        <p:blipFill>
          <a:blip r:embed="rId2">
            <a:extLst>
              <a:ext uri="{28A0092B-C50C-407E-A947-70E740481C1C}">
                <a14:useLocalDpi xmlns:a14="http://schemas.microsoft.com/office/drawing/2010/main" val="0"/>
              </a:ext>
            </a:extLst>
          </a:blip>
          <a:srcRect b="5103"/>
          <a:stretch>
            <a:fillRect/>
          </a:stretch>
        </p:blipFill>
        <p:spPr bwMode="auto">
          <a:xfrm>
            <a:off x="838200" y="1711325"/>
            <a:ext cx="7696200" cy="316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1219200" y="381001"/>
            <a:ext cx="7924800" cy="5334000"/>
          </a:xfrm>
        </p:spPr>
        <p:txBody>
          <a:bodyPr/>
          <a:lstStyle/>
          <a:p>
            <a:pPr marL="0" indent="0" eaLnBrk="1" hangingPunct="1">
              <a:lnSpc>
                <a:spcPct val="90000"/>
              </a:lnSpc>
              <a:buFont typeface="Arial" panose="020B0604020202020204" pitchFamily="34" charset="0"/>
              <a:buNone/>
            </a:pPr>
            <a:r>
              <a:rPr lang="en-US" altLang="en-US" sz="2800" dirty="0"/>
              <a:t>Session 1: What makes a worthwhile mathematical task?</a:t>
            </a:r>
          </a:p>
          <a:p>
            <a:pPr lvl="2" eaLnBrk="1" hangingPunct="1">
              <a:lnSpc>
                <a:spcPct val="90000"/>
              </a:lnSpc>
            </a:pPr>
            <a:r>
              <a:rPr lang="en-US" altLang="en-US" dirty="0"/>
              <a:t>Opportunity for discussion</a:t>
            </a:r>
          </a:p>
          <a:p>
            <a:pPr lvl="2" eaLnBrk="1" hangingPunct="1">
              <a:lnSpc>
                <a:spcPct val="90000"/>
              </a:lnSpc>
            </a:pPr>
            <a:r>
              <a:rPr lang="en-US" altLang="en-US" dirty="0"/>
              <a:t>Cognitive demand</a:t>
            </a:r>
          </a:p>
          <a:p>
            <a:pPr lvl="2" eaLnBrk="1" hangingPunct="1">
              <a:lnSpc>
                <a:spcPct val="90000"/>
              </a:lnSpc>
            </a:pPr>
            <a:r>
              <a:rPr lang="en-US" altLang="en-US" dirty="0"/>
              <a:t>Mathematical goal</a:t>
            </a:r>
          </a:p>
          <a:p>
            <a:pPr marL="0" indent="0" eaLnBrk="1" hangingPunct="1">
              <a:lnSpc>
                <a:spcPct val="90000"/>
              </a:lnSpc>
              <a:buFont typeface="Arial" panose="020B0604020202020204" pitchFamily="34" charset="0"/>
              <a:buNone/>
            </a:pPr>
            <a:r>
              <a:rPr lang="en-US" altLang="en-US" sz="2800" dirty="0"/>
              <a:t>Session 2: How do we adapt tasks to make them more meaningful?</a:t>
            </a:r>
          </a:p>
          <a:p>
            <a:pPr lvl="2" eaLnBrk="1" hangingPunct="1">
              <a:lnSpc>
                <a:spcPct val="90000"/>
              </a:lnSpc>
            </a:pPr>
            <a:r>
              <a:rPr lang="en-US" altLang="en-US" dirty="0"/>
              <a:t>Open-ended tasks</a:t>
            </a:r>
          </a:p>
          <a:p>
            <a:pPr lvl="2" eaLnBrk="1" hangingPunct="1">
              <a:lnSpc>
                <a:spcPct val="90000"/>
              </a:lnSpc>
            </a:pPr>
            <a:r>
              <a:rPr lang="en-US" altLang="en-US" dirty="0"/>
              <a:t>Dekker &amp; </a:t>
            </a:r>
            <a:r>
              <a:rPr lang="en-US" altLang="en-US" dirty="0" err="1"/>
              <a:t>Querrelle</a:t>
            </a:r>
            <a:r>
              <a:rPr lang="en-US" altLang="en-US" dirty="0"/>
              <a:t> – give right/wrong solutions &amp; ask for classification</a:t>
            </a:r>
          </a:p>
          <a:p>
            <a:pPr lvl="2" eaLnBrk="1" hangingPunct="1">
              <a:lnSpc>
                <a:spcPct val="90000"/>
              </a:lnSpc>
            </a:pPr>
            <a:r>
              <a:rPr lang="en-US" altLang="en-US" dirty="0"/>
              <a:t>Jeopardy – give solution and students pose task</a:t>
            </a:r>
          </a:p>
          <a:p>
            <a:pPr lvl="2" eaLnBrk="1" hangingPunct="1">
              <a:lnSpc>
                <a:spcPct val="90000"/>
              </a:lnSpc>
            </a:pPr>
            <a:r>
              <a:rPr lang="en-US" altLang="en-US" dirty="0"/>
              <a:t>Grouping mathematical ideas</a:t>
            </a:r>
          </a:p>
          <a:p>
            <a:pPr marL="114300" indent="0" eaLnBrk="1" hangingPunct="1">
              <a:lnSpc>
                <a:spcPct val="90000"/>
              </a:lnSpc>
              <a:buNone/>
            </a:pPr>
            <a:r>
              <a:rPr lang="en-US" altLang="en-US" sz="3600" b="1" dirty="0"/>
              <a:t>Session 3: Implementation</a:t>
            </a:r>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512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F396AA59-8AC2-478B-8CCD-61D4D57F67EA}" type="slidenum">
              <a:rPr lang="en-US" altLang="en-US" sz="1200" smtClean="0">
                <a:solidFill>
                  <a:srgbClr val="898989"/>
                </a:solidFill>
              </a:rPr>
              <a:pPr>
                <a:spcBef>
                  <a:spcPct val="0"/>
                </a:spcBef>
                <a:buFontTx/>
                <a:buNone/>
              </a:pPr>
              <a:t>4</a:t>
            </a:fld>
            <a:endParaRPr lang="en-US" altLang="en-US" sz="1200">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Becky &amp; Genevieve’s activity</a:t>
            </a:r>
          </a:p>
        </p:txBody>
      </p:sp>
      <p:sp>
        <p:nvSpPr>
          <p:cNvPr id="3" name="Content Placeholder 2"/>
          <p:cNvSpPr>
            <a:spLocks noGrp="1"/>
          </p:cNvSpPr>
          <p:nvPr>
            <p:ph idx="1"/>
          </p:nvPr>
        </p:nvSpPr>
        <p:spPr>
          <a:xfrm>
            <a:off x="76200" y="1600200"/>
            <a:ext cx="8991600" cy="5410200"/>
          </a:xfrm>
        </p:spPr>
        <p:txBody>
          <a:bodyPr/>
          <a:lstStyle/>
          <a:p>
            <a:r>
              <a:rPr lang="en-US" dirty="0"/>
              <a:t>What answers do you expect to see? </a:t>
            </a:r>
            <a:r>
              <a:rPr lang="en-US" sz="2800" b="1" dirty="0">
                <a:solidFill>
                  <a:srgbClr val="58B12A"/>
                </a:solidFill>
              </a:rPr>
              <a:t>(Anticipating)</a:t>
            </a:r>
          </a:p>
          <a:p>
            <a:r>
              <a:rPr lang="en-US" dirty="0"/>
              <a:t>What are students doing?</a:t>
            </a:r>
            <a:r>
              <a:rPr lang="en-US" sz="2800" b="1" dirty="0">
                <a:solidFill>
                  <a:srgbClr val="58B12A"/>
                </a:solidFill>
              </a:rPr>
              <a:t> (Monitoring)</a:t>
            </a:r>
          </a:p>
          <a:p>
            <a:r>
              <a:rPr lang="en-US" dirty="0"/>
              <a:t>What responses are worth discussing? </a:t>
            </a:r>
            <a:r>
              <a:rPr lang="en-US" sz="2800" b="1" dirty="0">
                <a:solidFill>
                  <a:srgbClr val="58B12A"/>
                </a:solidFill>
              </a:rPr>
              <a:t>(Selecting)</a:t>
            </a:r>
          </a:p>
          <a:p>
            <a:r>
              <a:rPr lang="en-US" dirty="0"/>
              <a:t>How will you sequence responses? </a:t>
            </a:r>
            <a:r>
              <a:rPr lang="en-US" sz="2800" b="1" dirty="0">
                <a:solidFill>
                  <a:srgbClr val="58B12A"/>
                </a:solidFill>
              </a:rPr>
              <a:t>(Sequencing)</a:t>
            </a:r>
          </a:p>
          <a:p>
            <a:r>
              <a:rPr lang="en-US" dirty="0"/>
              <a:t>What is the mathematical </a:t>
            </a:r>
            <a:r>
              <a:rPr lang="en-US" dirty="0" err="1"/>
              <a:t>punchline</a:t>
            </a:r>
            <a:r>
              <a:rPr lang="en-US" dirty="0"/>
              <a:t>? </a:t>
            </a:r>
            <a:r>
              <a:rPr lang="en-US" sz="2800" b="1" dirty="0">
                <a:solidFill>
                  <a:srgbClr val="58B12A"/>
                </a:solidFill>
              </a:rPr>
              <a:t>(Connecting)</a:t>
            </a:r>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825C94D7-4D5B-E148-8BBF-6BCBE417AD7E}" type="slidenum">
              <a:rPr lang="en-US" smtClean="0"/>
              <a:pPr>
                <a:defRPr/>
              </a:pPr>
              <a:t>5</a:t>
            </a:fld>
            <a:endParaRPr lang="en-US"/>
          </a:p>
        </p:txBody>
      </p:sp>
      <p:sp>
        <p:nvSpPr>
          <p:cNvPr id="5" name="TextBox 4"/>
          <p:cNvSpPr txBox="1"/>
          <p:nvPr/>
        </p:nvSpPr>
        <p:spPr>
          <a:xfrm>
            <a:off x="2133600" y="6400800"/>
            <a:ext cx="6019800" cy="369332"/>
          </a:xfrm>
          <a:prstGeom prst="rect">
            <a:avLst/>
          </a:prstGeom>
          <a:noFill/>
        </p:spPr>
        <p:txBody>
          <a:bodyPr wrap="square" rtlCol="0">
            <a:spAutoFit/>
          </a:bodyPr>
          <a:lstStyle/>
          <a:p>
            <a:r>
              <a:rPr lang="en-US" dirty="0">
                <a:solidFill>
                  <a:srgbClr val="003366"/>
                </a:solidFill>
              </a:rPr>
              <a:t>Smith &amp; Stein, 2011  5 Steps for a Productive Discussion</a:t>
            </a:r>
          </a:p>
        </p:txBody>
      </p:sp>
    </p:spTree>
    <p:extLst>
      <p:ext uri="{BB962C8B-B14F-4D97-AF65-F5344CB8AC3E}">
        <p14:creationId xmlns:p14="http://schemas.microsoft.com/office/powerpoint/2010/main" val="1773339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ea typeface="ＭＳ Ｐゴシック" pitchFamily="-108" charset="-128"/>
              </a:rPr>
              <a:t>The 5 Practices</a:t>
            </a:r>
          </a:p>
        </p:txBody>
      </p:sp>
      <p:sp>
        <p:nvSpPr>
          <p:cNvPr id="3" name="Content Placeholder 2"/>
          <p:cNvSpPr>
            <a:spLocks noGrp="1"/>
          </p:cNvSpPr>
          <p:nvPr>
            <p:ph idx="1"/>
          </p:nvPr>
        </p:nvSpPr>
        <p:spPr>
          <a:xfrm>
            <a:off x="448056" y="1417638"/>
            <a:ext cx="8229600" cy="5029200"/>
          </a:xfrm>
        </p:spPr>
        <p:txBody>
          <a:bodyPr/>
          <a:lstStyle/>
          <a:p>
            <a:pPr>
              <a:buFont typeface="Wingdings" charset="2"/>
              <a:buChar char="§"/>
              <a:defRPr/>
            </a:pPr>
            <a:endParaRPr lang="en-US" dirty="0">
              <a:solidFill>
                <a:schemeClr val="tx2"/>
              </a:solidFill>
            </a:endParaRPr>
          </a:p>
          <a:p>
            <a:pPr>
              <a:buFont typeface="Arial" panose="020B0604020202020204" pitchFamily="34" charset="0"/>
              <a:buChar char="•"/>
              <a:defRPr/>
            </a:pPr>
            <a:r>
              <a:rPr lang="en-US" dirty="0">
                <a:solidFill>
                  <a:schemeClr val="tx2"/>
                </a:solidFill>
              </a:rPr>
              <a:t>Anticipate</a:t>
            </a:r>
          </a:p>
          <a:p>
            <a:pPr>
              <a:buFont typeface="Arial" panose="020B0604020202020204" pitchFamily="34" charset="0"/>
              <a:buChar char="•"/>
              <a:defRPr/>
            </a:pPr>
            <a:r>
              <a:rPr lang="en-US" dirty="0">
                <a:solidFill>
                  <a:schemeClr val="tx2"/>
                </a:solidFill>
              </a:rPr>
              <a:t>Monitor</a:t>
            </a:r>
          </a:p>
          <a:p>
            <a:pPr>
              <a:buFont typeface="Arial" panose="020B0604020202020204" pitchFamily="34" charset="0"/>
              <a:buChar char="•"/>
              <a:defRPr/>
            </a:pPr>
            <a:r>
              <a:rPr lang="en-US" dirty="0">
                <a:solidFill>
                  <a:schemeClr val="tx2"/>
                </a:solidFill>
              </a:rPr>
              <a:t>Select</a:t>
            </a:r>
          </a:p>
          <a:p>
            <a:pPr>
              <a:buFont typeface="Arial" panose="020B0604020202020204" pitchFamily="34" charset="0"/>
              <a:buChar char="•"/>
              <a:defRPr/>
            </a:pPr>
            <a:r>
              <a:rPr lang="en-US" dirty="0">
                <a:solidFill>
                  <a:schemeClr val="tx2"/>
                </a:solidFill>
              </a:rPr>
              <a:t>Sequence</a:t>
            </a:r>
          </a:p>
          <a:p>
            <a:pPr>
              <a:buFont typeface="Arial" panose="020B0604020202020204" pitchFamily="34" charset="0"/>
              <a:buChar char="•"/>
              <a:defRPr/>
            </a:pPr>
            <a:r>
              <a:rPr lang="en-US" dirty="0">
                <a:solidFill>
                  <a:schemeClr val="tx2"/>
                </a:solidFill>
              </a:rPr>
              <a:t>Connect</a:t>
            </a:r>
          </a:p>
          <a:p>
            <a:pPr marL="0" indent="0">
              <a:buFont typeface="Arial" charset="0"/>
              <a:buNone/>
              <a:defRPr/>
            </a:pPr>
            <a:endParaRPr lang="en-US" dirty="0">
              <a:solidFill>
                <a:schemeClr val="tx2"/>
              </a:solidFill>
            </a:endParaRPr>
          </a:p>
          <a:p>
            <a:pPr marL="0" indent="0">
              <a:buFont typeface="Arial" charset="0"/>
              <a:buNone/>
              <a:defRPr/>
            </a:pPr>
            <a:r>
              <a:rPr lang="en-US" sz="2400" i="1" dirty="0">
                <a:solidFill>
                  <a:schemeClr val="tx2"/>
                </a:solidFill>
              </a:rPr>
              <a:t>						</a:t>
            </a:r>
            <a:r>
              <a:rPr lang="en-US" sz="2000" dirty="0">
                <a:solidFill>
                  <a:schemeClr val="tx2"/>
                </a:solidFill>
              </a:rPr>
              <a:t>Smith &amp; Stein, 2011</a:t>
            </a:r>
          </a:p>
          <a:p>
            <a:pPr>
              <a:buFont typeface="Wingdings" charset="2"/>
              <a:buChar char="§"/>
              <a:defRPr/>
            </a:pPr>
            <a:endParaRPr lang="en-US" sz="2400" i="1" dirty="0">
              <a:solidFill>
                <a:schemeClr val="tx2"/>
              </a:solidFill>
            </a:endParaRPr>
          </a:p>
          <a:p>
            <a:pPr marL="0" indent="0">
              <a:buFont typeface="Arial" charset="0"/>
              <a:buNone/>
              <a:defRPr/>
            </a:pPr>
            <a:endParaRPr lang="en-US" dirty="0">
              <a:solidFill>
                <a:schemeClr val="tx2"/>
              </a:solidFill>
            </a:endParaRPr>
          </a:p>
          <a:p>
            <a:pPr>
              <a:buFont typeface="Wingdings" charset="2"/>
              <a:buChar char="Ø"/>
              <a:defRPr/>
            </a:pPr>
            <a:endParaRPr lang="en-US" dirty="0"/>
          </a:p>
        </p:txBody>
      </p:sp>
      <p:pic>
        <p:nvPicPr>
          <p:cNvPr id="4" name="Picture 3" descr="5 practices.tiff"/>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486400" y="1524000"/>
            <a:ext cx="2895600" cy="3994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197" name="Slide Number Placeholder 1"/>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108" charset="-128"/>
              </a:defRPr>
            </a:lvl1pPr>
            <a:lvl2pPr marL="742950" indent="-285750" eaLnBrk="0" hangingPunct="0">
              <a:defRPr>
                <a:solidFill>
                  <a:schemeClr val="tx1"/>
                </a:solidFill>
                <a:latin typeface="Arial" charset="0"/>
                <a:ea typeface="ＭＳ Ｐゴシック" pitchFamily="-108" charset="-128"/>
              </a:defRPr>
            </a:lvl2pPr>
            <a:lvl3pPr marL="1143000" indent="-228600" eaLnBrk="0" hangingPunct="0">
              <a:defRPr>
                <a:solidFill>
                  <a:schemeClr val="tx1"/>
                </a:solidFill>
                <a:latin typeface="Arial" charset="0"/>
                <a:ea typeface="ＭＳ Ｐゴシック" pitchFamily="-108" charset="-128"/>
              </a:defRPr>
            </a:lvl3pPr>
            <a:lvl4pPr marL="1600200" indent="-228600" eaLnBrk="0" hangingPunct="0">
              <a:defRPr>
                <a:solidFill>
                  <a:schemeClr val="tx1"/>
                </a:solidFill>
                <a:latin typeface="Arial" charset="0"/>
                <a:ea typeface="ＭＳ Ｐゴシック" pitchFamily="-108" charset="-128"/>
              </a:defRPr>
            </a:lvl4pPr>
            <a:lvl5pPr marL="2057400" indent="-228600" eaLnBrk="0" hangingPunct="0">
              <a:defRPr>
                <a:solidFill>
                  <a:schemeClr val="tx1"/>
                </a:solidFill>
                <a:latin typeface="Arial" charset="0"/>
                <a:ea typeface="ＭＳ Ｐゴシック" pitchFamily="-108"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108"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108"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108"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108" charset="-128"/>
              </a:defRPr>
            </a:lvl9pPr>
          </a:lstStyle>
          <a:p>
            <a:pPr eaLnBrk="1" hangingPunct="1"/>
            <a:fld id="{0618633B-F92C-4DF4-B93D-B0CD18F85AA1}" type="slidenum">
              <a:rPr lang="en-US" altLang="en-US" smtClean="0">
                <a:solidFill>
                  <a:srgbClr val="898989"/>
                </a:solidFill>
                <a:latin typeface="Calibri" pitchFamily="-108" charset="0"/>
              </a:rPr>
              <a:pPr eaLnBrk="1" hangingPunct="1"/>
              <a:t>6</a:t>
            </a:fld>
            <a:endParaRPr lang="en-US" altLang="en-US">
              <a:solidFill>
                <a:srgbClr val="898989"/>
              </a:solidFill>
              <a:latin typeface="Calibri" pitchFamily="-108" charset="0"/>
            </a:endParaRPr>
          </a:p>
        </p:txBody>
      </p:sp>
    </p:spTree>
    <p:extLst>
      <p:ext uri="{BB962C8B-B14F-4D97-AF65-F5344CB8AC3E}">
        <p14:creationId xmlns:p14="http://schemas.microsoft.com/office/powerpoint/2010/main" val="29968680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52400" y="228600"/>
            <a:ext cx="1649413" cy="2438400"/>
          </a:xfrm>
        </p:spPr>
        <p:txBody>
          <a:bodyPr/>
          <a:lstStyle/>
          <a:p>
            <a:pPr algn="l" eaLnBrk="1" hangingPunct="1"/>
            <a:r>
              <a:rPr lang="en-US" altLang="en-US" sz="2700">
                <a:latin typeface="Calibri" panose="020F0502020204030204" pitchFamily="34" charset="0"/>
              </a:rPr>
              <a:t>Graphing Linear Equations </a:t>
            </a:r>
            <a:br>
              <a:rPr lang="en-US" altLang="en-US">
                <a:latin typeface="Calibri" panose="020F0502020204030204" pitchFamily="34" charset="0"/>
              </a:rPr>
            </a:br>
            <a:r>
              <a:rPr lang="en-US" altLang="en-US" sz="2200">
                <a:latin typeface="Calibri" panose="020F0502020204030204" pitchFamily="34" charset="0"/>
              </a:rPr>
              <a:t>(US TIMSS video)</a:t>
            </a:r>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717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297B2984-6FDC-4E8F-8CD7-349D75F0F85F}" type="slidenum">
              <a:rPr lang="en-US" altLang="en-US" sz="1200" smtClean="0">
                <a:solidFill>
                  <a:srgbClr val="898989"/>
                </a:solidFill>
              </a:rPr>
              <a:pPr>
                <a:spcBef>
                  <a:spcPct val="0"/>
                </a:spcBef>
                <a:buFontTx/>
                <a:buNone/>
              </a:pPr>
              <a:t>7</a:t>
            </a:fld>
            <a:endParaRPr lang="en-US" altLang="en-US" sz="1200">
              <a:solidFill>
                <a:srgbClr val="898989"/>
              </a:solidFill>
            </a:endParaRPr>
          </a:p>
        </p:txBody>
      </p:sp>
      <p:pic>
        <p:nvPicPr>
          <p:cNvPr id="7174" name="Picture 6" descr="linear eq 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28600"/>
            <a:ext cx="4778375" cy="356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7" descr="linear eq 2.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19238" y="3733800"/>
            <a:ext cx="7624762" cy="294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2" descr="prob eq.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477000" y="228600"/>
            <a:ext cx="26670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74638"/>
            <a:ext cx="8229600" cy="1020762"/>
          </a:xfrm>
        </p:spPr>
        <p:txBody>
          <a:bodyPr/>
          <a:lstStyle/>
          <a:p>
            <a:pPr eaLnBrk="1" hangingPunct="1"/>
            <a:br>
              <a:rPr lang="en-US" altLang="en-US" sz="3600">
                <a:latin typeface="Calibri" panose="020F0502020204030204" pitchFamily="34" charset="0"/>
              </a:rPr>
            </a:br>
            <a:r>
              <a:rPr lang="en-US" altLang="en-US" sz="3600">
                <a:latin typeface="Calibri" panose="020F0502020204030204" pitchFamily="34" charset="0"/>
              </a:rPr>
              <a:t>Graphing Linear Equations 	</a:t>
            </a:r>
            <a:br>
              <a:rPr lang="en-US" altLang="en-US" sz="3600"/>
            </a:br>
            <a:endParaRPr lang="en-US" altLang="en-US" sz="3600"/>
          </a:p>
        </p:txBody>
      </p:sp>
      <p:sp>
        <p:nvSpPr>
          <p:cNvPr id="3" name="Content Placeholder 2"/>
          <p:cNvSpPr>
            <a:spLocks noGrp="1"/>
          </p:cNvSpPr>
          <p:nvPr>
            <p:ph idx="1"/>
          </p:nvPr>
        </p:nvSpPr>
        <p:spPr>
          <a:xfrm>
            <a:off x="457200" y="1143000"/>
            <a:ext cx="8229600" cy="4876800"/>
          </a:xfrm>
          <a:ln>
            <a:miter lim="800000"/>
            <a:headEnd/>
            <a:tailEnd/>
          </a:ln>
          <a:extLst>
            <a:ext uri="{909E8E84-426E-40dd-AFC4-6F175D3DCCD1}"/>
            <a:ext uri="{91240B29-F687-4f45-9708-019B960494DF}"/>
            <a:ext uri="{FAA26D3D-D897-4be2-8F04-BA451C77F1D7}"/>
          </a:extLst>
        </p:spPr>
        <p:txBody>
          <a:bodyPr rtlCol="0">
            <a:normAutofit fontScale="85000" lnSpcReduction="20000"/>
          </a:bodyPr>
          <a:lstStyle/>
          <a:p>
            <a:pPr marL="0" indent="0" eaLnBrk="1" fontAlgn="auto" hangingPunct="1">
              <a:spcAft>
                <a:spcPts val="0"/>
              </a:spcAft>
              <a:buFont typeface="Arial" panose="020B0604020202020204" pitchFamily="34" charset="0"/>
              <a:buNone/>
              <a:defRPr/>
            </a:pPr>
            <a:r>
              <a:rPr lang="en-US" sz="3900" dirty="0">
                <a:ea typeface="+mn-ea"/>
                <a:cs typeface="+mn-cs"/>
              </a:rPr>
              <a:t>As you watch, think about: </a:t>
            </a:r>
          </a:p>
          <a:p>
            <a:pPr marL="0" indent="0" eaLnBrk="1" fontAlgn="auto" hangingPunct="1">
              <a:spcAft>
                <a:spcPts val="0"/>
              </a:spcAft>
              <a:buFont typeface="Arial" panose="020B0604020202020204" pitchFamily="34" charset="0"/>
              <a:buNone/>
              <a:defRPr/>
            </a:pPr>
            <a:endParaRPr lang="en-US" sz="3900" dirty="0">
              <a:ea typeface="+mn-ea"/>
              <a:cs typeface="+mn-cs"/>
            </a:endParaRPr>
          </a:p>
          <a:p>
            <a:pPr marL="0" indent="0" eaLnBrk="1" fontAlgn="auto" hangingPunct="1">
              <a:spcAft>
                <a:spcPts val="0"/>
              </a:spcAft>
              <a:buFont typeface="Arial" panose="020B0604020202020204" pitchFamily="34" charset="0"/>
              <a:buNone/>
              <a:defRPr/>
            </a:pPr>
            <a:r>
              <a:rPr lang="en-US" sz="3900" dirty="0">
                <a:cs typeface="+mn-cs"/>
              </a:rPr>
              <a:t>What things had the teacher done to prepare for the lesson?</a:t>
            </a:r>
          </a:p>
          <a:p>
            <a:pPr marL="0" indent="0" eaLnBrk="1" fontAlgn="auto" hangingPunct="1">
              <a:spcAft>
                <a:spcPts val="0"/>
              </a:spcAft>
              <a:buFont typeface="Arial" panose="020B0604020202020204" pitchFamily="34" charset="0"/>
              <a:buNone/>
              <a:defRPr/>
            </a:pPr>
            <a:endParaRPr lang="en-US" sz="3900" dirty="0">
              <a:ea typeface="+mn-ea"/>
              <a:cs typeface="+mn-cs"/>
            </a:endParaRPr>
          </a:p>
          <a:p>
            <a:pPr marL="0" indent="0" eaLnBrk="1" fontAlgn="auto" hangingPunct="1">
              <a:spcAft>
                <a:spcPts val="0"/>
              </a:spcAft>
              <a:buFont typeface="Arial" panose="020B0604020202020204" pitchFamily="34" charset="0"/>
              <a:buNone/>
              <a:defRPr/>
            </a:pPr>
            <a:r>
              <a:rPr lang="en-US" sz="3900" dirty="0">
                <a:ea typeface="+mn-ea"/>
                <a:cs typeface="+mn-cs"/>
              </a:rPr>
              <a:t>What evidence do you see that students are ready or not ready to do the task?</a:t>
            </a:r>
          </a:p>
          <a:p>
            <a:pPr eaLnBrk="1" fontAlgn="auto" hangingPunct="1">
              <a:spcAft>
                <a:spcPts val="0"/>
              </a:spcAft>
              <a:defRPr/>
            </a:pPr>
            <a:endParaRPr lang="en-US" dirty="0">
              <a:latin typeface="Calibri"/>
              <a:ea typeface="+mn-ea"/>
              <a:cs typeface="Calibri"/>
            </a:endParaRPr>
          </a:p>
          <a:p>
            <a:pPr eaLnBrk="1" fontAlgn="auto" hangingPunct="1">
              <a:spcAft>
                <a:spcPts val="0"/>
              </a:spcAft>
              <a:defRPr/>
            </a:pPr>
            <a:endParaRPr lang="en-US" dirty="0">
              <a:latin typeface="Calibri"/>
              <a:ea typeface="+mn-ea"/>
              <a:cs typeface="Calibri"/>
            </a:endParaRPr>
          </a:p>
          <a:p>
            <a:pPr marL="3657600" lvl="8" indent="0">
              <a:buFont typeface="Arial" pitchFamily="34" charset="0"/>
              <a:buNone/>
              <a:defRPr/>
            </a:pPr>
            <a:endParaRPr lang="en-US" sz="2400" dirty="0">
              <a:latin typeface="Calibri"/>
              <a:cs typeface="Calibri"/>
            </a:endParaRPr>
          </a:p>
          <a:p>
            <a:pPr marL="3657600" lvl="8" indent="0">
              <a:buFont typeface="Arial" pitchFamily="34" charset="0"/>
              <a:buNone/>
              <a:defRPr/>
            </a:pPr>
            <a:r>
              <a:rPr lang="en-US" sz="2400" dirty="0">
                <a:latin typeface="Calibri"/>
                <a:cs typeface="Calibri"/>
              </a:rPr>
              <a:t>	(US 8</a:t>
            </a:r>
            <a:r>
              <a:rPr lang="en-US" sz="2400" baseline="30000" dirty="0">
                <a:latin typeface="Calibri"/>
                <a:cs typeface="Calibri"/>
              </a:rPr>
              <a:t>th</a:t>
            </a:r>
            <a:r>
              <a:rPr lang="en-US" sz="2400" dirty="0">
                <a:latin typeface="Calibri"/>
                <a:cs typeface="Calibri"/>
              </a:rPr>
              <a:t> grade TIMSS video)</a:t>
            </a:r>
            <a:endParaRPr lang="en-US" sz="2400" dirty="0"/>
          </a:p>
        </p:txBody>
      </p:sp>
      <p:sp>
        <p:nvSpPr>
          <p:cNvPr id="4" name="Date Placeholder 3"/>
          <p:cNvSpPr>
            <a:spLocks noGrp="1"/>
          </p:cNvSpPr>
          <p:nvPr>
            <p:ph type="dt" sz="quarter" idx="10"/>
          </p:nvPr>
        </p:nvSpPr>
        <p:spPr/>
        <p:txBody>
          <a:bodyPr/>
          <a:lstStyle/>
          <a:p>
            <a:pPr>
              <a:defRPr/>
            </a:pPr>
            <a:r>
              <a:rPr lang="en-US"/>
              <a:t>Reflecting on Practice</a:t>
            </a:r>
            <a:endParaRPr lang="en-US" dirty="0"/>
          </a:p>
        </p:txBody>
      </p:sp>
      <p:sp>
        <p:nvSpPr>
          <p:cNvPr id="5" name="Footer Placeholder 4"/>
          <p:cNvSpPr>
            <a:spLocks noGrp="1"/>
          </p:cNvSpPr>
          <p:nvPr>
            <p:ph type="ftr" sz="quarter" idx="11"/>
          </p:nvPr>
        </p:nvSpPr>
        <p:spPr/>
        <p:txBody>
          <a:bodyPr/>
          <a:lstStyle/>
          <a:p>
            <a:pPr>
              <a:defRPr/>
            </a:pPr>
            <a:r>
              <a:rPr lang="en-US"/>
              <a:t>Park City Mathematics Institute</a:t>
            </a:r>
          </a:p>
        </p:txBody>
      </p:sp>
      <p:sp>
        <p:nvSpPr>
          <p:cNvPr id="81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ndara" panose="020E0502030303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ndara" panose="020E0502030303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ndara" panose="020E0502030303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ndara" panose="020E0502030303020204" pitchFamily="34" charset="0"/>
                <a:ea typeface="MS PGothic" panose="020B0600070205080204" pitchFamily="34" charset="-128"/>
              </a:defRPr>
            </a:lvl9pPr>
          </a:lstStyle>
          <a:p>
            <a:pPr>
              <a:spcBef>
                <a:spcPct val="0"/>
              </a:spcBef>
              <a:buFontTx/>
              <a:buNone/>
            </a:pPr>
            <a:fld id="{FB1EDA84-F9D9-4968-BE3A-CB5BE4ABB929}" type="slidenum">
              <a:rPr lang="en-US" altLang="en-US" sz="1200" smtClean="0">
                <a:solidFill>
                  <a:srgbClr val="898989"/>
                </a:solidFill>
              </a:rPr>
              <a:pPr>
                <a:spcBef>
                  <a:spcPct val="0"/>
                </a:spcBef>
                <a:buFontTx/>
                <a:buNone/>
              </a:pPr>
              <a:t>8</a:t>
            </a:fld>
            <a:endParaRPr lang="en-US" altLang="en-US" sz="1200">
              <a:solidFill>
                <a:srgbClr val="89898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Reflecting on Practice</a:t>
            </a:r>
            <a:endParaRPr lang="en-US" dirty="0"/>
          </a:p>
        </p:txBody>
      </p:sp>
      <p:sp>
        <p:nvSpPr>
          <p:cNvPr id="3" name="Footer Placeholder 2"/>
          <p:cNvSpPr>
            <a:spLocks noGrp="1"/>
          </p:cNvSpPr>
          <p:nvPr>
            <p:ph type="ftr" sz="quarter" idx="11"/>
          </p:nvPr>
        </p:nvSpPr>
        <p:spPr/>
        <p:txBody>
          <a:bodyPr/>
          <a:lstStyle/>
          <a:p>
            <a:pPr>
              <a:defRPr/>
            </a:pPr>
            <a:r>
              <a:rPr lang="en-US"/>
              <a:t>Park City Mathematics Institute</a:t>
            </a:r>
          </a:p>
        </p:txBody>
      </p:sp>
      <p:sp>
        <p:nvSpPr>
          <p:cNvPr id="4" name="Slide Number Placeholder 3"/>
          <p:cNvSpPr>
            <a:spLocks noGrp="1"/>
          </p:cNvSpPr>
          <p:nvPr>
            <p:ph type="sldNum" sz="quarter" idx="12"/>
          </p:nvPr>
        </p:nvSpPr>
        <p:spPr/>
        <p:txBody>
          <a:bodyPr/>
          <a:lstStyle/>
          <a:p>
            <a:pPr>
              <a:defRPr/>
            </a:pPr>
            <a:fld id="{431EE3DD-1432-4852-BDCB-1548CE48586E}" type="slidenum">
              <a:rPr lang="en-US" smtClean="0"/>
              <a:pPr>
                <a:defRPr/>
              </a:pPr>
              <a:t>9</a:t>
            </a:fld>
            <a:endParaRPr lang="en-US"/>
          </a:p>
        </p:txBody>
      </p:sp>
      <p:sp>
        <p:nvSpPr>
          <p:cNvPr id="5" name="Rectangle 4"/>
          <p:cNvSpPr/>
          <p:nvPr/>
        </p:nvSpPr>
        <p:spPr>
          <a:xfrm>
            <a:off x="2905900" y="1524000"/>
            <a:ext cx="3966150" cy="523220"/>
          </a:xfrm>
          <a:prstGeom prst="rect">
            <a:avLst/>
          </a:prstGeom>
        </p:spPr>
        <p:txBody>
          <a:bodyPr wrap="none">
            <a:spAutoFit/>
          </a:bodyPr>
          <a:lstStyle/>
          <a:p>
            <a:r>
              <a:rPr lang="en-US" sz="2800" dirty="0">
                <a:hlinkClick r:id="rId2"/>
              </a:rPr>
              <a:t>http://timssvideo.com/58</a:t>
            </a:r>
            <a:endParaRPr lang="en-US" sz="2800" dirty="0"/>
          </a:p>
        </p:txBody>
      </p:sp>
      <p:sp>
        <p:nvSpPr>
          <p:cNvPr id="7" name="TextBox 6"/>
          <p:cNvSpPr txBox="1"/>
          <p:nvPr/>
        </p:nvSpPr>
        <p:spPr>
          <a:xfrm>
            <a:off x="990600" y="457200"/>
            <a:ext cx="7796750" cy="584775"/>
          </a:xfrm>
          <a:prstGeom prst="rect">
            <a:avLst/>
          </a:prstGeom>
          <a:noFill/>
        </p:spPr>
        <p:txBody>
          <a:bodyPr wrap="none" rtlCol="0">
            <a:spAutoFit/>
          </a:bodyPr>
          <a:lstStyle/>
          <a:p>
            <a:r>
              <a:rPr lang="en-US" sz="3200" dirty="0"/>
              <a:t>We watched the video below from 1:46-5:44</a:t>
            </a:r>
          </a:p>
        </p:txBody>
      </p:sp>
    </p:spTree>
    <p:extLst>
      <p:ext uri="{BB962C8B-B14F-4D97-AF65-F5344CB8AC3E}">
        <p14:creationId xmlns:p14="http://schemas.microsoft.com/office/powerpoint/2010/main" val="28512590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3744</TotalTime>
  <Words>1284</Words>
  <Application>Microsoft Office PowerPoint</Application>
  <PresentationFormat>On-screen Show (4:3)</PresentationFormat>
  <Paragraphs>301</Paragraphs>
  <Slides>25</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ＭＳ Ｐゴシック</vt:lpstr>
      <vt:lpstr>ＭＳ Ｐゴシック</vt:lpstr>
      <vt:lpstr>Arial</vt:lpstr>
      <vt:lpstr>Calibri</vt:lpstr>
      <vt:lpstr>Candara</vt:lpstr>
      <vt:lpstr>Wingdings</vt:lpstr>
      <vt:lpstr>Office Theme</vt:lpstr>
      <vt:lpstr>PowerPoint Presentation</vt:lpstr>
      <vt:lpstr>PowerPoint Presentation</vt:lpstr>
      <vt:lpstr>Reflecting on Practice:  Implementing Worthwhile Tasks</vt:lpstr>
      <vt:lpstr>PowerPoint Presentation</vt:lpstr>
      <vt:lpstr>Becky &amp; Genevieve’s activity</vt:lpstr>
      <vt:lpstr>The 5 Practices</vt:lpstr>
      <vt:lpstr>Graphing Linear Equations  (US TIMSS video)</vt:lpstr>
      <vt:lpstr> Graphing Linear Equations   </vt:lpstr>
      <vt:lpstr>PowerPoint Presentation</vt:lpstr>
      <vt:lpstr>Graphing linear equations </vt:lpstr>
      <vt:lpstr>TIMMS Graphing Linear Equations </vt:lpstr>
      <vt:lpstr>PowerPoint Presentation</vt:lpstr>
      <vt:lpstr>Ichiro’s Mother</vt:lpstr>
      <vt:lpstr>Ichiro’s Mother</vt:lpstr>
      <vt:lpstr>PowerPoint Presentation</vt:lpstr>
      <vt:lpstr>Ichiro’s Mother</vt:lpstr>
      <vt:lpstr>Cal’s favorite Japanese word</vt:lpstr>
      <vt:lpstr>PowerPoint Presentation</vt:lpstr>
      <vt:lpstr>Participation quiz (PCMI, 2011)</vt:lpstr>
      <vt:lpstr>PowerPoint Presentation</vt:lpstr>
      <vt:lpstr>Sociomathematical Norms Talking about the math</vt:lpstr>
      <vt:lpstr>Norms for students working together</vt:lpstr>
      <vt:lpstr>Getting ready</vt:lpstr>
      <vt:lpstr>Successful implementation of worthwhile tasks does not just happen by chance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Calvin Armstrong</dc:creator>
  <cp:lastModifiedBy>Cal Armstrong</cp:lastModifiedBy>
  <cp:revision>57</cp:revision>
  <dcterms:created xsi:type="dcterms:W3CDTF">2012-07-01T03:45:43Z</dcterms:created>
  <dcterms:modified xsi:type="dcterms:W3CDTF">2016-11-17T19:47:52Z</dcterms:modified>
</cp:coreProperties>
</file>