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89" r:id="rId3"/>
    <p:sldId id="290" r:id="rId4"/>
    <p:sldId id="263" r:id="rId5"/>
    <p:sldId id="264" r:id="rId6"/>
    <p:sldId id="265" r:id="rId7"/>
    <p:sldId id="262" r:id="rId8"/>
    <p:sldId id="268" r:id="rId9"/>
    <p:sldId id="285" r:id="rId10"/>
    <p:sldId id="292" r:id="rId11"/>
    <p:sldId id="293" r:id="rId12"/>
    <p:sldId id="294" r:id="rId13"/>
    <p:sldId id="286" r:id="rId14"/>
    <p:sldId id="295" r:id="rId15"/>
    <p:sldId id="269" r:id="rId16"/>
    <p:sldId id="270" r:id="rId17"/>
    <p:sldId id="287" r:id="rId18"/>
    <p:sldId id="291" r:id="rId19"/>
    <p:sldId id="281" r:id="rId20"/>
    <p:sldId id="272"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F3FF"/>
    <a:srgbClr val="58B12A"/>
    <a:srgbClr val="07DC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7153" autoAdjust="0"/>
  </p:normalViewPr>
  <p:slideViewPr>
    <p:cSldViewPr>
      <p:cViewPr varScale="1">
        <p:scale>
          <a:sx n="66" d="100"/>
          <a:sy n="66" d="100"/>
        </p:scale>
        <p:origin x="-712" y="-11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1F7270-0A22-4BE9-85A8-9062B1102DE7}" type="datetimeFigureOut">
              <a:rPr lang="en-US" smtClean="0"/>
              <a:t>10/29/16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7BD0BE-5780-4156-9B75-D207BA6B885C}" type="slidenum">
              <a:rPr lang="en-US" smtClean="0"/>
              <a:t>‹#›</a:t>
            </a:fld>
            <a:endParaRPr lang="en-US"/>
          </a:p>
        </p:txBody>
      </p:sp>
    </p:spTree>
    <p:extLst>
      <p:ext uri="{BB962C8B-B14F-4D97-AF65-F5344CB8AC3E}">
        <p14:creationId xmlns:p14="http://schemas.microsoft.com/office/powerpoint/2010/main" val="2276582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defRPr/>
            </a:pPr>
            <a:endParaRPr lang="en-US" dirty="0" smtClean="0">
              <a:cs typeface="+mn-cs"/>
            </a:endParaRPr>
          </a:p>
        </p:txBody>
      </p:sp>
      <p:sp>
        <p:nvSpPr>
          <p:cNvPr id="4" name="Slide Number Placeholder 3"/>
          <p:cNvSpPr>
            <a:spLocks noGrp="1"/>
          </p:cNvSpPr>
          <p:nvPr>
            <p:ph type="sldNum" sz="quarter" idx="5"/>
          </p:nvPr>
        </p:nvSpPr>
        <p:spPr/>
        <p:txBody>
          <a:bodyPr/>
          <a:lstStyle/>
          <a:p>
            <a:pPr>
              <a:defRPr/>
            </a:pPr>
            <a:fld id="{0A365B5B-157A-5B46-B21B-667D8CCFDB88}" type="slidenum">
              <a:rPr lang="en-US"/>
              <a:pPr>
                <a:defRPr/>
              </a:pPr>
              <a:t>6</a:t>
            </a:fld>
            <a:endParaRPr lang="en-US"/>
          </a:p>
        </p:txBody>
      </p:sp>
    </p:spTree>
    <p:extLst>
      <p:ext uri="{BB962C8B-B14F-4D97-AF65-F5344CB8AC3E}">
        <p14:creationId xmlns:p14="http://schemas.microsoft.com/office/powerpoint/2010/main" val="1971726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35179548-E1F0-5846-982A-5E82096B501A}" type="slidenum">
              <a:rPr lang="en-US"/>
              <a:pPr>
                <a:defRPr/>
              </a:pPr>
              <a:t>7</a:t>
            </a:fld>
            <a:endParaRPr lang="en-US"/>
          </a:p>
        </p:txBody>
      </p:sp>
      <p:sp>
        <p:nvSpPr>
          <p:cNvPr id="140290"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140291" name="Rectangle 3"/>
          <p:cNvSpPr>
            <a:spLocks noGrp="1" noChangeArrowheads="1"/>
          </p:cNvSpPr>
          <p:nvPr>
            <p:ph type="body" idx="1"/>
          </p:nvPr>
        </p:nvSpPr>
        <p:spPr>
          <a:xfrm>
            <a:off x="914815" y="4343713"/>
            <a:ext cx="5028370" cy="4113862"/>
          </a:xfrm>
        </p:spPr>
        <p:txBody>
          <a:bodyPr/>
          <a:lstStyle/>
          <a:p>
            <a:pPr eaLnBrk="1" hangingPunct="1">
              <a:defRPr/>
            </a:pPr>
            <a:endParaRPr lang="en-US" smtClean="0">
              <a:cs typeface="+mn-cs"/>
            </a:endParaRPr>
          </a:p>
        </p:txBody>
      </p:sp>
    </p:spTree>
    <p:extLst>
      <p:ext uri="{BB962C8B-B14F-4D97-AF65-F5344CB8AC3E}">
        <p14:creationId xmlns:p14="http://schemas.microsoft.com/office/powerpoint/2010/main" val="31503306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defRPr/>
            </a:pPr>
            <a:endParaRPr lang="en-US" dirty="0" smtClean="0">
              <a:cs typeface="+mn-cs"/>
            </a:endParaRPr>
          </a:p>
        </p:txBody>
      </p:sp>
      <p:sp>
        <p:nvSpPr>
          <p:cNvPr id="4" name="Slide Number Placeholder 3"/>
          <p:cNvSpPr>
            <a:spLocks noGrp="1"/>
          </p:cNvSpPr>
          <p:nvPr>
            <p:ph type="sldNum" sz="quarter" idx="5"/>
          </p:nvPr>
        </p:nvSpPr>
        <p:spPr/>
        <p:txBody>
          <a:bodyPr/>
          <a:lstStyle/>
          <a:p>
            <a:pPr>
              <a:defRPr/>
            </a:pPr>
            <a:fld id="{0A365B5B-157A-5B46-B21B-667D8CCFDB88}" type="slidenum">
              <a:rPr lang="en-US"/>
              <a:pPr>
                <a:defRPr/>
              </a:pPr>
              <a:t>8</a:t>
            </a:fld>
            <a:endParaRPr lang="en-US"/>
          </a:p>
        </p:txBody>
      </p:sp>
    </p:spTree>
    <p:extLst>
      <p:ext uri="{BB962C8B-B14F-4D97-AF65-F5344CB8AC3E}">
        <p14:creationId xmlns:p14="http://schemas.microsoft.com/office/powerpoint/2010/main" val="25030260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7BD0BE-5780-4156-9B75-D207BA6B885C}" type="slidenum">
              <a:rPr lang="en-US" smtClean="0"/>
              <a:t>9</a:t>
            </a:fld>
            <a:endParaRPr lang="en-US"/>
          </a:p>
        </p:txBody>
      </p:sp>
    </p:spTree>
    <p:extLst>
      <p:ext uri="{BB962C8B-B14F-4D97-AF65-F5344CB8AC3E}">
        <p14:creationId xmlns:p14="http://schemas.microsoft.com/office/powerpoint/2010/main" val="39316776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11</a:t>
            </a:fld>
            <a:endParaRPr lang="en-US"/>
          </a:p>
        </p:txBody>
      </p:sp>
    </p:spTree>
    <p:extLst>
      <p:ext uri="{BB962C8B-B14F-4D97-AF65-F5344CB8AC3E}">
        <p14:creationId xmlns:p14="http://schemas.microsoft.com/office/powerpoint/2010/main" val="7814360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12</a:t>
            </a:fld>
            <a:endParaRPr lang="en-US"/>
          </a:p>
        </p:txBody>
      </p:sp>
    </p:spTree>
    <p:extLst>
      <p:ext uri="{BB962C8B-B14F-4D97-AF65-F5344CB8AC3E}">
        <p14:creationId xmlns:p14="http://schemas.microsoft.com/office/powerpoint/2010/main" val="16601830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14</a:t>
            </a:fld>
            <a:endParaRPr lang="en-US"/>
          </a:p>
        </p:txBody>
      </p:sp>
    </p:spTree>
    <p:extLst>
      <p:ext uri="{BB962C8B-B14F-4D97-AF65-F5344CB8AC3E}">
        <p14:creationId xmlns:p14="http://schemas.microsoft.com/office/powerpoint/2010/main" val="19541667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dirty="0"/>
          </a:p>
        </p:txBody>
      </p:sp>
      <p:sp>
        <p:nvSpPr>
          <p:cNvPr id="4" name="Slide Number Placeholder 3"/>
          <p:cNvSpPr>
            <a:spLocks noGrp="1"/>
          </p:cNvSpPr>
          <p:nvPr>
            <p:ph type="sldNum" sz="quarter" idx="5"/>
          </p:nvPr>
        </p:nvSpPr>
        <p:spPr/>
        <p:txBody>
          <a:bodyPr/>
          <a:lstStyle>
            <a:lvl1pPr defTabSz="914274">
              <a:defRPr sz="2400">
                <a:solidFill>
                  <a:schemeClr val="tx1"/>
                </a:solidFill>
                <a:latin typeface="Arial" charset="0"/>
                <a:ea typeface="ＭＳ Ｐゴシック" charset="0"/>
                <a:cs typeface="ＭＳ Ｐゴシック" charset="0"/>
              </a:defRPr>
            </a:lvl1pPr>
            <a:lvl2pPr marL="730171" indent="-280835" defTabSz="914274">
              <a:defRPr sz="2400">
                <a:solidFill>
                  <a:schemeClr val="tx1"/>
                </a:solidFill>
                <a:latin typeface="Arial" charset="0"/>
                <a:ea typeface="ＭＳ Ｐゴシック" charset="0"/>
              </a:defRPr>
            </a:lvl2pPr>
            <a:lvl3pPr marL="1123340" indent="-224668" defTabSz="914274">
              <a:defRPr sz="2400">
                <a:solidFill>
                  <a:schemeClr val="tx1"/>
                </a:solidFill>
                <a:latin typeface="Arial" charset="0"/>
                <a:ea typeface="ＭＳ Ｐゴシック" charset="0"/>
              </a:defRPr>
            </a:lvl3pPr>
            <a:lvl4pPr marL="1572677" indent="-224668" defTabSz="914274">
              <a:defRPr sz="2400">
                <a:solidFill>
                  <a:schemeClr val="tx1"/>
                </a:solidFill>
                <a:latin typeface="Arial" charset="0"/>
                <a:ea typeface="ＭＳ Ｐゴシック" charset="0"/>
              </a:defRPr>
            </a:lvl4pPr>
            <a:lvl5pPr marL="2022013" indent="-224668" defTabSz="914274">
              <a:defRPr sz="2400">
                <a:solidFill>
                  <a:schemeClr val="tx1"/>
                </a:solidFill>
                <a:latin typeface="Arial"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Arial"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Arial"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Arial"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Arial" charset="0"/>
                <a:ea typeface="ＭＳ Ｐゴシック" charset="0"/>
              </a:defRPr>
            </a:lvl9pPr>
          </a:lstStyle>
          <a:p>
            <a:pPr>
              <a:defRPr/>
            </a:pPr>
            <a:fld id="{43E215D1-F137-7F45-A6C4-AE07810248ED}" type="slidenum">
              <a:rPr lang="en-US" sz="1200"/>
              <a:pPr>
                <a:defRPr/>
              </a:pPr>
              <a:t>17</a:t>
            </a:fld>
            <a:endParaRPr lang="en-US"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7BD0BE-5780-4156-9B75-D207BA6B885C}" type="slidenum">
              <a:rPr lang="en-US" smtClean="0"/>
              <a:t>20</a:t>
            </a:fld>
            <a:endParaRPr lang="en-US"/>
          </a:p>
        </p:txBody>
      </p:sp>
    </p:spTree>
    <p:extLst>
      <p:ext uri="{BB962C8B-B14F-4D97-AF65-F5344CB8AC3E}">
        <p14:creationId xmlns:p14="http://schemas.microsoft.com/office/powerpoint/2010/main" val="36072918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
        <p:nvSpPr>
          <p:cNvPr id="8" name="Date Placeholder 7"/>
          <p:cNvSpPr>
            <a:spLocks noGrp="1"/>
          </p:cNvSpPr>
          <p:nvPr>
            <p:ph type="dt" sz="half" idx="10"/>
          </p:nvPr>
        </p:nvSpPr>
        <p:spPr/>
        <p:txBody>
          <a:bodyPr/>
          <a:lstStyle/>
          <a:p>
            <a:r>
              <a:rPr lang="en-US" smtClean="0"/>
              <a:t>Reflecting on Practice</a:t>
            </a:r>
            <a:endParaRPr lang="en-US" dirty="0"/>
          </a:p>
        </p:txBody>
      </p:sp>
      <p:sp>
        <p:nvSpPr>
          <p:cNvPr id="9" name="Footer Placeholder 8"/>
          <p:cNvSpPr>
            <a:spLocks noGrp="1"/>
          </p:cNvSpPr>
          <p:nvPr>
            <p:ph type="ftr" sz="quarter" idx="11"/>
          </p:nvPr>
        </p:nvSpPr>
        <p:spPr/>
        <p:txBody>
          <a:bodyPr/>
          <a:lstStyle/>
          <a:p>
            <a:r>
              <a:rPr lang="en-US" smtClean="0"/>
              <a:t>Park City Mathematics Institute</a:t>
            </a:r>
            <a:endParaRPr lang="en-US" dirty="0"/>
          </a:p>
        </p:txBody>
      </p:sp>
      <p:sp>
        <p:nvSpPr>
          <p:cNvPr id="10" name="Slide Number Placeholder 9"/>
          <p:cNvSpPr>
            <a:spLocks noGrp="1"/>
          </p:cNvSpPr>
          <p:nvPr>
            <p:ph type="sldNum" sz="quarter" idx="12"/>
          </p:nvPr>
        </p:nvSpPr>
        <p:spPr/>
        <p:txBody>
          <a:bodyPr/>
          <a:lstStyle/>
          <a:p>
            <a:fld id="{DC4E9914-D5EE-4969-8BC2-355A35D3C539}" type="slidenum">
              <a:rPr lang="en-US" smtClean="0"/>
              <a:t>‹#›</a:t>
            </a:fld>
            <a:endParaRPr lang="en-US" dirty="0"/>
          </a:p>
        </p:txBody>
      </p:sp>
    </p:spTree>
    <p:extLst>
      <p:ext uri="{BB962C8B-B14F-4D97-AF65-F5344CB8AC3E}">
        <p14:creationId xmlns:p14="http://schemas.microsoft.com/office/powerpoint/2010/main" val="370031090"/>
      </p:ext>
    </p:extLst>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30725"/>
          </a:xfrm>
        </p:spPr>
        <p:txBody>
          <a:bodyPr/>
          <a:lstStyle/>
          <a:p>
            <a:pPr lvl="0"/>
            <a:r>
              <a:rPr lang="en-US" noProof="0" smtClean="0"/>
              <a:t>Click icon to add table</a:t>
            </a:r>
          </a:p>
        </p:txBody>
      </p:sp>
      <p:sp>
        <p:nvSpPr>
          <p:cNvPr id="4" name="Rectangle 44"/>
          <p:cNvSpPr>
            <a:spLocks noGrp="1" noChangeArrowheads="1"/>
          </p:cNvSpPr>
          <p:nvPr>
            <p:ph type="dt" sz="half" idx="10"/>
          </p:nvPr>
        </p:nvSpPr>
        <p:spPr>
          <a:ln/>
        </p:spPr>
        <p:txBody>
          <a:bodyPr/>
          <a:lstStyle>
            <a:lvl1pPr>
              <a:defRPr/>
            </a:lvl1pPr>
          </a:lstStyle>
          <a:p>
            <a:pPr>
              <a:defRPr/>
            </a:pPr>
            <a:endParaRPr lang="en-US"/>
          </a:p>
        </p:txBody>
      </p:sp>
      <p:sp>
        <p:nvSpPr>
          <p:cNvPr id="5" name="Rectangle 45"/>
          <p:cNvSpPr>
            <a:spLocks noGrp="1" noChangeArrowheads="1"/>
          </p:cNvSpPr>
          <p:nvPr>
            <p:ph type="ftr" sz="quarter" idx="11"/>
          </p:nvPr>
        </p:nvSpPr>
        <p:spPr>
          <a:ln/>
        </p:spPr>
        <p:txBody>
          <a:bodyPr/>
          <a:lstStyle>
            <a:lvl1pPr>
              <a:defRPr/>
            </a:lvl1pPr>
          </a:lstStyle>
          <a:p>
            <a:pPr>
              <a:defRPr/>
            </a:pPr>
            <a:endParaRPr lang="en-US"/>
          </a:p>
        </p:txBody>
      </p:sp>
      <p:sp>
        <p:nvSpPr>
          <p:cNvPr id="6" name="Rectangle 46"/>
          <p:cNvSpPr>
            <a:spLocks noGrp="1" noChangeArrowheads="1"/>
          </p:cNvSpPr>
          <p:nvPr>
            <p:ph type="sldNum" sz="quarter" idx="12"/>
          </p:nvPr>
        </p:nvSpPr>
        <p:spPr>
          <a:ln/>
        </p:spPr>
        <p:txBody>
          <a:bodyPr/>
          <a:lstStyle>
            <a:lvl1pPr>
              <a:defRPr/>
            </a:lvl1pPr>
          </a:lstStyle>
          <a:p>
            <a:pPr>
              <a:defRPr/>
            </a:pPr>
            <a:fld id="{B9E0148A-D63C-3242-89F4-84E6CCB50603}" type="slidenum">
              <a:rPr lang="en-US"/>
              <a:pPr>
                <a:defRPr/>
              </a:pPr>
              <a:t>‹#›</a:t>
            </a:fld>
            <a:endParaRPr lang="en-US"/>
          </a:p>
        </p:txBody>
      </p:sp>
    </p:spTree>
    <p:extLst>
      <p:ext uri="{BB962C8B-B14F-4D97-AF65-F5344CB8AC3E}">
        <p14:creationId xmlns:p14="http://schemas.microsoft.com/office/powerpoint/2010/main" val="4237495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dirty="0"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850294234"/>
      </p:ext>
    </p:extLst>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dirty="0" smtClean="0"/>
              <a:t>Park City Mathematics Institute</a:t>
            </a:r>
          </a:p>
        </p:txBody>
      </p:sp>
      <p:sp>
        <p:nvSpPr>
          <p:cNvPr id="6" name="Slide Number Placeholder 5"/>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578634353"/>
      </p:ext>
    </p:extLst>
  </p:cSld>
  <p:clrMapOvr>
    <a:masterClrMapping/>
  </p:clrMapOvr>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6" name="Footer Placeholder 5"/>
          <p:cNvSpPr>
            <a:spLocks noGrp="1"/>
          </p:cNvSpPr>
          <p:nvPr>
            <p:ph type="ftr" sz="quarter" idx="11"/>
          </p:nvPr>
        </p:nvSpPr>
        <p:spPr/>
        <p:txBody>
          <a:bodyPr/>
          <a:lstStyle/>
          <a:p>
            <a:r>
              <a:rPr lang="en-US" dirty="0" smtClean="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082854406"/>
      </p:ext>
    </p:extLst>
  </p:cSld>
  <p:clrMapOvr>
    <a:masterClrMapping/>
  </p:clrMapOvr>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8" name="Footer Placeholder 7"/>
          <p:cNvSpPr>
            <a:spLocks noGrp="1"/>
          </p:cNvSpPr>
          <p:nvPr>
            <p:ph type="ftr" sz="quarter" idx="11"/>
          </p:nvPr>
        </p:nvSpPr>
        <p:spPr/>
        <p:txBody>
          <a:bodyPr/>
          <a:lstStyle/>
          <a:p>
            <a:r>
              <a:rPr lang="en-US" dirty="0" smtClean="0"/>
              <a:t>Park City Mathematics Institute</a:t>
            </a:r>
          </a:p>
        </p:txBody>
      </p:sp>
      <p:sp>
        <p:nvSpPr>
          <p:cNvPr id="9" name="Slide Number Placeholder 8"/>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487591735"/>
      </p:ext>
    </p:extLst>
  </p:cSld>
  <p:clrMapOvr>
    <a:masterClrMapping/>
  </p:clrMapOvr>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4" name="Footer Placeholder 3"/>
          <p:cNvSpPr>
            <a:spLocks noGrp="1"/>
          </p:cNvSpPr>
          <p:nvPr>
            <p:ph type="ftr" sz="quarter" idx="11"/>
          </p:nvPr>
        </p:nvSpPr>
        <p:spPr/>
        <p:txBody>
          <a:bodyPr/>
          <a:lstStyle/>
          <a:p>
            <a:r>
              <a:rPr lang="en-US" dirty="0" smtClean="0"/>
              <a:t>Park City Mathematics Institute</a:t>
            </a:r>
          </a:p>
        </p:txBody>
      </p:sp>
      <p:sp>
        <p:nvSpPr>
          <p:cNvPr id="5" name="Slide Number Placeholder 4"/>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1536491702"/>
      </p:ext>
    </p:extLst>
  </p:cSld>
  <p:clrMapOvr>
    <a:masterClrMapping/>
  </p:clrMapOvr>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3" name="Footer Placeholder 2"/>
          <p:cNvSpPr>
            <a:spLocks noGrp="1"/>
          </p:cNvSpPr>
          <p:nvPr>
            <p:ph type="ftr" sz="quarter" idx="11"/>
          </p:nvPr>
        </p:nvSpPr>
        <p:spPr/>
        <p:txBody>
          <a:bodyPr/>
          <a:lstStyle/>
          <a:p>
            <a:r>
              <a:rPr lang="en-US" dirty="0" smtClean="0"/>
              <a:t>Park City Mathematics Institute</a:t>
            </a:r>
          </a:p>
        </p:txBody>
      </p:sp>
      <p:sp>
        <p:nvSpPr>
          <p:cNvPr id="4" name="Slide Number Placeholder 3"/>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681699656"/>
      </p:ext>
    </p:extLst>
  </p:cSld>
  <p:clrMapOvr>
    <a:masterClrMapping/>
  </p:clrMapOvr>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6" name="Footer Placeholder 5"/>
          <p:cNvSpPr>
            <a:spLocks noGrp="1"/>
          </p:cNvSpPr>
          <p:nvPr>
            <p:ph type="ftr" sz="quarter" idx="11"/>
          </p:nvPr>
        </p:nvSpPr>
        <p:spPr/>
        <p:txBody>
          <a:bodyPr/>
          <a:lstStyle/>
          <a:p>
            <a:r>
              <a:rPr lang="en-US" dirty="0" smtClean="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44059572"/>
      </p:ext>
    </p:extLst>
  </p:cSld>
  <p:clrMapOvr>
    <a:masterClrMapping/>
  </p:clrMapOvr>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smtClean="0"/>
              <a:t>Reflecting on Practice</a:t>
            </a:r>
            <a:endParaRPr lang="en-US" dirty="0" smtClean="0"/>
          </a:p>
        </p:txBody>
      </p:sp>
      <p:sp>
        <p:nvSpPr>
          <p:cNvPr id="6" name="Footer Placeholder 5"/>
          <p:cNvSpPr>
            <a:spLocks noGrp="1"/>
          </p:cNvSpPr>
          <p:nvPr>
            <p:ph type="ftr" sz="quarter" idx="11"/>
          </p:nvPr>
        </p:nvSpPr>
        <p:spPr/>
        <p:txBody>
          <a:bodyPr/>
          <a:lstStyle/>
          <a:p>
            <a:r>
              <a:rPr lang="en-US" dirty="0" smtClean="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983448255"/>
      </p:ext>
    </p:extLst>
  </p:cSld>
  <p:clrMapOvr>
    <a:masterClrMapping/>
  </p:clrMapOvr>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solidFill>
          <a:schemeClr val="bg1">
            <a:lumMod val="95000"/>
            <a:alpha val="18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Reflecting on Practice</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Park City Mathematics Institute</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4E9914-D5EE-4969-8BC2-355A35D3C539}" type="slidenum">
              <a:rPr lang="en-US" smtClean="0"/>
              <a:t>‹#›</a:t>
            </a:fld>
            <a:endParaRPr lang="en-US" dirty="0"/>
          </a:p>
        </p:txBody>
      </p:sp>
      <p:cxnSp>
        <p:nvCxnSpPr>
          <p:cNvPr id="9" name="Straight Connector 8"/>
          <p:cNvCxnSpPr/>
          <p:nvPr userDrawn="1"/>
        </p:nvCxnSpPr>
        <p:spPr>
          <a:xfrm>
            <a:off x="838200" y="6248400"/>
            <a:ext cx="7848600" cy="0"/>
          </a:xfrm>
          <a:prstGeom prst="line">
            <a:avLst/>
          </a:prstGeom>
          <a:ln>
            <a:solidFill>
              <a:srgbClr val="07DC01"/>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cxnSp>
        <p:nvCxnSpPr>
          <p:cNvPr id="10" name="Straight Connector 9"/>
          <p:cNvCxnSpPr/>
          <p:nvPr userDrawn="1"/>
        </p:nvCxnSpPr>
        <p:spPr>
          <a:xfrm>
            <a:off x="914400" y="6172200"/>
            <a:ext cx="7772400" cy="0"/>
          </a:xfrm>
          <a:prstGeom prst="line">
            <a:avLst/>
          </a:prstGeom>
          <a:ln>
            <a:solidFill>
              <a:srgbClr val="58B12A"/>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cxnSp>
        <p:nvCxnSpPr>
          <p:cNvPr id="11" name="Straight Connector 10"/>
          <p:cNvCxnSpPr/>
          <p:nvPr userDrawn="1"/>
        </p:nvCxnSpPr>
        <p:spPr>
          <a:xfrm>
            <a:off x="762000" y="6324600"/>
            <a:ext cx="7924800" cy="0"/>
          </a:xfrm>
          <a:prstGeom prst="line">
            <a:avLst/>
          </a:prstGeom>
          <a:ln>
            <a:solidFill>
              <a:srgbClr val="C8F3FF"/>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pic>
        <p:nvPicPr>
          <p:cNvPr id="7" name="Picture 6"/>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28699" y="5016701"/>
            <a:ext cx="1396825" cy="1612699"/>
          </a:xfrm>
          <a:prstGeom prst="rect">
            <a:avLst/>
          </a:prstGeom>
        </p:spPr>
      </p:pic>
    </p:spTree>
    <p:extLst>
      <p:ext uri="{BB962C8B-B14F-4D97-AF65-F5344CB8AC3E}">
        <p14:creationId xmlns:p14="http://schemas.microsoft.com/office/powerpoint/2010/main" val="42834961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iming>
    <p:tnLst>
      <p:par>
        <p:cTn xmlns:p14="http://schemas.microsoft.com/office/powerpoint/2010/main" id="1" dur="indefinite" restart="never" nodeType="tmRoot"/>
      </p:par>
    </p:tnLst>
  </p:timing>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5.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hyperlink" Target="http://www.fi.uu.nl/catch"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endParaRPr lang="en-US"/>
          </a:p>
        </p:txBody>
      </p:sp>
      <p:sp>
        <p:nvSpPr>
          <p:cNvPr id="3" name="Title 2"/>
          <p:cNvSpPr>
            <a:spLocks noGrp="1"/>
          </p:cNvSpPr>
          <p:nvPr>
            <p:ph type="title"/>
          </p:nvPr>
        </p:nvSpPr>
        <p:spPr>
          <a:xfrm>
            <a:off x="457200" y="457200"/>
            <a:ext cx="8229600" cy="1981200"/>
          </a:xfrm>
        </p:spPr>
        <p:txBody>
          <a:bodyPr>
            <a:normAutofit/>
          </a:bodyPr>
          <a:lstStyle/>
          <a:p>
            <a:r>
              <a:rPr lang="en-US" dirty="0" smtClean="0"/>
              <a:t>Reflecting on Practice: Worthwhile Tasks</a:t>
            </a:r>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a:t>
            </a:fld>
            <a:endParaRPr lang="en-US" dirty="0"/>
          </a:p>
        </p:txBody>
      </p:sp>
    </p:spTree>
    <p:extLst>
      <p:ext uri="{BB962C8B-B14F-4D97-AF65-F5344CB8AC3E}">
        <p14:creationId xmlns:p14="http://schemas.microsoft.com/office/powerpoint/2010/main" val="4000060796"/>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a:t>Tasks should be chosen so that there is an opportunity for error in reasoning or thinking that opens up an opportunity to discuss or explain- not just an error in the next step (lost a negative sign or multiplied incorrectly).</a:t>
            </a:r>
          </a:p>
          <a:p>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10</a:t>
            </a:fld>
            <a:endParaRPr lang="en-US"/>
          </a:p>
        </p:txBody>
      </p:sp>
    </p:spTree>
    <p:extLst>
      <p:ext uri="{BB962C8B-B14F-4D97-AF65-F5344CB8AC3E}">
        <p14:creationId xmlns:p14="http://schemas.microsoft.com/office/powerpoint/2010/main" val="4108187853"/>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4525963"/>
          </a:xfrm>
        </p:spPr>
        <p:txBody>
          <a:bodyPr/>
          <a:lstStyle/>
          <a:p>
            <a:r>
              <a:rPr lang="en-US" dirty="0" smtClean="0"/>
              <a:t>Choose one of the problems and find a solution</a:t>
            </a:r>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11</a:t>
            </a:fld>
            <a:endParaRPr lang="en-US"/>
          </a:p>
        </p:txBody>
      </p:sp>
    </p:spTree>
    <p:extLst>
      <p:ext uri="{BB962C8B-B14F-4D97-AF65-F5344CB8AC3E}">
        <p14:creationId xmlns:p14="http://schemas.microsoft.com/office/powerpoint/2010/main" val="755637890"/>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4525963"/>
          </a:xfrm>
        </p:spPr>
        <p:txBody>
          <a:bodyPr/>
          <a:lstStyle/>
          <a:p>
            <a:r>
              <a:rPr lang="en-US" dirty="0" smtClean="0"/>
              <a:t>Choose one of the problems and find a solution</a:t>
            </a:r>
          </a:p>
          <a:p>
            <a:endParaRPr lang="en-US" dirty="0"/>
          </a:p>
          <a:p>
            <a:r>
              <a:rPr lang="en-US" dirty="0" smtClean="0"/>
              <a:t>Share your solution with one or two others that did the same task</a:t>
            </a:r>
          </a:p>
          <a:p>
            <a:r>
              <a:rPr lang="en-US" dirty="0" smtClean="0"/>
              <a:t>Write down a few ways that the task could promote discussion and elicit evidence of student thinking and understanding</a:t>
            </a:r>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12</a:t>
            </a:fld>
            <a:endParaRPr lang="en-US"/>
          </a:p>
        </p:txBody>
      </p:sp>
    </p:spTree>
    <p:extLst>
      <p:ext uri="{BB962C8B-B14F-4D97-AF65-F5344CB8AC3E}">
        <p14:creationId xmlns:p14="http://schemas.microsoft.com/office/powerpoint/2010/main" val="1091206519"/>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1" name="Picture 3" descr="aaaaa.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8600" y="685800"/>
            <a:ext cx="8686800"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31476280"/>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t>Tasks should be chosen so that there is an opportunity for error in reasoning or thinking that opens up an opportunity to discuss or explain- not just an error in the next step (lost a negative sign or multiplied incorrectly).</a:t>
            </a:r>
          </a:p>
          <a:p>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14</a:t>
            </a:fld>
            <a:endParaRPr lang="en-US"/>
          </a:p>
        </p:txBody>
      </p:sp>
    </p:spTree>
    <p:extLst>
      <p:ext uri="{BB962C8B-B14F-4D97-AF65-F5344CB8AC3E}">
        <p14:creationId xmlns:p14="http://schemas.microsoft.com/office/powerpoint/2010/main" val="775603964"/>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Reflecting on Practice</a:t>
            </a:r>
            <a:endParaRPr lang="en-US" dirty="0" smtClean="0"/>
          </a:p>
        </p:txBody>
      </p:sp>
      <p:sp>
        <p:nvSpPr>
          <p:cNvPr id="3" name="Footer Placeholder 2"/>
          <p:cNvSpPr>
            <a:spLocks noGrp="1"/>
          </p:cNvSpPr>
          <p:nvPr>
            <p:ph type="ftr" sz="quarter" idx="11"/>
          </p:nvPr>
        </p:nvSpPr>
        <p:spPr/>
        <p:txBody>
          <a:bodyPr/>
          <a:lstStyle/>
          <a:p>
            <a:r>
              <a:rPr lang="en-US" smtClean="0"/>
              <a:t>Park City Mathematics Institute</a:t>
            </a:r>
            <a:endParaRPr lang="en-US" dirty="0" smtClean="0"/>
          </a:p>
        </p:txBody>
      </p:sp>
      <p:sp>
        <p:nvSpPr>
          <p:cNvPr id="4" name="Slide Number Placeholder 3"/>
          <p:cNvSpPr>
            <a:spLocks noGrp="1"/>
          </p:cNvSpPr>
          <p:nvPr>
            <p:ph type="sldNum" sz="quarter" idx="12"/>
          </p:nvPr>
        </p:nvSpPr>
        <p:spPr/>
        <p:txBody>
          <a:bodyPr/>
          <a:lstStyle/>
          <a:p>
            <a:fld id="{DC4E9914-D5EE-4969-8BC2-355A35D3C539}" type="slidenum">
              <a:rPr lang="en-US" smtClean="0"/>
              <a:t>15</a:t>
            </a:fld>
            <a:endParaRPr lang="en-US"/>
          </a:p>
        </p:txBody>
      </p:sp>
      <p:sp>
        <p:nvSpPr>
          <p:cNvPr id="6" name="TextBox 5"/>
          <p:cNvSpPr txBox="1"/>
          <p:nvPr/>
        </p:nvSpPr>
        <p:spPr>
          <a:xfrm>
            <a:off x="1371600" y="381000"/>
            <a:ext cx="6314750" cy="584776"/>
          </a:xfrm>
          <a:prstGeom prst="rect">
            <a:avLst/>
          </a:prstGeom>
          <a:noFill/>
        </p:spPr>
        <p:txBody>
          <a:bodyPr wrap="none" rtlCol="0">
            <a:spAutoFit/>
          </a:bodyPr>
          <a:lstStyle/>
          <a:p>
            <a:pPr algn="ctr"/>
            <a:r>
              <a:rPr lang="en-US" sz="3200" dirty="0" smtClean="0"/>
              <a:t>Types of  math problems presented</a:t>
            </a:r>
            <a:endParaRPr lang="en-US" sz="3200" dirty="0"/>
          </a:p>
        </p:txBody>
      </p:sp>
      <p:sp>
        <p:nvSpPr>
          <p:cNvPr id="7" name="TextBox 6"/>
          <p:cNvSpPr txBox="1"/>
          <p:nvPr/>
        </p:nvSpPr>
        <p:spPr>
          <a:xfrm>
            <a:off x="5933625" y="6476458"/>
            <a:ext cx="3200400" cy="461665"/>
          </a:xfrm>
          <a:prstGeom prst="rect">
            <a:avLst/>
          </a:prstGeom>
          <a:noFill/>
        </p:spPr>
        <p:txBody>
          <a:bodyPr wrap="square" rtlCol="0">
            <a:spAutoFit/>
          </a:bodyPr>
          <a:lstStyle/>
          <a:p>
            <a:r>
              <a:rPr lang="en-US" sz="2400" dirty="0" err="1" smtClean="0"/>
              <a:t>Hiebert</a:t>
            </a:r>
            <a:r>
              <a:rPr lang="en-US" sz="2400" dirty="0" smtClean="0"/>
              <a:t> &amp; Stigler, 2004</a:t>
            </a:r>
            <a:endParaRPr lang="en-US" sz="2400" dirty="0"/>
          </a:p>
        </p:txBody>
      </p:sp>
      <p:pic>
        <p:nvPicPr>
          <p:cNvPr id="8" name="Picture 7" descr="dd2.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8800" y="1066800"/>
            <a:ext cx="5486400" cy="4900316"/>
          </a:xfrm>
          <a:prstGeom prst="rect">
            <a:avLst/>
          </a:prstGeom>
        </p:spPr>
      </p:pic>
    </p:spTree>
    <p:extLst>
      <p:ext uri="{BB962C8B-B14F-4D97-AF65-F5344CB8AC3E}">
        <p14:creationId xmlns:p14="http://schemas.microsoft.com/office/powerpoint/2010/main" val="2024448330"/>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Reflecting on Practice</a:t>
            </a:r>
            <a:endParaRPr lang="en-US" dirty="0" smtClean="0"/>
          </a:p>
        </p:txBody>
      </p:sp>
      <p:sp>
        <p:nvSpPr>
          <p:cNvPr id="3" name="Footer Placeholder 2"/>
          <p:cNvSpPr>
            <a:spLocks noGrp="1"/>
          </p:cNvSpPr>
          <p:nvPr>
            <p:ph type="ftr" sz="quarter" idx="11"/>
          </p:nvPr>
        </p:nvSpPr>
        <p:spPr/>
        <p:txBody>
          <a:bodyPr/>
          <a:lstStyle/>
          <a:p>
            <a:r>
              <a:rPr lang="en-US" smtClean="0"/>
              <a:t>Park City Mathematics Institute</a:t>
            </a:r>
            <a:endParaRPr lang="en-US" dirty="0" smtClean="0"/>
          </a:p>
        </p:txBody>
      </p:sp>
      <p:sp>
        <p:nvSpPr>
          <p:cNvPr id="4" name="Slide Number Placeholder 3"/>
          <p:cNvSpPr>
            <a:spLocks noGrp="1"/>
          </p:cNvSpPr>
          <p:nvPr>
            <p:ph type="sldNum" sz="quarter" idx="12"/>
          </p:nvPr>
        </p:nvSpPr>
        <p:spPr/>
        <p:txBody>
          <a:bodyPr/>
          <a:lstStyle/>
          <a:p>
            <a:fld id="{DC4E9914-D5EE-4969-8BC2-355A35D3C539}" type="slidenum">
              <a:rPr lang="en-US" smtClean="0"/>
              <a:t>16</a:t>
            </a:fld>
            <a:endParaRPr lang="en-US"/>
          </a:p>
        </p:txBody>
      </p:sp>
      <p:pic>
        <p:nvPicPr>
          <p:cNvPr id="5" name="Picture 4" descr="d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6400" y="1219200"/>
            <a:ext cx="5486400" cy="5025081"/>
          </a:xfrm>
          <a:prstGeom prst="rect">
            <a:avLst/>
          </a:prstGeom>
        </p:spPr>
      </p:pic>
      <p:sp>
        <p:nvSpPr>
          <p:cNvPr id="6" name="TextBox 5"/>
          <p:cNvSpPr txBox="1"/>
          <p:nvPr/>
        </p:nvSpPr>
        <p:spPr>
          <a:xfrm>
            <a:off x="0" y="22541"/>
            <a:ext cx="8542723" cy="1077218"/>
          </a:xfrm>
          <a:prstGeom prst="rect">
            <a:avLst/>
          </a:prstGeom>
          <a:noFill/>
        </p:spPr>
        <p:txBody>
          <a:bodyPr wrap="none" rtlCol="0">
            <a:spAutoFit/>
          </a:bodyPr>
          <a:lstStyle/>
          <a:p>
            <a:pPr algn="ctr"/>
            <a:r>
              <a:rPr lang="en-US" sz="3200" dirty="0" smtClean="0"/>
              <a:t>How teachers implemented making connections </a:t>
            </a:r>
          </a:p>
          <a:p>
            <a:pPr algn="ctr"/>
            <a:r>
              <a:rPr lang="en-US" sz="3200" dirty="0" smtClean="0"/>
              <a:t>math problems</a:t>
            </a:r>
            <a:endParaRPr lang="en-US" sz="3200" dirty="0"/>
          </a:p>
        </p:txBody>
      </p:sp>
      <p:sp>
        <p:nvSpPr>
          <p:cNvPr id="7" name="TextBox 6"/>
          <p:cNvSpPr txBox="1"/>
          <p:nvPr/>
        </p:nvSpPr>
        <p:spPr>
          <a:xfrm>
            <a:off x="5933625" y="6476458"/>
            <a:ext cx="3200400" cy="461665"/>
          </a:xfrm>
          <a:prstGeom prst="rect">
            <a:avLst/>
          </a:prstGeom>
          <a:noFill/>
        </p:spPr>
        <p:txBody>
          <a:bodyPr wrap="square" rtlCol="0">
            <a:spAutoFit/>
          </a:bodyPr>
          <a:lstStyle/>
          <a:p>
            <a:r>
              <a:rPr lang="en-US" sz="2400" dirty="0" err="1" smtClean="0"/>
              <a:t>Hiebert</a:t>
            </a:r>
            <a:r>
              <a:rPr lang="en-US" sz="2400" dirty="0" smtClean="0"/>
              <a:t> &amp; Stigler, 2004</a:t>
            </a:r>
            <a:endParaRPr lang="en-US" sz="2400" dirty="0"/>
          </a:p>
        </p:txBody>
      </p:sp>
    </p:spTree>
    <p:extLst>
      <p:ext uri="{BB962C8B-B14F-4D97-AF65-F5344CB8AC3E}">
        <p14:creationId xmlns:p14="http://schemas.microsoft.com/office/powerpoint/2010/main" val="2971500087"/>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altLang="en-US" i="1" dirty="0" smtClean="0">
                <a:ea typeface="+mj-ea"/>
                <a:cs typeface="+mj-cs"/>
              </a:rPr>
              <a:t>Mathematics Teaching Practices: Effective </a:t>
            </a:r>
            <a:r>
              <a:rPr lang="en-US" altLang="en-US" b="1" i="1" dirty="0" smtClean="0">
                <a:ea typeface="+mj-ea"/>
                <a:cs typeface="+mj-cs"/>
              </a:rPr>
              <a:t>teachers</a:t>
            </a:r>
            <a:r>
              <a:rPr lang="en-US" altLang="en-US" i="1" dirty="0" smtClean="0">
                <a:ea typeface="+mj-ea"/>
                <a:cs typeface="+mj-cs"/>
              </a:rPr>
              <a:t> </a:t>
            </a:r>
            <a:endParaRPr lang="en-US" altLang="en-US" dirty="0" smtClean="0">
              <a:ea typeface="+mj-ea"/>
              <a:cs typeface="+mj-cs"/>
            </a:endParaRPr>
          </a:p>
        </p:txBody>
      </p:sp>
      <p:sp>
        <p:nvSpPr>
          <p:cNvPr id="29698" name="Content Placeholder 2"/>
          <p:cNvSpPr>
            <a:spLocks noGrp="1"/>
          </p:cNvSpPr>
          <p:nvPr>
            <p:ph idx="1"/>
          </p:nvPr>
        </p:nvSpPr>
        <p:spPr>
          <a:xfrm>
            <a:off x="457200" y="1828800"/>
            <a:ext cx="8229600" cy="4876800"/>
          </a:xfrm>
        </p:spPr>
        <p:txBody>
          <a:bodyPr/>
          <a:lstStyle/>
          <a:p>
            <a:pPr marL="457200" indent="-457200" eaLnBrk="1" hangingPunct="1">
              <a:spcBef>
                <a:spcPct val="0"/>
              </a:spcBef>
              <a:buFont typeface="Arial" charset="0"/>
              <a:buAutoNum type="arabicPeriod"/>
            </a:pPr>
            <a:r>
              <a:rPr lang="en-US" sz="2800">
                <a:latin typeface="Arial" charset="0"/>
              </a:rPr>
              <a:t>Establish mathematics goals to focus learning.</a:t>
            </a:r>
          </a:p>
          <a:p>
            <a:pPr marL="457200" indent="-457200" eaLnBrk="1" hangingPunct="1">
              <a:spcBef>
                <a:spcPct val="0"/>
              </a:spcBef>
              <a:buFont typeface="Arial" charset="0"/>
              <a:buAutoNum type="arabicPeriod"/>
            </a:pPr>
            <a:r>
              <a:rPr lang="en-US" sz="2800">
                <a:latin typeface="Arial" charset="0"/>
              </a:rPr>
              <a:t>Implement tasks that promote reasoning and problem solving. </a:t>
            </a:r>
          </a:p>
          <a:p>
            <a:pPr marL="457200" indent="-457200" eaLnBrk="1" hangingPunct="1">
              <a:spcBef>
                <a:spcPct val="0"/>
              </a:spcBef>
              <a:buFont typeface="Arial" charset="0"/>
              <a:buAutoNum type="arabicPeriod"/>
            </a:pPr>
            <a:r>
              <a:rPr lang="en-US" sz="2800">
                <a:latin typeface="Arial" charset="0"/>
              </a:rPr>
              <a:t>Use and connect mathematical representations.</a:t>
            </a:r>
          </a:p>
          <a:p>
            <a:pPr marL="457200" indent="-457200" eaLnBrk="1" hangingPunct="1">
              <a:spcBef>
                <a:spcPct val="0"/>
              </a:spcBef>
              <a:buFont typeface="Arial" charset="0"/>
              <a:buAutoNum type="arabicPeriod"/>
            </a:pPr>
            <a:r>
              <a:rPr lang="en-US" sz="2800">
                <a:latin typeface="Arial" charset="0"/>
              </a:rPr>
              <a:t>Facilitate meaningful mathematical discourse.</a:t>
            </a:r>
          </a:p>
          <a:p>
            <a:pPr marL="457200" indent="-457200" eaLnBrk="1" hangingPunct="1">
              <a:spcBef>
                <a:spcPct val="0"/>
              </a:spcBef>
              <a:buFont typeface="Arial" charset="0"/>
              <a:buAutoNum type="arabicPeriod"/>
            </a:pPr>
            <a:r>
              <a:rPr lang="en-US" sz="2800">
                <a:latin typeface="Arial" charset="0"/>
              </a:rPr>
              <a:t>Pose purposeful questions. </a:t>
            </a:r>
          </a:p>
          <a:p>
            <a:pPr marL="457200" indent="-457200" eaLnBrk="1" hangingPunct="1">
              <a:spcBef>
                <a:spcPct val="0"/>
              </a:spcBef>
              <a:buFont typeface="Arial" charset="0"/>
              <a:buAutoNum type="arabicPeriod"/>
            </a:pPr>
            <a:r>
              <a:rPr lang="en-US" sz="2800">
                <a:latin typeface="Arial" charset="0"/>
              </a:rPr>
              <a:t>Build procedural fluency from conceptual understanding.</a:t>
            </a:r>
          </a:p>
          <a:p>
            <a:pPr marL="457200" indent="-457200" eaLnBrk="1" hangingPunct="1">
              <a:spcBef>
                <a:spcPct val="0"/>
              </a:spcBef>
              <a:buFont typeface="Arial" charset="0"/>
              <a:buAutoNum type="arabicPeriod"/>
            </a:pPr>
            <a:r>
              <a:rPr lang="en-US" sz="2800">
                <a:latin typeface="Arial" charset="0"/>
              </a:rPr>
              <a:t>Support productive struggle in learning math. </a:t>
            </a:r>
          </a:p>
          <a:p>
            <a:pPr marL="457200" indent="-457200" eaLnBrk="1" hangingPunct="1">
              <a:spcBef>
                <a:spcPct val="0"/>
              </a:spcBef>
              <a:buFont typeface="Arial" charset="0"/>
              <a:buAutoNum type="arabicPeriod"/>
            </a:pPr>
            <a:r>
              <a:rPr lang="en-US" sz="2800">
                <a:latin typeface="Arial" charset="0"/>
              </a:rPr>
              <a:t>Elicit and use evidence of student thinking. </a:t>
            </a:r>
          </a:p>
        </p:txBody>
      </p:sp>
      <p:sp>
        <p:nvSpPr>
          <p:cNvPr id="29699" name="TextBox 3"/>
          <p:cNvSpPr txBox="1">
            <a:spLocks noChangeArrowheads="1"/>
          </p:cNvSpPr>
          <p:nvPr/>
        </p:nvSpPr>
        <p:spPr bwMode="auto">
          <a:xfrm>
            <a:off x="7315200" y="6400800"/>
            <a:ext cx="2514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800">
                <a:latin typeface="Calibri" charset="0"/>
              </a:rPr>
              <a:t>(NCTM, 2014)</a:t>
            </a:r>
          </a:p>
        </p:txBody>
      </p:sp>
    </p:spTree>
    <p:extLst>
      <p:ext uri="{BB962C8B-B14F-4D97-AF65-F5344CB8AC3E}">
        <p14:creationId xmlns:p14="http://schemas.microsoft.com/office/powerpoint/2010/main" val="2221864333"/>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4525963"/>
          </a:xfrm>
        </p:spPr>
        <p:txBody>
          <a:bodyPr>
            <a:normAutofit/>
          </a:bodyPr>
          <a:lstStyle/>
          <a:p>
            <a:pPr marL="0" indent="0">
              <a:buNone/>
            </a:pPr>
            <a:r>
              <a:rPr lang="en-US" dirty="0"/>
              <a:t>Take a few minutes to </a:t>
            </a:r>
            <a:r>
              <a:rPr lang="en-US" dirty="0" smtClean="0"/>
              <a:t>reflect </a:t>
            </a:r>
            <a:r>
              <a:rPr lang="en-US" dirty="0"/>
              <a:t>using the prompts: </a:t>
            </a:r>
            <a:endParaRPr lang="en-US" dirty="0" smtClean="0"/>
          </a:p>
          <a:p>
            <a:pPr lvl="0" fontAlgn="base"/>
            <a:r>
              <a:rPr lang="en-US" dirty="0" smtClean="0"/>
              <a:t>What is one message from this session that you would want to bring back to another teacher?  How would you make it meaningful and accessible for them (when they haven’t been here with you)</a:t>
            </a:r>
            <a:r>
              <a:rPr lang="en-US" dirty="0" smtClean="0"/>
              <a:t>? </a:t>
            </a:r>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18</a:t>
            </a:fld>
            <a:endParaRPr lang="en-US"/>
          </a:p>
        </p:txBody>
      </p:sp>
    </p:spTree>
    <p:extLst>
      <p:ext uri="{BB962C8B-B14F-4D97-AF65-F5344CB8AC3E}">
        <p14:creationId xmlns:p14="http://schemas.microsoft.com/office/powerpoint/2010/main" val="1823178002"/>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Readings</a:t>
            </a:r>
            <a:endParaRPr lang="en-US" dirty="0"/>
          </a:p>
        </p:txBody>
      </p:sp>
      <p:sp>
        <p:nvSpPr>
          <p:cNvPr id="3" name="Content Placeholder 2"/>
          <p:cNvSpPr>
            <a:spLocks noGrp="1"/>
          </p:cNvSpPr>
          <p:nvPr>
            <p:ph idx="1"/>
          </p:nvPr>
        </p:nvSpPr>
        <p:spPr/>
        <p:txBody>
          <a:bodyPr/>
          <a:lstStyle/>
          <a:p>
            <a:r>
              <a:rPr lang="en-US" dirty="0" err="1"/>
              <a:t>Hiebert</a:t>
            </a:r>
            <a:r>
              <a:rPr lang="en-US" dirty="0"/>
              <a:t>, J., &amp; Stigler, J. (2004). Improving Mathematics Teaching </a:t>
            </a:r>
            <a:r>
              <a:rPr lang="en-US" i="1" dirty="0"/>
              <a:t>Improving Achievement in Math and Science,</a:t>
            </a:r>
            <a:r>
              <a:rPr lang="en-US" dirty="0"/>
              <a:t> 64(5),  12-17.</a:t>
            </a:r>
          </a:p>
          <a:p>
            <a:r>
              <a:rPr lang="en-US" dirty="0"/>
              <a:t>Sanchez, W. (2013). Open ended questions and the process standards. 107(3). </a:t>
            </a:r>
            <a:r>
              <a:rPr lang="en-US" i="1" dirty="0"/>
              <a:t>Mathematics Teacher</a:t>
            </a:r>
            <a:r>
              <a:rPr lang="en-US" dirty="0"/>
              <a:t>.</a:t>
            </a:r>
          </a:p>
          <a:p>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19</a:t>
            </a:fld>
            <a:endParaRPr lang="en-US"/>
          </a:p>
        </p:txBody>
      </p:sp>
    </p:spTree>
    <p:extLst>
      <p:ext uri="{BB962C8B-B14F-4D97-AF65-F5344CB8AC3E}">
        <p14:creationId xmlns:p14="http://schemas.microsoft.com/office/powerpoint/2010/main" val="368488030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Question: </a:t>
            </a:r>
            <a:r>
              <a:rPr lang="en-US" dirty="0"/>
              <a:t>If r=2, find the circumference of the circle</a:t>
            </a:r>
          </a:p>
          <a:p>
            <a:endParaRPr lang="en-US" dirty="0" smtClean="0"/>
          </a:p>
          <a:p>
            <a:r>
              <a:rPr lang="en-US" dirty="0" smtClean="0"/>
              <a:t>A</a:t>
            </a:r>
            <a:r>
              <a:rPr lang="en-US" dirty="0"/>
              <a:t>:  C=4π</a:t>
            </a:r>
          </a:p>
          <a:p>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a:t>
            </a:fld>
            <a:endParaRPr lang="en-US"/>
          </a:p>
        </p:txBody>
      </p:sp>
    </p:spTree>
    <p:extLst>
      <p:ext uri="{BB962C8B-B14F-4D97-AF65-F5344CB8AC3E}">
        <p14:creationId xmlns:p14="http://schemas.microsoft.com/office/powerpoint/2010/main" val="1570725964"/>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a:xfrm>
            <a:off x="685800" y="1524000"/>
            <a:ext cx="8229600" cy="4525963"/>
          </a:xfrm>
        </p:spPr>
        <p:txBody>
          <a:bodyPr>
            <a:normAutofit fontScale="77500" lnSpcReduction="20000"/>
          </a:bodyPr>
          <a:lstStyle/>
          <a:p>
            <a:r>
              <a:rPr lang="en-US" dirty="0" err="1" smtClean="0"/>
              <a:t>Dekker</a:t>
            </a:r>
            <a:r>
              <a:rPr lang="en-US" dirty="0" err="1"/>
              <a:t>,T</a:t>
            </a:r>
            <a:r>
              <a:rPr lang="en-US" dirty="0"/>
              <a:t>. &amp; </a:t>
            </a:r>
            <a:r>
              <a:rPr lang="en-US" dirty="0" err="1"/>
              <a:t>Querelle</a:t>
            </a:r>
            <a:r>
              <a:rPr lang="en-US" dirty="0"/>
              <a:t>, N. (2002).  Great assessment problems </a:t>
            </a:r>
            <a:r>
              <a:rPr lang="en-US" i="1" dirty="0"/>
              <a:t>(and how to solve them).</a:t>
            </a:r>
            <a:r>
              <a:rPr lang="en-US" dirty="0"/>
              <a:t> CATCH project </a:t>
            </a:r>
            <a:r>
              <a:rPr lang="en-US" dirty="0">
                <a:hlinkClick r:id="rId3"/>
              </a:rPr>
              <a:t>www.fi.uu.nl/</a:t>
            </a:r>
            <a:r>
              <a:rPr lang="en-US" dirty="0" smtClean="0">
                <a:hlinkClick r:id="rId3"/>
              </a:rPr>
              <a:t>catch</a:t>
            </a:r>
          </a:p>
          <a:p>
            <a:r>
              <a:rPr lang="en-US" dirty="0" err="1" smtClean="0"/>
              <a:t>Hiebert</a:t>
            </a:r>
            <a:r>
              <a:rPr lang="en-US" dirty="0" smtClean="0"/>
              <a:t>, J., &amp; Stigler, J. (2004). Improving </a:t>
            </a:r>
            <a:r>
              <a:rPr lang="en-US" dirty="0"/>
              <a:t>Mathematics Teaching </a:t>
            </a:r>
            <a:r>
              <a:rPr lang="en-US" i="1" dirty="0" smtClean="0"/>
              <a:t>Improving </a:t>
            </a:r>
            <a:r>
              <a:rPr lang="en-US" i="1" dirty="0"/>
              <a:t>Achievement in Math and </a:t>
            </a:r>
            <a:r>
              <a:rPr lang="en-US" i="1" dirty="0" smtClean="0"/>
              <a:t>Science,</a:t>
            </a:r>
            <a:r>
              <a:rPr lang="en-US" dirty="0" smtClean="0"/>
              <a:t> </a:t>
            </a:r>
            <a:r>
              <a:rPr lang="en-US" dirty="0"/>
              <a:t>64(5</a:t>
            </a:r>
            <a:r>
              <a:rPr lang="en-US" dirty="0" smtClean="0"/>
              <a:t>),  </a:t>
            </a:r>
            <a:r>
              <a:rPr lang="en-US" dirty="0"/>
              <a:t>12-</a:t>
            </a:r>
            <a:r>
              <a:rPr lang="en-US" dirty="0" smtClean="0"/>
              <a:t>17.</a:t>
            </a:r>
          </a:p>
          <a:p>
            <a:r>
              <a:rPr lang="en-US" dirty="0" smtClean="0"/>
              <a:t>National Council of Teachers of Mathematics. (2014). Principles to action: Ensuring mathematical success for all students. Reston VA: The Council</a:t>
            </a:r>
          </a:p>
          <a:p>
            <a:r>
              <a:rPr lang="en-US" dirty="0" smtClean="0"/>
              <a:t>Sanchez</a:t>
            </a:r>
            <a:r>
              <a:rPr lang="en-US" dirty="0"/>
              <a:t>, W. (2013). Open ended questions and the process standards. 107(3). </a:t>
            </a:r>
            <a:r>
              <a:rPr lang="en-US" i="1" dirty="0"/>
              <a:t>Mathematics Teacher</a:t>
            </a:r>
            <a:r>
              <a:rPr lang="en-US" dirty="0"/>
              <a:t>.</a:t>
            </a:r>
          </a:p>
          <a:p>
            <a:endParaRPr lang="en-US" dirty="0" smtClean="0">
              <a:hlinkClick r:id="rId3"/>
            </a:endParaRPr>
          </a:p>
          <a:p>
            <a:r>
              <a:rPr lang="en-US" dirty="0" smtClean="0"/>
              <a:t>.</a:t>
            </a:r>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20</a:t>
            </a:fld>
            <a:endParaRPr lang="en-US"/>
          </a:p>
        </p:txBody>
      </p:sp>
    </p:spTree>
    <p:extLst>
      <p:ext uri="{BB962C8B-B14F-4D97-AF65-F5344CB8AC3E}">
        <p14:creationId xmlns:p14="http://schemas.microsoft.com/office/powerpoint/2010/main" val="1015325637"/>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question</a:t>
            </a:r>
            <a:endParaRPr lang="en-US" dirty="0"/>
          </a:p>
        </p:txBody>
      </p:sp>
      <p:sp>
        <p:nvSpPr>
          <p:cNvPr id="3" name="Content Placeholder 2"/>
          <p:cNvSpPr>
            <a:spLocks noGrp="1"/>
          </p:cNvSpPr>
          <p:nvPr>
            <p:ph idx="1"/>
          </p:nvPr>
        </p:nvSpPr>
        <p:spPr/>
        <p:txBody>
          <a:bodyPr/>
          <a:lstStyle/>
          <a:p>
            <a:pPr marL="0" indent="0">
              <a:buNone/>
            </a:pPr>
            <a:r>
              <a:rPr lang="en-US" dirty="0" smtClean="0"/>
              <a:t>Question: </a:t>
            </a:r>
            <a:r>
              <a:rPr lang="en-US" dirty="0"/>
              <a:t>If r=2, find the circumference of the circle</a:t>
            </a:r>
          </a:p>
          <a:p>
            <a:r>
              <a:rPr lang="en-US" dirty="0" smtClean="0"/>
              <a:t>A</a:t>
            </a:r>
            <a:r>
              <a:rPr lang="en-US" dirty="0"/>
              <a:t>:  C=</a:t>
            </a:r>
            <a:r>
              <a:rPr lang="en-US" dirty="0" smtClean="0"/>
              <a:t>4π</a:t>
            </a:r>
          </a:p>
          <a:p>
            <a:endParaRPr lang="en-US" dirty="0"/>
          </a:p>
          <a:p>
            <a:pPr marL="0" indent="0">
              <a:buNone/>
            </a:pPr>
            <a:r>
              <a:rPr lang="en-US" dirty="0" smtClean="0"/>
              <a:t>Is this a better question?</a:t>
            </a:r>
            <a:endParaRPr lang="en-US" dirty="0"/>
          </a:p>
          <a:p>
            <a:r>
              <a:rPr lang="en-US" dirty="0"/>
              <a:t>Will the circumference and the area of a circle ever be the same? Why or why not?</a:t>
            </a:r>
          </a:p>
          <a:p>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3</a:t>
            </a:fld>
            <a:endParaRPr lang="en-US"/>
          </a:p>
        </p:txBody>
      </p:sp>
    </p:spTree>
    <p:extLst>
      <p:ext uri="{BB962C8B-B14F-4D97-AF65-F5344CB8AC3E}">
        <p14:creationId xmlns:p14="http://schemas.microsoft.com/office/powerpoint/2010/main" val="1643120182"/>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6066" name="Rectangle 2"/>
          <p:cNvSpPr>
            <a:spLocks noGrp="1" noChangeArrowheads="1"/>
          </p:cNvSpPr>
          <p:nvPr>
            <p:ph type="title"/>
          </p:nvPr>
        </p:nvSpPr>
        <p:spPr>
          <a:xfrm>
            <a:off x="304800" y="381000"/>
            <a:ext cx="8458200" cy="1371600"/>
          </a:xfrm>
          <a:extLst>
            <a:ext uri="{909E8E84-426E-40dd-AFC4-6F175D3DCCD1}">
              <a14:hiddenFill xmlns:a14="http://schemas.microsoft.com/office/drawing/2010/main">
                <a:solidFill>
                  <a:srgbClr val="000080"/>
                </a:solidFill>
              </a14:hiddenFill>
            </a:ext>
          </a:extLst>
        </p:spPr>
        <p:txBody>
          <a:bodyPr>
            <a:normAutofit fontScale="90000"/>
          </a:bodyPr>
          <a:lstStyle/>
          <a:p>
            <a:pPr eaLnBrk="1" hangingPunct="1">
              <a:defRPr/>
            </a:pPr>
            <a:r>
              <a:rPr lang="en-US" smtClean="0">
                <a:solidFill>
                  <a:schemeClr val="tx1"/>
                </a:solidFill>
                <a:cs typeface="+mj-cs"/>
              </a:rPr>
              <a:t>In the figure below, what fraction of the rectangle ABCD is shaded?</a:t>
            </a:r>
            <a:endParaRPr lang="en-US" smtClean="0">
              <a:cs typeface="+mj-cs"/>
            </a:endParaRPr>
          </a:p>
        </p:txBody>
      </p:sp>
      <p:graphicFrame>
        <p:nvGraphicFramePr>
          <p:cNvPr id="1496067" name="Group 3"/>
          <p:cNvGraphicFramePr>
            <a:graphicFrameLocks noGrp="1"/>
          </p:cNvGraphicFramePr>
          <p:nvPr>
            <p:ph type="tbl" idx="1"/>
          </p:nvPr>
        </p:nvGraphicFramePr>
        <p:xfrm>
          <a:off x="762000" y="2971800"/>
          <a:ext cx="5181600" cy="2752725"/>
        </p:xfrm>
        <a:graphic>
          <a:graphicData uri="http://schemas.openxmlformats.org/drawingml/2006/table">
            <a:tbl>
              <a:tblPr/>
              <a:tblGrid>
                <a:gridCol w="1295400">
                  <a:extLst>
                    <a:ext uri="{9D8B030D-6E8A-4147-A177-3AD203B41FA5}">
                      <a16:colId xmlns:a16="http://schemas.microsoft.com/office/drawing/2014/main" xmlns="" val="20000"/>
                    </a:ext>
                  </a:extLst>
                </a:gridCol>
                <a:gridCol w="1295400">
                  <a:extLst>
                    <a:ext uri="{9D8B030D-6E8A-4147-A177-3AD203B41FA5}">
                      <a16:colId xmlns:a16="http://schemas.microsoft.com/office/drawing/2014/main" xmlns="" val="20001"/>
                    </a:ext>
                  </a:extLst>
                </a:gridCol>
                <a:gridCol w="1295400">
                  <a:extLst>
                    <a:ext uri="{9D8B030D-6E8A-4147-A177-3AD203B41FA5}">
                      <a16:colId xmlns:a16="http://schemas.microsoft.com/office/drawing/2014/main" xmlns="" val="20002"/>
                    </a:ext>
                  </a:extLst>
                </a:gridCol>
                <a:gridCol w="1295400">
                  <a:extLst>
                    <a:ext uri="{9D8B030D-6E8A-4147-A177-3AD203B41FA5}">
                      <a16:colId xmlns:a16="http://schemas.microsoft.com/office/drawing/2014/main" xmlns="" val="20003"/>
                    </a:ext>
                  </a:extLst>
                </a:gridCol>
              </a:tblGrid>
              <a:tr h="904742">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943241">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904742">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bl>
          </a:graphicData>
        </a:graphic>
      </p:graphicFrame>
      <p:sp>
        <p:nvSpPr>
          <p:cNvPr id="1496094" name="Text Box 30"/>
          <p:cNvSpPr txBox="1">
            <a:spLocks noChangeArrowheads="1"/>
          </p:cNvSpPr>
          <p:nvPr/>
        </p:nvSpPr>
        <p:spPr bwMode="auto">
          <a:xfrm>
            <a:off x="669925" y="2346325"/>
            <a:ext cx="4048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charset="0"/>
                <a:cs typeface="+mn-cs"/>
              </a:rPr>
              <a:t>A</a:t>
            </a:r>
          </a:p>
        </p:txBody>
      </p:sp>
      <p:sp>
        <p:nvSpPr>
          <p:cNvPr id="1496095" name="Text Box 31"/>
          <p:cNvSpPr txBox="1">
            <a:spLocks noChangeArrowheads="1"/>
          </p:cNvSpPr>
          <p:nvPr/>
        </p:nvSpPr>
        <p:spPr bwMode="auto">
          <a:xfrm>
            <a:off x="6019800" y="2362200"/>
            <a:ext cx="387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charset="0"/>
                <a:cs typeface="+mn-cs"/>
              </a:rPr>
              <a:t>B</a:t>
            </a:r>
          </a:p>
        </p:txBody>
      </p:sp>
      <p:sp>
        <p:nvSpPr>
          <p:cNvPr id="1496096" name="Text Box 32"/>
          <p:cNvSpPr txBox="1">
            <a:spLocks noChangeArrowheads="1"/>
          </p:cNvSpPr>
          <p:nvPr/>
        </p:nvSpPr>
        <p:spPr bwMode="auto">
          <a:xfrm>
            <a:off x="381000" y="6019800"/>
            <a:ext cx="457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Times" charset="0"/>
                <a:cs typeface="+mn-cs"/>
              </a:rPr>
              <a:t>D</a:t>
            </a:r>
          </a:p>
        </p:txBody>
      </p:sp>
      <p:sp>
        <p:nvSpPr>
          <p:cNvPr id="1496097" name="Text Box 33"/>
          <p:cNvSpPr txBox="1">
            <a:spLocks noChangeArrowheads="1"/>
          </p:cNvSpPr>
          <p:nvPr/>
        </p:nvSpPr>
        <p:spPr bwMode="auto">
          <a:xfrm>
            <a:off x="5867400" y="5943600"/>
            <a:ext cx="387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charset="0"/>
                <a:cs typeface="+mn-cs"/>
              </a:rPr>
              <a:t>C</a:t>
            </a:r>
          </a:p>
        </p:txBody>
      </p:sp>
      <p:sp>
        <p:nvSpPr>
          <p:cNvPr id="1496098" name="Text Box 34"/>
          <p:cNvSpPr txBox="1">
            <a:spLocks noChangeArrowheads="1"/>
          </p:cNvSpPr>
          <p:nvPr/>
        </p:nvSpPr>
        <p:spPr bwMode="auto">
          <a:xfrm>
            <a:off x="6858000" y="2574925"/>
            <a:ext cx="1600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defRPr/>
            </a:pPr>
            <a:endParaRPr lang="en-US">
              <a:latin typeface="Times" charset="0"/>
              <a:cs typeface="+mn-cs"/>
            </a:endParaRPr>
          </a:p>
        </p:txBody>
      </p:sp>
      <p:sp>
        <p:nvSpPr>
          <p:cNvPr id="1496099" name="Text Box 35"/>
          <p:cNvSpPr txBox="1">
            <a:spLocks noChangeArrowheads="1"/>
          </p:cNvSpPr>
          <p:nvPr/>
        </p:nvSpPr>
        <p:spPr bwMode="auto">
          <a:xfrm>
            <a:off x="6781800" y="2743200"/>
            <a:ext cx="1828800" cy="3108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marL="457200" indent="-457200">
              <a:defRPr>
                <a:solidFill>
                  <a:schemeClr val="tx1"/>
                </a:solidFill>
                <a:latin typeface="Arial" charset="0"/>
                <a:ea typeface="ＭＳ Ｐゴシック" charset="0"/>
              </a:defRPr>
            </a:lvl1pPr>
            <a:lvl2pPr marL="914400" indent="-457200">
              <a:defRPr>
                <a:solidFill>
                  <a:schemeClr val="tx1"/>
                </a:solidFill>
                <a:latin typeface="Arial" charset="0"/>
                <a:ea typeface="ＭＳ Ｐゴシック" charset="0"/>
              </a:defRPr>
            </a:lvl2pPr>
            <a:lvl3pPr marL="1371600" indent="-457200">
              <a:defRPr>
                <a:solidFill>
                  <a:schemeClr val="tx1"/>
                </a:solidFill>
                <a:latin typeface="Arial" charset="0"/>
                <a:ea typeface="ＭＳ Ｐゴシック" charset="0"/>
              </a:defRPr>
            </a:lvl3pPr>
            <a:lvl4pPr marL="1828800" indent="-457200">
              <a:defRPr>
                <a:solidFill>
                  <a:schemeClr val="tx1"/>
                </a:solidFill>
                <a:latin typeface="Arial" charset="0"/>
                <a:ea typeface="ＭＳ Ｐゴシック" charset="0"/>
              </a:defRPr>
            </a:lvl4pPr>
            <a:lvl5pPr marL="2286000" indent="-457200">
              <a:defRPr>
                <a:solidFill>
                  <a:schemeClr val="tx1"/>
                </a:solidFill>
                <a:latin typeface="Arial" charset="0"/>
                <a:ea typeface="ＭＳ Ｐゴシック" charset="0"/>
              </a:defRPr>
            </a:lvl5pPr>
            <a:lvl6pPr marL="2743200" indent="-457200" fontAlgn="base">
              <a:spcBef>
                <a:spcPct val="0"/>
              </a:spcBef>
              <a:spcAft>
                <a:spcPct val="0"/>
              </a:spcAft>
              <a:defRPr>
                <a:solidFill>
                  <a:schemeClr val="tx1"/>
                </a:solidFill>
                <a:latin typeface="Arial" charset="0"/>
                <a:ea typeface="ＭＳ Ｐゴシック" charset="0"/>
              </a:defRPr>
            </a:lvl6pPr>
            <a:lvl7pPr marL="3200400" indent="-457200" fontAlgn="base">
              <a:spcBef>
                <a:spcPct val="0"/>
              </a:spcBef>
              <a:spcAft>
                <a:spcPct val="0"/>
              </a:spcAft>
              <a:defRPr>
                <a:solidFill>
                  <a:schemeClr val="tx1"/>
                </a:solidFill>
                <a:latin typeface="Arial" charset="0"/>
                <a:ea typeface="ＭＳ Ｐゴシック" charset="0"/>
              </a:defRPr>
            </a:lvl7pPr>
            <a:lvl8pPr marL="3657600" indent="-457200" fontAlgn="base">
              <a:spcBef>
                <a:spcPct val="0"/>
              </a:spcBef>
              <a:spcAft>
                <a:spcPct val="0"/>
              </a:spcAft>
              <a:defRPr>
                <a:solidFill>
                  <a:schemeClr val="tx1"/>
                </a:solidFill>
                <a:latin typeface="Arial" charset="0"/>
                <a:ea typeface="ＭＳ Ｐゴシック" charset="0"/>
              </a:defRPr>
            </a:lvl8pPr>
            <a:lvl9pPr marL="4114800" indent="-457200" fontAlgn="base">
              <a:spcBef>
                <a:spcPct val="0"/>
              </a:spcBef>
              <a:spcAft>
                <a:spcPct val="0"/>
              </a:spcAft>
              <a:defRPr>
                <a:solidFill>
                  <a:schemeClr val="tx1"/>
                </a:solidFill>
                <a:latin typeface="Arial" charset="0"/>
                <a:ea typeface="ＭＳ Ｐゴシック" charset="0"/>
              </a:defRPr>
            </a:lvl9pPr>
          </a:lstStyle>
          <a:p>
            <a:pPr>
              <a:spcBef>
                <a:spcPct val="50000"/>
              </a:spcBef>
              <a:buFont typeface="Times" charset="0"/>
              <a:buAutoNum type="alphaLcParenR"/>
              <a:defRPr/>
            </a:pPr>
            <a:r>
              <a:rPr lang="en-US" sz="2800" dirty="0" smtClean="0">
                <a:latin typeface="Times" charset="0"/>
                <a:cs typeface="+mn-cs"/>
              </a:rPr>
              <a:t>1/6</a:t>
            </a:r>
          </a:p>
          <a:p>
            <a:pPr>
              <a:spcBef>
                <a:spcPct val="50000"/>
              </a:spcBef>
              <a:buFont typeface="Times" charset="0"/>
              <a:buAutoNum type="alphaLcParenR" startAt="2"/>
              <a:defRPr/>
            </a:pPr>
            <a:r>
              <a:rPr lang="en-US" sz="2800" dirty="0" smtClean="0">
                <a:latin typeface="Times" charset="0"/>
                <a:cs typeface="+mn-cs"/>
              </a:rPr>
              <a:t>1/5</a:t>
            </a:r>
          </a:p>
          <a:p>
            <a:pPr>
              <a:spcBef>
                <a:spcPct val="50000"/>
              </a:spcBef>
              <a:buFont typeface="Times" charset="0"/>
              <a:buAutoNum type="alphaLcParenR" startAt="3"/>
              <a:defRPr/>
            </a:pPr>
            <a:r>
              <a:rPr lang="en-US" sz="2800" dirty="0" smtClean="0">
                <a:latin typeface="Times" charset="0"/>
                <a:cs typeface="+mn-cs"/>
              </a:rPr>
              <a:t>1/4</a:t>
            </a:r>
          </a:p>
          <a:p>
            <a:pPr>
              <a:spcBef>
                <a:spcPct val="50000"/>
              </a:spcBef>
              <a:buFont typeface="Times" charset="0"/>
              <a:buAutoNum type="alphaLcParenR" startAt="4"/>
              <a:defRPr/>
            </a:pPr>
            <a:r>
              <a:rPr lang="en-US" sz="2800" dirty="0" smtClean="0">
                <a:latin typeface="Times" charset="0"/>
                <a:cs typeface="+mn-cs"/>
              </a:rPr>
              <a:t>1/3</a:t>
            </a:r>
          </a:p>
          <a:p>
            <a:pPr>
              <a:spcBef>
                <a:spcPct val="50000"/>
              </a:spcBef>
              <a:buFont typeface="Times" charset="0"/>
              <a:buNone/>
              <a:defRPr/>
            </a:pPr>
            <a:r>
              <a:rPr lang="en-US" sz="2800" dirty="0" smtClean="0">
                <a:latin typeface="Times" charset="0"/>
                <a:cs typeface="+mn-cs"/>
              </a:rPr>
              <a:t>e)   1/2</a:t>
            </a:r>
          </a:p>
        </p:txBody>
      </p:sp>
      <p:sp>
        <p:nvSpPr>
          <p:cNvPr id="1496100" name="Text Box 36"/>
          <p:cNvSpPr txBox="1">
            <a:spLocks noChangeArrowheads="1"/>
          </p:cNvSpPr>
          <p:nvPr/>
        </p:nvSpPr>
        <p:spPr bwMode="auto">
          <a:xfrm>
            <a:off x="6324600" y="6324600"/>
            <a:ext cx="3124200"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dirty="0">
                <a:latin typeface="Times" charset="0"/>
                <a:cs typeface="+mn-cs"/>
              </a:rPr>
              <a:t>NCES, Grade 8, 1996</a:t>
            </a:r>
          </a:p>
        </p:txBody>
      </p:sp>
    </p:spTree>
    <p:extLst>
      <p:ext uri="{BB962C8B-B14F-4D97-AF65-F5344CB8AC3E}">
        <p14:creationId xmlns:p14="http://schemas.microsoft.com/office/powerpoint/2010/main" val="289012340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6066" name="Rectangle 2"/>
          <p:cNvSpPr>
            <a:spLocks noGrp="1" noChangeArrowheads="1"/>
          </p:cNvSpPr>
          <p:nvPr>
            <p:ph type="title"/>
          </p:nvPr>
        </p:nvSpPr>
        <p:spPr>
          <a:xfrm>
            <a:off x="304800" y="381000"/>
            <a:ext cx="8458200" cy="1371600"/>
          </a:xfrm>
          <a:extLst>
            <a:ext uri="{909E8E84-426E-40dd-AFC4-6F175D3DCCD1}">
              <a14:hiddenFill xmlns:a14="http://schemas.microsoft.com/office/drawing/2010/main">
                <a:solidFill>
                  <a:srgbClr val="000080"/>
                </a:solidFill>
              </a14:hiddenFill>
            </a:ext>
          </a:extLst>
        </p:spPr>
        <p:txBody>
          <a:bodyPr>
            <a:normAutofit fontScale="90000"/>
          </a:bodyPr>
          <a:lstStyle/>
          <a:p>
            <a:pPr eaLnBrk="1" hangingPunct="1">
              <a:defRPr/>
            </a:pPr>
            <a:r>
              <a:rPr lang="en-US" smtClean="0">
                <a:solidFill>
                  <a:schemeClr val="tx1"/>
                </a:solidFill>
                <a:cs typeface="+mj-cs"/>
              </a:rPr>
              <a:t>In the figure below, what fraction of the rectangle ABCD is shaded?</a:t>
            </a:r>
            <a:endParaRPr lang="en-US" smtClean="0">
              <a:cs typeface="+mj-cs"/>
            </a:endParaRPr>
          </a:p>
        </p:txBody>
      </p:sp>
      <p:graphicFrame>
        <p:nvGraphicFramePr>
          <p:cNvPr id="1496067" name="Group 3"/>
          <p:cNvGraphicFramePr>
            <a:graphicFrameLocks noGrp="1"/>
          </p:cNvGraphicFramePr>
          <p:nvPr>
            <p:ph type="tbl" idx="1"/>
          </p:nvPr>
        </p:nvGraphicFramePr>
        <p:xfrm>
          <a:off x="762000" y="2971800"/>
          <a:ext cx="5181600" cy="2752725"/>
        </p:xfrm>
        <a:graphic>
          <a:graphicData uri="http://schemas.openxmlformats.org/drawingml/2006/table">
            <a:tbl>
              <a:tblPr/>
              <a:tblGrid>
                <a:gridCol w="1295400">
                  <a:extLst>
                    <a:ext uri="{9D8B030D-6E8A-4147-A177-3AD203B41FA5}">
                      <a16:colId xmlns:a16="http://schemas.microsoft.com/office/drawing/2014/main" xmlns="" val="20000"/>
                    </a:ext>
                  </a:extLst>
                </a:gridCol>
                <a:gridCol w="1295400">
                  <a:extLst>
                    <a:ext uri="{9D8B030D-6E8A-4147-A177-3AD203B41FA5}">
                      <a16:colId xmlns:a16="http://schemas.microsoft.com/office/drawing/2014/main" xmlns="" val="20001"/>
                    </a:ext>
                  </a:extLst>
                </a:gridCol>
                <a:gridCol w="1295400">
                  <a:extLst>
                    <a:ext uri="{9D8B030D-6E8A-4147-A177-3AD203B41FA5}">
                      <a16:colId xmlns:a16="http://schemas.microsoft.com/office/drawing/2014/main" xmlns="" val="20002"/>
                    </a:ext>
                  </a:extLst>
                </a:gridCol>
                <a:gridCol w="1295400">
                  <a:extLst>
                    <a:ext uri="{9D8B030D-6E8A-4147-A177-3AD203B41FA5}">
                      <a16:colId xmlns:a16="http://schemas.microsoft.com/office/drawing/2014/main" xmlns="" val="20003"/>
                    </a:ext>
                  </a:extLst>
                </a:gridCol>
              </a:tblGrid>
              <a:tr h="904742">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943241">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DDDDDD"/>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904742">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charset="0"/>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charset="0"/>
                        <a:ea typeface="ＭＳ Ｐゴシック" charset="0"/>
                      </a:endParaRP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bl>
          </a:graphicData>
        </a:graphic>
      </p:graphicFrame>
      <p:sp>
        <p:nvSpPr>
          <p:cNvPr id="1496094" name="Text Box 30"/>
          <p:cNvSpPr txBox="1">
            <a:spLocks noChangeArrowheads="1"/>
          </p:cNvSpPr>
          <p:nvPr/>
        </p:nvSpPr>
        <p:spPr bwMode="auto">
          <a:xfrm>
            <a:off x="669925" y="2346325"/>
            <a:ext cx="4048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charset="0"/>
                <a:cs typeface="+mn-cs"/>
              </a:rPr>
              <a:t>A</a:t>
            </a:r>
          </a:p>
        </p:txBody>
      </p:sp>
      <p:sp>
        <p:nvSpPr>
          <p:cNvPr id="1496095" name="Text Box 31"/>
          <p:cNvSpPr txBox="1">
            <a:spLocks noChangeArrowheads="1"/>
          </p:cNvSpPr>
          <p:nvPr/>
        </p:nvSpPr>
        <p:spPr bwMode="auto">
          <a:xfrm>
            <a:off x="6019800" y="2362200"/>
            <a:ext cx="387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charset="0"/>
                <a:cs typeface="+mn-cs"/>
              </a:rPr>
              <a:t>B</a:t>
            </a:r>
          </a:p>
        </p:txBody>
      </p:sp>
      <p:sp>
        <p:nvSpPr>
          <p:cNvPr id="1496096" name="Text Box 32"/>
          <p:cNvSpPr txBox="1">
            <a:spLocks noChangeArrowheads="1"/>
          </p:cNvSpPr>
          <p:nvPr/>
        </p:nvSpPr>
        <p:spPr bwMode="auto">
          <a:xfrm>
            <a:off x="381000" y="6019800"/>
            <a:ext cx="457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Times" charset="0"/>
                <a:cs typeface="+mn-cs"/>
              </a:rPr>
              <a:t>D</a:t>
            </a:r>
          </a:p>
        </p:txBody>
      </p:sp>
      <p:sp>
        <p:nvSpPr>
          <p:cNvPr id="1496097" name="Text Box 33"/>
          <p:cNvSpPr txBox="1">
            <a:spLocks noChangeArrowheads="1"/>
          </p:cNvSpPr>
          <p:nvPr/>
        </p:nvSpPr>
        <p:spPr bwMode="auto">
          <a:xfrm>
            <a:off x="5867400" y="5943600"/>
            <a:ext cx="387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charset="0"/>
                <a:cs typeface="+mn-cs"/>
              </a:rPr>
              <a:t>C</a:t>
            </a:r>
          </a:p>
        </p:txBody>
      </p:sp>
      <p:sp>
        <p:nvSpPr>
          <p:cNvPr id="1496098" name="Text Box 34"/>
          <p:cNvSpPr txBox="1">
            <a:spLocks noChangeArrowheads="1"/>
          </p:cNvSpPr>
          <p:nvPr/>
        </p:nvSpPr>
        <p:spPr bwMode="auto">
          <a:xfrm>
            <a:off x="6858000" y="2574925"/>
            <a:ext cx="1600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defRPr/>
            </a:pPr>
            <a:endParaRPr lang="en-US">
              <a:latin typeface="Times" charset="0"/>
              <a:cs typeface="+mn-cs"/>
            </a:endParaRPr>
          </a:p>
        </p:txBody>
      </p:sp>
      <p:sp>
        <p:nvSpPr>
          <p:cNvPr id="1496099" name="Text Box 35"/>
          <p:cNvSpPr txBox="1">
            <a:spLocks noChangeArrowheads="1"/>
          </p:cNvSpPr>
          <p:nvPr/>
        </p:nvSpPr>
        <p:spPr bwMode="auto">
          <a:xfrm>
            <a:off x="6705600" y="2667000"/>
            <a:ext cx="2438400" cy="3108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marL="457200" indent="-457200">
              <a:defRPr>
                <a:solidFill>
                  <a:schemeClr val="tx1"/>
                </a:solidFill>
                <a:latin typeface="Arial" charset="0"/>
                <a:ea typeface="ＭＳ Ｐゴシック" charset="0"/>
              </a:defRPr>
            </a:lvl1pPr>
            <a:lvl2pPr marL="914400" indent="-457200">
              <a:defRPr>
                <a:solidFill>
                  <a:schemeClr val="tx1"/>
                </a:solidFill>
                <a:latin typeface="Arial" charset="0"/>
                <a:ea typeface="ＭＳ Ｐゴシック" charset="0"/>
              </a:defRPr>
            </a:lvl2pPr>
            <a:lvl3pPr marL="1371600" indent="-457200">
              <a:defRPr>
                <a:solidFill>
                  <a:schemeClr val="tx1"/>
                </a:solidFill>
                <a:latin typeface="Arial" charset="0"/>
                <a:ea typeface="ＭＳ Ｐゴシック" charset="0"/>
              </a:defRPr>
            </a:lvl3pPr>
            <a:lvl4pPr marL="1828800" indent="-457200">
              <a:defRPr>
                <a:solidFill>
                  <a:schemeClr val="tx1"/>
                </a:solidFill>
                <a:latin typeface="Arial" charset="0"/>
                <a:ea typeface="ＭＳ Ｐゴシック" charset="0"/>
              </a:defRPr>
            </a:lvl4pPr>
            <a:lvl5pPr marL="2286000" indent="-457200">
              <a:defRPr>
                <a:solidFill>
                  <a:schemeClr val="tx1"/>
                </a:solidFill>
                <a:latin typeface="Arial" charset="0"/>
                <a:ea typeface="ＭＳ Ｐゴシック" charset="0"/>
              </a:defRPr>
            </a:lvl5pPr>
            <a:lvl6pPr marL="2743200" indent="-457200" fontAlgn="base">
              <a:spcBef>
                <a:spcPct val="0"/>
              </a:spcBef>
              <a:spcAft>
                <a:spcPct val="0"/>
              </a:spcAft>
              <a:defRPr>
                <a:solidFill>
                  <a:schemeClr val="tx1"/>
                </a:solidFill>
                <a:latin typeface="Arial" charset="0"/>
                <a:ea typeface="ＭＳ Ｐゴシック" charset="0"/>
              </a:defRPr>
            </a:lvl6pPr>
            <a:lvl7pPr marL="3200400" indent="-457200" fontAlgn="base">
              <a:spcBef>
                <a:spcPct val="0"/>
              </a:spcBef>
              <a:spcAft>
                <a:spcPct val="0"/>
              </a:spcAft>
              <a:defRPr>
                <a:solidFill>
                  <a:schemeClr val="tx1"/>
                </a:solidFill>
                <a:latin typeface="Arial" charset="0"/>
                <a:ea typeface="ＭＳ Ｐゴシック" charset="0"/>
              </a:defRPr>
            </a:lvl7pPr>
            <a:lvl8pPr marL="3657600" indent="-457200" fontAlgn="base">
              <a:spcBef>
                <a:spcPct val="0"/>
              </a:spcBef>
              <a:spcAft>
                <a:spcPct val="0"/>
              </a:spcAft>
              <a:defRPr>
                <a:solidFill>
                  <a:schemeClr val="tx1"/>
                </a:solidFill>
                <a:latin typeface="Arial" charset="0"/>
                <a:ea typeface="ＭＳ Ｐゴシック" charset="0"/>
              </a:defRPr>
            </a:lvl8pPr>
            <a:lvl9pPr marL="4114800" indent="-457200" fontAlgn="base">
              <a:spcBef>
                <a:spcPct val="0"/>
              </a:spcBef>
              <a:spcAft>
                <a:spcPct val="0"/>
              </a:spcAft>
              <a:defRPr>
                <a:solidFill>
                  <a:schemeClr val="tx1"/>
                </a:solidFill>
                <a:latin typeface="Arial" charset="0"/>
                <a:ea typeface="ＭＳ Ｐゴシック" charset="0"/>
              </a:defRPr>
            </a:lvl9pPr>
          </a:lstStyle>
          <a:p>
            <a:pPr>
              <a:spcBef>
                <a:spcPct val="50000"/>
              </a:spcBef>
              <a:buFont typeface="Times" charset="0"/>
              <a:buAutoNum type="alphaLcParenR"/>
              <a:defRPr/>
            </a:pPr>
            <a:r>
              <a:rPr lang="en-US" sz="2800" dirty="0" smtClean="0">
                <a:latin typeface="Times" charset="0"/>
                <a:cs typeface="+mn-cs"/>
              </a:rPr>
              <a:t>1/6  </a:t>
            </a:r>
            <a:r>
              <a:rPr lang="en-US" sz="2800" dirty="0" smtClean="0">
                <a:solidFill>
                  <a:srgbClr val="66FF33"/>
                </a:solidFill>
                <a:latin typeface="Times" charset="0"/>
                <a:cs typeface="+mn-cs"/>
              </a:rPr>
              <a:t>(5%)</a:t>
            </a:r>
          </a:p>
          <a:p>
            <a:pPr>
              <a:spcBef>
                <a:spcPct val="50000"/>
              </a:spcBef>
              <a:buFont typeface="Times" charset="0"/>
              <a:buAutoNum type="alphaLcParenR" startAt="2"/>
              <a:defRPr/>
            </a:pPr>
            <a:r>
              <a:rPr lang="en-US" sz="2800" dirty="0" smtClean="0">
                <a:latin typeface="Times" charset="0"/>
                <a:cs typeface="+mn-cs"/>
              </a:rPr>
              <a:t>1/5  </a:t>
            </a:r>
            <a:r>
              <a:rPr lang="en-US" sz="2800" dirty="0" smtClean="0">
                <a:solidFill>
                  <a:srgbClr val="66FF33"/>
                </a:solidFill>
                <a:latin typeface="Times" charset="0"/>
                <a:cs typeface="+mn-cs"/>
              </a:rPr>
              <a:t>(3%)</a:t>
            </a:r>
          </a:p>
          <a:p>
            <a:pPr>
              <a:spcBef>
                <a:spcPct val="50000"/>
              </a:spcBef>
              <a:buFont typeface="Times" charset="0"/>
              <a:buAutoNum type="alphaLcParenR" startAt="3"/>
              <a:defRPr/>
            </a:pPr>
            <a:r>
              <a:rPr lang="en-US" sz="2800" dirty="0" smtClean="0">
                <a:latin typeface="Times" charset="0"/>
                <a:cs typeface="+mn-cs"/>
              </a:rPr>
              <a:t>1/4  </a:t>
            </a:r>
            <a:r>
              <a:rPr lang="en-US" sz="2800" dirty="0" smtClean="0">
                <a:solidFill>
                  <a:srgbClr val="66FF33"/>
                </a:solidFill>
                <a:latin typeface="Times" charset="0"/>
                <a:cs typeface="+mn-cs"/>
              </a:rPr>
              <a:t>(24%)</a:t>
            </a:r>
          </a:p>
          <a:p>
            <a:pPr>
              <a:spcBef>
                <a:spcPct val="50000"/>
              </a:spcBef>
              <a:buFont typeface="Times" charset="0"/>
              <a:buAutoNum type="alphaLcParenR" startAt="4"/>
              <a:defRPr/>
            </a:pPr>
            <a:r>
              <a:rPr lang="en-US" sz="2800" dirty="0" smtClean="0">
                <a:latin typeface="Times" charset="0"/>
                <a:cs typeface="+mn-cs"/>
              </a:rPr>
              <a:t>1/3*  </a:t>
            </a:r>
            <a:r>
              <a:rPr lang="en-US" sz="2800" dirty="0" smtClean="0">
                <a:solidFill>
                  <a:srgbClr val="66FF33"/>
                </a:solidFill>
                <a:latin typeface="Times" charset="0"/>
                <a:cs typeface="+mn-cs"/>
              </a:rPr>
              <a:t>(66%)</a:t>
            </a:r>
          </a:p>
          <a:p>
            <a:pPr>
              <a:spcBef>
                <a:spcPct val="50000"/>
              </a:spcBef>
              <a:buFont typeface="Times" charset="0"/>
              <a:buNone/>
              <a:defRPr/>
            </a:pPr>
            <a:r>
              <a:rPr lang="en-US" sz="2800" dirty="0" smtClean="0">
                <a:latin typeface="Times" charset="0"/>
                <a:cs typeface="+mn-cs"/>
              </a:rPr>
              <a:t>e)   1/2  </a:t>
            </a:r>
            <a:r>
              <a:rPr lang="en-US" sz="2800" dirty="0" smtClean="0">
                <a:solidFill>
                  <a:srgbClr val="66FF33"/>
                </a:solidFill>
                <a:latin typeface="Times" charset="0"/>
                <a:cs typeface="+mn-cs"/>
              </a:rPr>
              <a:t>(2%)</a:t>
            </a:r>
          </a:p>
        </p:txBody>
      </p:sp>
      <p:sp>
        <p:nvSpPr>
          <p:cNvPr id="1496100" name="Text Box 36"/>
          <p:cNvSpPr txBox="1">
            <a:spLocks noChangeArrowheads="1"/>
          </p:cNvSpPr>
          <p:nvPr/>
        </p:nvSpPr>
        <p:spPr bwMode="auto">
          <a:xfrm>
            <a:off x="6629400" y="6432550"/>
            <a:ext cx="2514600"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dirty="0">
                <a:latin typeface="Times" charset="0"/>
                <a:cs typeface="+mn-cs"/>
              </a:rPr>
              <a:t>NCES, Grade 8, 1996</a:t>
            </a:r>
          </a:p>
        </p:txBody>
      </p:sp>
    </p:spTree>
    <p:extLst>
      <p:ext uri="{BB962C8B-B14F-4D97-AF65-F5344CB8AC3E}">
        <p14:creationId xmlns:p14="http://schemas.microsoft.com/office/powerpoint/2010/main" val="1790943000"/>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nvSpPr>
        <p:spPr bwMode="auto">
          <a:xfrm>
            <a:off x="3810000" y="1981200"/>
            <a:ext cx="1219200" cy="1066800"/>
          </a:xfrm>
          <a:prstGeom prst="rect">
            <a:avLst/>
          </a:pr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srgbClr val="000000"/>
              </a:solidFill>
            </a:endParaRPr>
          </a:p>
        </p:txBody>
      </p:sp>
      <p:sp>
        <p:nvSpPr>
          <p:cNvPr id="13314" name="Rectangle 3"/>
          <p:cNvSpPr>
            <a:spLocks noChangeArrowheads="1"/>
          </p:cNvSpPr>
          <p:nvPr/>
        </p:nvSpPr>
        <p:spPr bwMode="auto">
          <a:xfrm>
            <a:off x="3810000" y="3048000"/>
            <a:ext cx="1219200" cy="1066800"/>
          </a:xfrm>
          <a:prstGeom prst="rect">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srgbClr val="000000"/>
              </a:solidFill>
            </a:endParaRPr>
          </a:p>
        </p:txBody>
      </p:sp>
      <p:sp>
        <p:nvSpPr>
          <p:cNvPr id="13315" name="Rectangle 5"/>
          <p:cNvSpPr>
            <a:spLocks noChangeArrowheads="1"/>
          </p:cNvSpPr>
          <p:nvPr/>
        </p:nvSpPr>
        <p:spPr bwMode="auto">
          <a:xfrm>
            <a:off x="3810000" y="4114800"/>
            <a:ext cx="1219200" cy="1066800"/>
          </a:xfrm>
          <a:prstGeom prst="rect">
            <a:avLst/>
          </a:pr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srgbClr val="000000"/>
              </a:solidFill>
            </a:endParaRPr>
          </a:p>
        </p:txBody>
      </p:sp>
      <p:sp>
        <p:nvSpPr>
          <p:cNvPr id="13316" name="Rectangle 6"/>
          <p:cNvSpPr>
            <a:spLocks noChangeArrowheads="1"/>
          </p:cNvSpPr>
          <p:nvPr/>
        </p:nvSpPr>
        <p:spPr bwMode="auto">
          <a:xfrm>
            <a:off x="5029200" y="3048000"/>
            <a:ext cx="1219200" cy="1066800"/>
          </a:xfrm>
          <a:prstGeom prst="rect">
            <a:avLst/>
          </a:pr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srgbClr val="000000"/>
              </a:solidFill>
            </a:endParaRPr>
          </a:p>
        </p:txBody>
      </p:sp>
      <p:sp>
        <p:nvSpPr>
          <p:cNvPr id="13317" name="Rectangle 7"/>
          <p:cNvSpPr>
            <a:spLocks noChangeArrowheads="1"/>
          </p:cNvSpPr>
          <p:nvPr/>
        </p:nvSpPr>
        <p:spPr bwMode="auto">
          <a:xfrm>
            <a:off x="2590800" y="3048000"/>
            <a:ext cx="1219200" cy="1066800"/>
          </a:xfrm>
          <a:prstGeom prst="rect">
            <a:avLst/>
          </a:pr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solidFill>
                <a:srgbClr val="000000"/>
              </a:solidFill>
            </a:endParaRPr>
          </a:p>
        </p:txBody>
      </p:sp>
      <p:sp>
        <p:nvSpPr>
          <p:cNvPr id="13318" name="TextBox 9"/>
          <p:cNvSpPr txBox="1">
            <a:spLocks noChangeArrowheads="1"/>
          </p:cNvSpPr>
          <p:nvPr/>
        </p:nvSpPr>
        <p:spPr bwMode="auto">
          <a:xfrm>
            <a:off x="1981200" y="533400"/>
            <a:ext cx="56388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3200"/>
              <a:t>Color ¼ of the drawing.</a:t>
            </a:r>
          </a:p>
        </p:txBody>
      </p:sp>
      <p:sp>
        <p:nvSpPr>
          <p:cNvPr id="13319" name="TextBox 10"/>
          <p:cNvSpPr txBox="1">
            <a:spLocks noChangeArrowheads="1"/>
          </p:cNvSpPr>
          <p:nvPr/>
        </p:nvSpPr>
        <p:spPr bwMode="auto">
          <a:xfrm>
            <a:off x="5486400" y="6224588"/>
            <a:ext cx="31242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800"/>
              <a:t>Dekker &amp; Querelle, 2002  </a:t>
            </a:r>
          </a:p>
          <a:p>
            <a:endParaRPr lang="en-US" sz="1800"/>
          </a:p>
        </p:txBody>
      </p:sp>
    </p:spTree>
    <p:extLst>
      <p:ext uri="{BB962C8B-B14F-4D97-AF65-F5344CB8AC3E}">
        <p14:creationId xmlns:p14="http://schemas.microsoft.com/office/powerpoint/2010/main" val="137219106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ctrTitle"/>
          </p:nvPr>
        </p:nvSpPr>
        <p:spPr>
          <a:xfrm>
            <a:off x="1371600" y="990600"/>
            <a:ext cx="6781800" cy="2895600"/>
          </a:xfrm>
        </p:spPr>
        <p:txBody>
          <a:bodyPr/>
          <a:lstStyle/>
          <a:p>
            <a:pPr eaLnBrk="1" hangingPunct="1">
              <a:defRPr/>
            </a:pPr>
            <a:r>
              <a:rPr lang="en-US" b="1" dirty="0" smtClean="0">
                <a:solidFill>
                  <a:schemeClr val="tx1"/>
                </a:solidFill>
                <a:effectLst/>
                <a:cs typeface="+mj-cs"/>
              </a:rPr>
              <a:t>Another approach to ¼</a:t>
            </a:r>
            <a:br>
              <a:rPr lang="en-US" b="1" dirty="0" smtClean="0">
                <a:solidFill>
                  <a:schemeClr val="tx1"/>
                </a:solidFill>
                <a:effectLst/>
                <a:cs typeface="+mj-cs"/>
              </a:rPr>
            </a:br>
            <a:r>
              <a:rPr lang="en-US" b="1" dirty="0"/>
              <a:t/>
            </a:r>
            <a:br>
              <a:rPr lang="en-US" b="1" dirty="0"/>
            </a:br>
            <a:r>
              <a:rPr lang="en-US" b="1" dirty="0" smtClean="0"/>
              <a:t>(Dekker &amp; </a:t>
            </a:r>
            <a:r>
              <a:rPr lang="en-US" b="1" dirty="0" err="1" smtClean="0"/>
              <a:t>Querrelle</a:t>
            </a:r>
            <a:r>
              <a:rPr lang="en-US" b="1" dirty="0" smtClean="0"/>
              <a:t>)</a:t>
            </a:r>
            <a:endParaRPr lang="en-US" b="1" dirty="0" smtClean="0">
              <a:solidFill>
                <a:schemeClr val="tx1"/>
              </a:solidFill>
              <a:effectLst/>
              <a:latin typeface="Times" charset="0"/>
              <a:cs typeface="+mj-cs"/>
            </a:endParaRPr>
          </a:p>
        </p:txBody>
      </p:sp>
      <p:sp>
        <p:nvSpPr>
          <p:cNvPr id="139267" name="Rectangle 3"/>
          <p:cNvSpPr>
            <a:spLocks noGrp="1" noChangeArrowheads="1"/>
          </p:cNvSpPr>
          <p:nvPr>
            <p:ph type="subTitle" idx="1"/>
          </p:nvPr>
        </p:nvSpPr>
        <p:spPr>
          <a:xfrm>
            <a:off x="838200" y="2743200"/>
            <a:ext cx="7467600" cy="4419600"/>
          </a:xfrm>
        </p:spPr>
        <p:txBody>
          <a:bodyPr/>
          <a:lstStyle/>
          <a:p>
            <a:pPr eaLnBrk="1" hangingPunct="1">
              <a:defRPr/>
            </a:pPr>
            <a:endParaRPr lang="en-US" sz="3200" dirty="0" smtClean="0">
              <a:cs typeface="+mn-cs"/>
            </a:endParaRPr>
          </a:p>
          <a:p>
            <a:pPr eaLnBrk="1" hangingPunct="1">
              <a:defRPr/>
            </a:pPr>
            <a:endParaRPr lang="en-US" sz="3200" dirty="0" smtClean="0">
              <a:cs typeface="+mn-cs"/>
            </a:endParaRPr>
          </a:p>
          <a:p>
            <a:pPr eaLnBrk="1" hangingPunct="1">
              <a:defRPr/>
            </a:pPr>
            <a:endParaRPr lang="en-US" sz="3200" dirty="0" smtClean="0">
              <a:cs typeface="+mn-cs"/>
            </a:endParaRPr>
          </a:p>
          <a:p>
            <a:pPr eaLnBrk="1" hangingPunct="1">
              <a:defRPr/>
            </a:pPr>
            <a:endParaRPr lang="en-US" dirty="0" smtClean="0">
              <a:cs typeface="+mn-cs"/>
            </a:endParaRPr>
          </a:p>
          <a:p>
            <a:pPr eaLnBrk="1" hangingPunct="1">
              <a:defRPr/>
            </a:pPr>
            <a:endParaRPr lang="en-US" dirty="0" smtClean="0">
              <a:cs typeface="+mn-cs"/>
            </a:endParaRPr>
          </a:p>
        </p:txBody>
      </p:sp>
    </p:spTree>
    <p:extLst>
      <p:ext uri="{BB962C8B-B14F-4D97-AF65-F5344CB8AC3E}">
        <p14:creationId xmlns:p14="http://schemas.microsoft.com/office/powerpoint/2010/main" val="262588816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8" name="TextBox 9"/>
          <p:cNvSpPr txBox="1">
            <a:spLocks noChangeArrowheads="1"/>
          </p:cNvSpPr>
          <p:nvPr/>
        </p:nvSpPr>
        <p:spPr bwMode="auto">
          <a:xfrm>
            <a:off x="762000" y="533400"/>
            <a:ext cx="7543800" cy="584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a:r>
              <a:rPr lang="en-US" sz="3200" dirty="0" smtClean="0"/>
              <a:t>In which is ¼ of the shape shaded?</a:t>
            </a:r>
            <a:endParaRPr lang="en-US" sz="3200" dirty="0"/>
          </a:p>
        </p:txBody>
      </p:sp>
      <p:sp>
        <p:nvSpPr>
          <p:cNvPr id="13319" name="TextBox 10"/>
          <p:cNvSpPr txBox="1">
            <a:spLocks noChangeArrowheads="1"/>
          </p:cNvSpPr>
          <p:nvPr/>
        </p:nvSpPr>
        <p:spPr bwMode="auto">
          <a:xfrm>
            <a:off x="5486400" y="6224588"/>
            <a:ext cx="31242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800"/>
              <a:t>Dekker &amp; Querelle, 2002  </a:t>
            </a:r>
          </a:p>
          <a:p>
            <a:endParaRPr lang="en-US" sz="1800"/>
          </a:p>
        </p:txBody>
      </p:sp>
      <p:pic>
        <p:nvPicPr>
          <p:cNvPr id="9" name="Picture 8" descr="fraction 4.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95400" y="1447800"/>
            <a:ext cx="7315200" cy="4485539"/>
          </a:xfrm>
          <a:prstGeom prst="rect">
            <a:avLst/>
          </a:prstGeom>
        </p:spPr>
      </p:pic>
    </p:spTree>
    <p:extLst>
      <p:ext uri="{BB962C8B-B14F-4D97-AF65-F5344CB8AC3E}">
        <p14:creationId xmlns:p14="http://schemas.microsoft.com/office/powerpoint/2010/main" val="190006968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525963"/>
          </a:xfrm>
        </p:spPr>
        <p:txBody>
          <a:bodyPr/>
          <a:lstStyle/>
          <a:p>
            <a:pPr marL="0" indent="0">
              <a:buNone/>
            </a:pPr>
            <a:r>
              <a:rPr lang="en-US" dirty="0" smtClean="0"/>
              <a:t>What </a:t>
            </a:r>
            <a:r>
              <a:rPr lang="en-US" dirty="0"/>
              <a:t>did you </a:t>
            </a:r>
            <a:r>
              <a:rPr lang="en-US" dirty="0" smtClean="0"/>
              <a:t>like or not like </a:t>
            </a:r>
            <a:r>
              <a:rPr lang="en-US" dirty="0"/>
              <a:t>about this task in terms of </a:t>
            </a:r>
            <a:r>
              <a:rPr lang="en-US" dirty="0" smtClean="0"/>
              <a:t>promoting discussion and eliciting </a:t>
            </a:r>
            <a:r>
              <a:rPr lang="en-US" dirty="0"/>
              <a:t>student understanding</a:t>
            </a:r>
            <a:r>
              <a:rPr lang="en-US" dirty="0" smtClean="0"/>
              <a:t>?</a:t>
            </a:r>
            <a:endParaRPr lang="en-US" dirty="0"/>
          </a:p>
          <a:p>
            <a:endParaRPr lang="en-US" dirty="0"/>
          </a:p>
          <a:p>
            <a:endParaRPr lang="en-US" dirty="0"/>
          </a:p>
        </p:txBody>
      </p:sp>
      <p:sp>
        <p:nvSpPr>
          <p:cNvPr id="4" name="Date Placeholder 3"/>
          <p:cNvSpPr>
            <a:spLocks noGrp="1"/>
          </p:cNvSpPr>
          <p:nvPr>
            <p:ph type="dt" sz="half" idx="10"/>
          </p:nvPr>
        </p:nvSpPr>
        <p:spPr/>
        <p:txBody>
          <a:bodyPr/>
          <a:lstStyle/>
          <a:p>
            <a:r>
              <a:rPr lang="en-US" smtClean="0"/>
              <a:t>Reflecting on Practice</a:t>
            </a:r>
            <a:endParaRPr lang="en-US" dirty="0" smtClean="0"/>
          </a:p>
        </p:txBody>
      </p:sp>
      <p:sp>
        <p:nvSpPr>
          <p:cNvPr id="5" name="Footer Placeholder 4"/>
          <p:cNvSpPr>
            <a:spLocks noGrp="1"/>
          </p:cNvSpPr>
          <p:nvPr>
            <p:ph type="ftr" sz="quarter" idx="11"/>
          </p:nvPr>
        </p:nvSpPr>
        <p:spPr/>
        <p:txBody>
          <a:bodyPr/>
          <a:lstStyle/>
          <a:p>
            <a:r>
              <a:rPr lang="en-US" smtClean="0"/>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9</a:t>
            </a:fld>
            <a:endParaRPr lang="en-US"/>
          </a:p>
        </p:txBody>
      </p:sp>
    </p:spTree>
    <p:extLst>
      <p:ext uri="{BB962C8B-B14F-4D97-AF65-F5344CB8AC3E}">
        <p14:creationId xmlns:p14="http://schemas.microsoft.com/office/powerpoint/2010/main" val="866738621"/>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PCMI RoP PPT Unit 2 Day 1</Template>
  <TotalTime>1724</TotalTime>
  <Words>779</Words>
  <Application>Microsoft Macintosh PowerPoint</Application>
  <PresentationFormat>On-screen Show (4:3)</PresentationFormat>
  <Paragraphs>123</Paragraphs>
  <Slides>20</Slides>
  <Notes>9</Notes>
  <HiddenSlides>2</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Reflecting on Practice: Worthwhile Tasks</vt:lpstr>
      <vt:lpstr>PowerPoint Presentation</vt:lpstr>
      <vt:lpstr>Another question</vt:lpstr>
      <vt:lpstr>In the figure below, what fraction of the rectangle ABCD is shaded?</vt:lpstr>
      <vt:lpstr>In the figure below, what fraction of the rectangle ABCD is shaded?</vt:lpstr>
      <vt:lpstr>PowerPoint Presentation</vt:lpstr>
      <vt:lpstr>Another approach to ¼  (Dekker &amp; Querrelle)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Mathematics Teaching Practices: Effective teachers </vt:lpstr>
      <vt:lpstr>PowerPoint Presentation</vt:lpstr>
      <vt:lpstr>Readings</vt:lpstr>
      <vt:lpstr>References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Reflecting on Practice: Worthwhile Tasks</dc:title>
  <dc:creator>Cal</dc:creator>
  <cp:lastModifiedBy>Vicki Lyons</cp:lastModifiedBy>
  <cp:revision>32</cp:revision>
  <dcterms:created xsi:type="dcterms:W3CDTF">2013-06-11T03:33:30Z</dcterms:created>
  <dcterms:modified xsi:type="dcterms:W3CDTF">2016-10-29T20:04:45Z</dcterms:modified>
</cp:coreProperties>
</file>