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Candar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ndar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ndar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andara-italic.fntdata"/><Relationship Id="rId6" Type="http://schemas.openxmlformats.org/officeDocument/2006/relationships/slide" Target="slides/slide1.xml"/><Relationship Id="rId18" Type="http://schemas.openxmlformats.org/officeDocument/2006/relationships/font" Target="fonts/Candar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00Ux1qx2zw"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 1-2 0:00-3:00</a:t>
            </a:r>
            <a:endParaRPr/>
          </a:p>
          <a:p>
            <a:pPr indent="0" lvl="0" marL="0" rtl="0" algn="l">
              <a:spcBef>
                <a:spcPts val="0"/>
              </a:spcBef>
              <a:spcAft>
                <a:spcPts val="0"/>
              </a:spcAft>
              <a:buNone/>
            </a:pPr>
            <a:r>
              <a:rPr lang="en-US"/>
              <a:t>Amy</a:t>
            </a:r>
            <a:endParaRPr/>
          </a:p>
        </p:txBody>
      </p:sp>
      <p:sp>
        <p:nvSpPr>
          <p:cNvPr id="78" name="Google Shape;7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d0cfa19cc_1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d0cfa19cc_1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Slides 9 - 12 Reflection on Practicalities 55:00 - 70:00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Introduce this idea of Four Quarters Marking for how to balance the workload of giving feedback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4" name="Google Shape;154;g5d0cfa19cc_1_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0cfa19cc_1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d0cfa19cc_1_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Slides 9 - 12 Reflection on Practicalities 55:00 - 70:00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g5d0cfa19cc_1_1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d0cfa19cc_1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d0cfa19cc_1_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Intro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 we will continue our theme of leveraging artifacts to benefit students</a:t>
            </a:r>
            <a:endParaRPr/>
          </a:p>
          <a:p>
            <a:pPr indent="0" lvl="0" marL="0" rtl="0" algn="l">
              <a:spcBef>
                <a:spcPts val="0"/>
              </a:spcBef>
              <a:spcAft>
                <a:spcPts val="0"/>
              </a:spcAft>
              <a:buNone/>
            </a:pPr>
            <a:r>
              <a:rPr lang="en-US"/>
              <a:t>Yesterday we spoke about the many ways that students can display mathematical competence, and today we move to focusing on the feedback that we provide that can help students grow and see themselves as mathematicians</a:t>
            </a:r>
            <a:endParaRPr/>
          </a:p>
          <a:p>
            <a:pPr indent="0" lvl="0" marL="0" rtl="0" algn="l">
              <a:spcBef>
                <a:spcPts val="0"/>
              </a:spcBef>
              <a:spcAft>
                <a:spcPts val="0"/>
              </a:spcAft>
              <a:buNone/>
            </a:pPr>
            <a:r>
              <a:t/>
            </a:r>
            <a:endParaRPr/>
          </a:p>
        </p:txBody>
      </p:sp>
      <p:sp>
        <p:nvSpPr>
          <p:cNvPr id="89" name="Google Shape;89;g5d0cfa19cc_1_1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cb92814fe_5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 3-4 Reading Review 3:00 - 20:00</a:t>
            </a:r>
            <a:endParaRPr/>
          </a:p>
          <a:p>
            <a:pPr indent="0" lvl="0" marL="0" rtl="0" algn="l">
              <a:spcBef>
                <a:spcPts val="0"/>
              </a:spcBef>
              <a:spcAft>
                <a:spcPts val="0"/>
              </a:spcAft>
              <a:buNone/>
            </a:pPr>
            <a:r>
              <a:rPr lang="en-US"/>
              <a:t>Amy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 min review of reading with Four As lens</a:t>
            </a:r>
            <a:endParaRPr/>
          </a:p>
        </p:txBody>
      </p:sp>
      <p:sp>
        <p:nvSpPr>
          <p:cNvPr id="96" name="Google Shape;96;g3cb92814fe_5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e179e71e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e179e71e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2"/>
              </a:rPr>
              <a:t>https://www.youtube.com/watch?v=h00Ux1qx2zw</a:t>
            </a:r>
            <a:endParaRPr/>
          </a:p>
        </p:txBody>
      </p:sp>
      <p:sp>
        <p:nvSpPr>
          <p:cNvPr id="106" name="Google Shape;106;g5e179e71e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d4287cd90_2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d4287cd90_2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Slides 6-8 EnCompass Activity 25:00 - 55:00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your own, take a few minutes to try the problem then begin reading through the student solutions and feedback provided.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 min- Solve problem &amp; read through student solutions and feedback</a:t>
            </a:r>
            <a:endParaRPr/>
          </a:p>
          <a:p>
            <a:pPr indent="0" lvl="0" marL="0" rtl="0" algn="l">
              <a:spcBef>
                <a:spcPts val="0"/>
              </a:spcBef>
              <a:spcAft>
                <a:spcPts val="0"/>
              </a:spcAft>
              <a:buNone/>
            </a:pPr>
            <a:r>
              <a:rPr lang="en-US"/>
              <a:t>10 min- Work in pairs to choose one piece of feedback to revise in order to more effectively invite the student to re-engage with the problem</a:t>
            </a:r>
            <a:endParaRPr/>
          </a:p>
          <a:p>
            <a:pPr indent="0" lvl="0" marL="0" rtl="0" algn="l">
              <a:spcBef>
                <a:spcPts val="0"/>
              </a:spcBef>
              <a:spcAft>
                <a:spcPts val="0"/>
              </a:spcAft>
              <a:buNone/>
            </a:pPr>
            <a:r>
              <a:rPr lang="en-US"/>
              <a:t>10 min- Share at tables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4" name="Google Shape;114;g3d4287cd90_2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d0cfa19cc_1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d0cfa19cc_1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Slides 6-8 EnCompass Activity 25:00 - 55:00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 min- Solve problem &amp; read through student solutions and feedback</a:t>
            </a:r>
            <a:endParaRPr/>
          </a:p>
          <a:p>
            <a:pPr indent="0" lvl="0" marL="0" rtl="0" algn="l">
              <a:spcBef>
                <a:spcPts val="0"/>
              </a:spcBef>
              <a:spcAft>
                <a:spcPts val="0"/>
              </a:spcAft>
              <a:buNone/>
            </a:pPr>
            <a:r>
              <a:rPr lang="en-US"/>
              <a:t>10 min- Work in pairs to choose one piece of feedback to revise in order to more effectively invite the student to re-engage with the problem</a:t>
            </a:r>
            <a:endParaRPr/>
          </a:p>
          <a:p>
            <a:pPr indent="0" lvl="0" marL="0" rtl="0" algn="l">
              <a:spcBef>
                <a:spcPts val="0"/>
              </a:spcBef>
              <a:spcAft>
                <a:spcPts val="0"/>
              </a:spcAft>
              <a:buNone/>
            </a:pPr>
            <a:r>
              <a:rPr lang="en-US"/>
              <a:t>10 min- Share at tables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g5d0cfa19cc_1_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d0cfa19cc_1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d0cfa19cc_1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Slides 6-8 EnCompass Activity 25:00 - 55:00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10 min- Solve problem &amp; read through student solutions and feedback</a:t>
            </a:r>
            <a:endParaRPr/>
          </a:p>
          <a:p>
            <a:pPr indent="0" lvl="0" marL="0" rtl="0" algn="l">
              <a:spcBef>
                <a:spcPts val="0"/>
              </a:spcBef>
              <a:spcAft>
                <a:spcPts val="0"/>
              </a:spcAft>
              <a:buNone/>
            </a:pPr>
            <a:r>
              <a:rPr lang="en-US"/>
              <a:t>10 min- Work in pairs to choose one piece of feedback to revise in order to more effectively invite the student to re-engage with the problem</a:t>
            </a:r>
            <a:endParaRPr/>
          </a:p>
          <a:p>
            <a:pPr indent="0" lvl="0" marL="0" rtl="0" algn="l">
              <a:spcBef>
                <a:spcPts val="0"/>
              </a:spcBef>
              <a:spcAft>
                <a:spcPts val="0"/>
              </a:spcAft>
              <a:buNone/>
            </a:pPr>
            <a:r>
              <a:rPr lang="en-US"/>
              <a:t>10 min- Share at tables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Full group share out of one revision for each piece of feedback (TLPLT will look for and warm call one pair for each)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 name="Google Shape;130;g5d0cfa19cc_1_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Slide 5- Framing for activity 20:00-25:00</a:t>
            </a:r>
            <a:endParaRPr/>
          </a:p>
          <a:p>
            <a:pPr indent="0" lvl="0" marL="0" rtl="0" algn="l">
              <a:spcBef>
                <a:spcPts val="0"/>
              </a:spcBef>
              <a:spcAft>
                <a:spcPts val="0"/>
              </a:spcAft>
              <a:buNone/>
            </a:pPr>
            <a:r>
              <a:rPr lang="en-US"/>
              <a:t>Kristen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another quote from Dylan Wiliam. It reminds me of a quote in the article that said “if our feedback doesn’t change a student in some way, it was probably a waste of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really want to keep this framing of intent in mind with regard to feedback.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Mention that we could teach an entire 3-week course on effective feedback and our purpose for today is to think about giving feedback that will get our students to think about a problem again / get them to return to the problem and think about it again.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Along with the ideas from last night’s article, this framing for feedback comes from Suzanne and her colleagues at the Math Forum. At this sadly defunct site, solutions for Problems of the Week were submitted by students and given feedback by Max Ray-Rieck (whose 2&gt;4 video we watched yesterday), Annie Fetter, Suzanne Alejandre and others. When they gave feedback the framework they used was to notice and wonder--telling students “I notice you did this and it was useful because…or I noticed this was helpful” then posing a question or wondering that would hopefully motivate a student to keep thinking about the problem. This would both validate their work but also invite them to return back to the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Related to the math forum was a group called EnCompass, which was a group focused on collaborating around student work remotely, building an online space to comment on student work both to other teachers and directly to students. The task we are about to do came from the EnCompass work and was graciously shared with us by Peg to dive into thinking about improving feedback for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before we start, it is important to mention that this particular activity has a focus on written feedback, which is only one type of the multitude of ways we give feedback as teachers. At the end of the session, there will be more time for reflection on various types of feedback.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7" name="Google Shape;13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d0cfa19cc_1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d0cfa19cc_1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Slides 9 - 11 Reflection on Practicalities 55:00 - 70:00</a:t>
            </a:r>
            <a:endParaRPr/>
          </a:p>
          <a:p>
            <a:pPr indent="0" lvl="0" marL="0" rtl="0" algn="l">
              <a:spcBef>
                <a:spcPts val="0"/>
              </a:spcBef>
              <a:spcAft>
                <a:spcPts val="0"/>
              </a:spcAft>
              <a:buClr>
                <a:schemeClr val="dk1"/>
              </a:buClr>
              <a:buSzPts val="1100"/>
              <a:buFont typeface="Arial"/>
              <a:buNone/>
            </a:pPr>
            <a:r>
              <a:rPr lang="en-US"/>
              <a:t>Providing high quality written feedback seems like a daunting task when you have 140 plus students. </a:t>
            </a:r>
            <a:endParaRPr/>
          </a:p>
          <a:p>
            <a:pPr indent="0" lvl="0" marL="0" rtl="0" algn="l">
              <a:spcBef>
                <a:spcPts val="0"/>
              </a:spcBef>
              <a:spcAft>
                <a:spcPts val="0"/>
              </a:spcAft>
              <a:buClr>
                <a:schemeClr val="dk1"/>
              </a:buClr>
              <a:buSzPts val="1100"/>
              <a:buFont typeface="Arial"/>
              <a:buNone/>
            </a:pPr>
            <a:r>
              <a:rPr lang="en-US"/>
              <a:t>Overwhelming</a:t>
            </a:r>
            <a:endParaRPr/>
          </a:p>
          <a:p>
            <a:pPr indent="0" lvl="0" marL="0" rtl="0" algn="l">
              <a:spcBef>
                <a:spcPts val="0"/>
              </a:spcBef>
              <a:spcAft>
                <a:spcPts val="0"/>
              </a:spcAft>
              <a:buClr>
                <a:schemeClr val="dk1"/>
              </a:buClr>
              <a:buSzPts val="1100"/>
              <a:buFont typeface="Arial"/>
              <a:buNone/>
            </a:pPr>
            <a:r>
              <a:rPr lang="en-US"/>
              <a:t>Suzanne has some great ideas on how to provide the same quality feedback but not for every single student.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Feedback buddies - if students were working in pairs, feedback is given to one student and they share it with their buddy</a:t>
            </a:r>
            <a:endParaRPr/>
          </a:p>
          <a:p>
            <a:pPr indent="0" lvl="0" marL="0" rtl="0" algn="l">
              <a:spcBef>
                <a:spcPts val="0"/>
              </a:spcBef>
              <a:spcAft>
                <a:spcPts val="0"/>
              </a:spcAft>
              <a:buClr>
                <a:schemeClr val="dk1"/>
              </a:buClr>
              <a:buSzPts val="1100"/>
              <a:buFont typeface="Arial"/>
              <a:buNone/>
            </a:pPr>
            <a:r>
              <a:rPr lang="en-US"/>
              <a:t>Group Buddies - A larger group of 4 or more, feedback is given to one of the four students </a:t>
            </a:r>
            <a:endParaRPr/>
          </a:p>
          <a:p>
            <a:pPr indent="0" lvl="0" marL="0" rtl="0" algn="l">
              <a:spcBef>
                <a:spcPts val="0"/>
              </a:spcBef>
              <a:spcAft>
                <a:spcPts val="0"/>
              </a:spcAft>
              <a:buClr>
                <a:schemeClr val="dk1"/>
              </a:buClr>
              <a:buSzPts val="1100"/>
              <a:buFont typeface="Arial"/>
              <a:buNone/>
            </a:pPr>
            <a:r>
              <a:rPr lang="en-US"/>
              <a:t>Random 7 or 3 - use a randomizer to select 7 students or 3 students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Highlight Suzanne’s ideas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6" name="Google Shape;146;g5d0cfa19cc_1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9" name="Shape 19"/>
        <p:cNvGrpSpPr/>
        <p:nvPr/>
      </p:nvGrpSpPr>
      <p:grpSpPr>
        <a:xfrm>
          <a:off x="0" y="0"/>
          <a:ext cx="0" cy="0"/>
          <a:chOff x="0" y="0"/>
          <a:chExt cx="0" cy="0"/>
        </a:xfrm>
      </p:grpSpPr>
      <p:sp>
        <p:nvSpPr>
          <p:cNvPr id="20" name="Google Shape;20;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ndara"/>
                <a:ea typeface="Candara"/>
                <a:cs typeface="Candara"/>
                <a:sym typeface="Candara"/>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ndara"/>
                <a:ea typeface="Candara"/>
                <a:cs typeface="Candara"/>
                <a:sym typeface="Candara"/>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ndara"/>
                <a:ea typeface="Candara"/>
                <a:cs typeface="Candara"/>
                <a:sym typeface="Candara"/>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9pPr>
          </a:lstStyle>
          <a:p/>
        </p:txBody>
      </p:sp>
      <p:sp>
        <p:nvSpPr>
          <p:cNvPr id="21" name="Google Shape;2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 name="Google Shape;22;p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3" name="Google Shape;23;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4" name="Google Shape;24;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ndara"/>
                <a:ea typeface="Candara"/>
                <a:cs typeface="Candara"/>
                <a:sym typeface="Candara"/>
              </a:defRPr>
            </a:lvl1pPr>
            <a:lvl2pPr indent="0" lvl="1" marL="0" marR="0" rtl="0" algn="r">
              <a:spcBef>
                <a:spcPts val="0"/>
              </a:spcBef>
              <a:buNone/>
              <a:defRPr b="0" i="0" sz="1200" u="none" cap="none" strike="noStrike">
                <a:solidFill>
                  <a:srgbClr val="888888"/>
                </a:solidFill>
                <a:latin typeface="Candara"/>
                <a:ea typeface="Candara"/>
                <a:cs typeface="Candara"/>
                <a:sym typeface="Candara"/>
              </a:defRPr>
            </a:lvl2pPr>
            <a:lvl3pPr indent="0" lvl="2" marL="0" marR="0" rtl="0" algn="r">
              <a:spcBef>
                <a:spcPts val="0"/>
              </a:spcBef>
              <a:buNone/>
              <a:defRPr b="0" i="0" sz="1200" u="none" cap="none" strike="noStrike">
                <a:solidFill>
                  <a:srgbClr val="888888"/>
                </a:solidFill>
                <a:latin typeface="Candara"/>
                <a:ea typeface="Candara"/>
                <a:cs typeface="Candara"/>
                <a:sym typeface="Candara"/>
              </a:defRPr>
            </a:lvl3pPr>
            <a:lvl4pPr indent="0" lvl="3" marL="0" marR="0" rtl="0" algn="r">
              <a:spcBef>
                <a:spcPts val="0"/>
              </a:spcBef>
              <a:buNone/>
              <a:defRPr b="0" i="0" sz="1200" u="none" cap="none" strike="noStrike">
                <a:solidFill>
                  <a:srgbClr val="888888"/>
                </a:solidFill>
                <a:latin typeface="Candara"/>
                <a:ea typeface="Candara"/>
                <a:cs typeface="Candara"/>
                <a:sym typeface="Candara"/>
              </a:defRPr>
            </a:lvl4pPr>
            <a:lvl5pPr indent="0" lvl="4" marL="0" marR="0" rtl="0" algn="r">
              <a:spcBef>
                <a:spcPts val="0"/>
              </a:spcBef>
              <a:buNone/>
              <a:defRPr b="0" i="0" sz="1200" u="none" cap="none" strike="noStrike">
                <a:solidFill>
                  <a:srgbClr val="888888"/>
                </a:solidFill>
                <a:latin typeface="Candara"/>
                <a:ea typeface="Candara"/>
                <a:cs typeface="Candara"/>
                <a:sym typeface="Candara"/>
              </a:defRPr>
            </a:lvl5pPr>
            <a:lvl6pPr indent="0" lvl="5" marL="0" marR="0" rtl="0" algn="r">
              <a:spcBef>
                <a:spcPts val="0"/>
              </a:spcBef>
              <a:buNone/>
              <a:defRPr b="0" i="0" sz="1200" u="none" cap="none" strike="noStrike">
                <a:solidFill>
                  <a:srgbClr val="888888"/>
                </a:solidFill>
                <a:latin typeface="Candara"/>
                <a:ea typeface="Candara"/>
                <a:cs typeface="Candara"/>
                <a:sym typeface="Candara"/>
              </a:defRPr>
            </a:lvl6pPr>
            <a:lvl7pPr indent="0" lvl="6" marL="0" marR="0" rtl="0" algn="r">
              <a:spcBef>
                <a:spcPts val="0"/>
              </a:spcBef>
              <a:buNone/>
              <a:defRPr b="0" i="0" sz="1200" u="none" cap="none" strike="noStrike">
                <a:solidFill>
                  <a:srgbClr val="888888"/>
                </a:solidFill>
                <a:latin typeface="Candara"/>
                <a:ea typeface="Candara"/>
                <a:cs typeface="Candara"/>
                <a:sym typeface="Candara"/>
              </a:defRPr>
            </a:lvl7pPr>
            <a:lvl8pPr indent="0" lvl="7" marL="0" marR="0" rtl="0" algn="r">
              <a:spcBef>
                <a:spcPts val="0"/>
              </a:spcBef>
              <a:buNone/>
              <a:defRPr b="0" i="0" sz="1200" u="none" cap="none" strike="noStrike">
                <a:solidFill>
                  <a:srgbClr val="888888"/>
                </a:solidFill>
                <a:latin typeface="Candara"/>
                <a:ea typeface="Candara"/>
                <a:cs typeface="Candara"/>
                <a:sym typeface="Candara"/>
              </a:defRPr>
            </a:lvl8pPr>
            <a:lvl9pPr indent="0" lvl="8" marL="0" marR="0" rtl="0" algn="r">
              <a:spcBef>
                <a:spcPts val="0"/>
              </a:spcBef>
              <a:buNone/>
              <a:defRPr b="0" i="0" sz="1200" u="none" cap="none" strike="noStrike">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7" name="Google Shape;27;p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ndara"/>
                <a:ea typeface="Candara"/>
                <a:cs typeface="Candara"/>
                <a:sym typeface="Candar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9pPr>
          </a:lstStyle>
          <a:p/>
        </p:txBody>
      </p:sp>
      <p:sp>
        <p:nvSpPr>
          <p:cNvPr id="28" name="Google Shape;28;p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9" name="Google Shape;29;p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0" name="Google Shape;3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ndara"/>
                <a:ea typeface="Candara"/>
                <a:cs typeface="Candara"/>
                <a:sym typeface="Candara"/>
              </a:defRPr>
            </a:lvl1pPr>
            <a:lvl2pPr indent="0" lvl="1" marL="0" marR="0" rtl="0" algn="r">
              <a:spcBef>
                <a:spcPts val="0"/>
              </a:spcBef>
              <a:buNone/>
              <a:defRPr b="0" i="0" sz="1200" u="none" cap="none" strike="noStrike">
                <a:solidFill>
                  <a:srgbClr val="888888"/>
                </a:solidFill>
                <a:latin typeface="Candara"/>
                <a:ea typeface="Candara"/>
                <a:cs typeface="Candara"/>
                <a:sym typeface="Candara"/>
              </a:defRPr>
            </a:lvl2pPr>
            <a:lvl3pPr indent="0" lvl="2" marL="0" marR="0" rtl="0" algn="r">
              <a:spcBef>
                <a:spcPts val="0"/>
              </a:spcBef>
              <a:buNone/>
              <a:defRPr b="0" i="0" sz="1200" u="none" cap="none" strike="noStrike">
                <a:solidFill>
                  <a:srgbClr val="888888"/>
                </a:solidFill>
                <a:latin typeface="Candara"/>
                <a:ea typeface="Candara"/>
                <a:cs typeface="Candara"/>
                <a:sym typeface="Candara"/>
              </a:defRPr>
            </a:lvl3pPr>
            <a:lvl4pPr indent="0" lvl="3" marL="0" marR="0" rtl="0" algn="r">
              <a:spcBef>
                <a:spcPts val="0"/>
              </a:spcBef>
              <a:buNone/>
              <a:defRPr b="0" i="0" sz="1200" u="none" cap="none" strike="noStrike">
                <a:solidFill>
                  <a:srgbClr val="888888"/>
                </a:solidFill>
                <a:latin typeface="Candara"/>
                <a:ea typeface="Candara"/>
                <a:cs typeface="Candara"/>
                <a:sym typeface="Candara"/>
              </a:defRPr>
            </a:lvl4pPr>
            <a:lvl5pPr indent="0" lvl="4" marL="0" marR="0" rtl="0" algn="r">
              <a:spcBef>
                <a:spcPts val="0"/>
              </a:spcBef>
              <a:buNone/>
              <a:defRPr b="0" i="0" sz="1200" u="none" cap="none" strike="noStrike">
                <a:solidFill>
                  <a:srgbClr val="888888"/>
                </a:solidFill>
                <a:latin typeface="Candara"/>
                <a:ea typeface="Candara"/>
                <a:cs typeface="Candara"/>
                <a:sym typeface="Candara"/>
              </a:defRPr>
            </a:lvl5pPr>
            <a:lvl6pPr indent="0" lvl="5" marL="0" marR="0" rtl="0" algn="r">
              <a:spcBef>
                <a:spcPts val="0"/>
              </a:spcBef>
              <a:buNone/>
              <a:defRPr b="0" i="0" sz="1200" u="none" cap="none" strike="noStrike">
                <a:solidFill>
                  <a:srgbClr val="888888"/>
                </a:solidFill>
                <a:latin typeface="Candara"/>
                <a:ea typeface="Candara"/>
                <a:cs typeface="Candara"/>
                <a:sym typeface="Candara"/>
              </a:defRPr>
            </a:lvl6pPr>
            <a:lvl7pPr indent="0" lvl="6" marL="0" marR="0" rtl="0" algn="r">
              <a:spcBef>
                <a:spcPts val="0"/>
              </a:spcBef>
              <a:buNone/>
              <a:defRPr b="0" i="0" sz="1200" u="none" cap="none" strike="noStrike">
                <a:solidFill>
                  <a:srgbClr val="888888"/>
                </a:solidFill>
                <a:latin typeface="Candara"/>
                <a:ea typeface="Candara"/>
                <a:cs typeface="Candara"/>
                <a:sym typeface="Candara"/>
              </a:defRPr>
            </a:lvl7pPr>
            <a:lvl8pPr indent="0" lvl="7" marL="0" marR="0" rtl="0" algn="r">
              <a:spcBef>
                <a:spcPts val="0"/>
              </a:spcBef>
              <a:buNone/>
              <a:defRPr b="0" i="0" sz="1200" u="none" cap="none" strike="noStrike">
                <a:solidFill>
                  <a:srgbClr val="888888"/>
                </a:solidFill>
                <a:latin typeface="Candara"/>
                <a:ea typeface="Candara"/>
                <a:cs typeface="Candara"/>
                <a:sym typeface="Candara"/>
              </a:defRPr>
            </a:lvl8pPr>
            <a:lvl9pPr indent="0" lvl="8" marL="0" marR="0" rtl="0" algn="r">
              <a:spcBef>
                <a:spcPts val="0"/>
              </a:spcBef>
              <a:buNone/>
              <a:defRPr b="0" i="0" sz="1200" u="none" cap="none" strike="noStrike">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ndara"/>
              <a:buNone/>
              <a:defRPr b="1" i="0" sz="40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 name="Google Shape;33;p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ndara"/>
                <a:ea typeface="Candara"/>
                <a:cs typeface="Candara"/>
                <a:sym typeface="Candara"/>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ndara"/>
                <a:ea typeface="Candara"/>
                <a:cs typeface="Candara"/>
                <a:sym typeface="Candara"/>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ndara"/>
                <a:ea typeface="Candara"/>
                <a:cs typeface="Candara"/>
                <a:sym typeface="Candara"/>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ndara"/>
                <a:ea typeface="Candara"/>
                <a:cs typeface="Candara"/>
                <a:sym typeface="Candara"/>
              </a:defRPr>
            </a:lvl9pPr>
          </a:lstStyle>
          <a:p/>
        </p:txBody>
      </p:sp>
      <p:sp>
        <p:nvSpPr>
          <p:cNvPr id="34" name="Google Shape;34;p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5" name="Google Shape;35;p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36" name="Google Shape;3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9" name="Google Shape;39;p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40" name="Google Shape;40;p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9pPr>
          </a:lstStyle>
          <a:p/>
        </p:txBody>
      </p:sp>
      <p:sp>
        <p:nvSpPr>
          <p:cNvPr id="41" name="Google Shape;41;p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42" name="Google Shape;42;p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43" name="Google Shape;43;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 name="Google Shape;46;p6"/>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ndara"/>
                <a:ea typeface="Candara"/>
                <a:cs typeface="Candara"/>
                <a:sym typeface="Candara"/>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ndara"/>
                <a:ea typeface="Candara"/>
                <a:cs typeface="Candara"/>
                <a:sym typeface="Candara"/>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ndara"/>
                <a:ea typeface="Candara"/>
                <a:cs typeface="Candara"/>
                <a:sym typeface="Candara"/>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9pPr>
          </a:lstStyle>
          <a:p/>
        </p:txBody>
      </p:sp>
      <p:sp>
        <p:nvSpPr>
          <p:cNvPr id="47" name="Google Shape;47;p6"/>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9pPr>
          </a:lstStyle>
          <a:p/>
        </p:txBody>
      </p:sp>
      <p:sp>
        <p:nvSpPr>
          <p:cNvPr id="48" name="Google Shape;48;p6"/>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ndara"/>
                <a:ea typeface="Candara"/>
                <a:cs typeface="Candara"/>
                <a:sym typeface="Candara"/>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ndara"/>
                <a:ea typeface="Candara"/>
                <a:cs typeface="Candara"/>
                <a:sym typeface="Candara"/>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ndara"/>
                <a:ea typeface="Candara"/>
                <a:cs typeface="Candara"/>
                <a:sym typeface="Candara"/>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ndara"/>
                <a:ea typeface="Candara"/>
                <a:cs typeface="Candara"/>
                <a:sym typeface="Candara"/>
              </a:defRPr>
            </a:lvl9pPr>
          </a:lstStyle>
          <a:p/>
        </p:txBody>
      </p:sp>
      <p:sp>
        <p:nvSpPr>
          <p:cNvPr id="49" name="Google Shape;49;p6"/>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ndara"/>
                <a:ea typeface="Candara"/>
                <a:cs typeface="Candara"/>
                <a:sym typeface="Candara"/>
              </a:defRPr>
            </a:lvl9pPr>
          </a:lstStyle>
          <a:p/>
        </p:txBody>
      </p:sp>
      <p:sp>
        <p:nvSpPr>
          <p:cNvPr id="50" name="Google Shape;50;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1" name="Google Shape;51;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2" name="Google Shape;52;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5" name="Google Shape;55;p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6" name="Google Shape;56;p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57" name="Google Shape;57;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0" name="Google Shape;60;p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1" name="Google Shape;61;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ndara"/>
              <a:buNone/>
              <a:defRPr b="1" i="0" sz="20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4" name="Google Shape;64;p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ndara"/>
                <a:ea typeface="Candara"/>
                <a:cs typeface="Candara"/>
                <a:sym typeface="Candar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9pPr>
          </a:lstStyle>
          <a:p/>
        </p:txBody>
      </p:sp>
      <p:sp>
        <p:nvSpPr>
          <p:cNvPr id="65" name="Google Shape;65;p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ndara"/>
                <a:ea typeface="Candara"/>
                <a:cs typeface="Candara"/>
                <a:sym typeface="Candara"/>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ndara"/>
                <a:ea typeface="Candara"/>
                <a:cs typeface="Candara"/>
                <a:sym typeface="Candara"/>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9pPr>
          </a:lstStyle>
          <a:p/>
        </p:txBody>
      </p:sp>
      <p:sp>
        <p:nvSpPr>
          <p:cNvPr id="66" name="Google Shape;66;p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7" name="Google Shape;67;p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68" name="Google Shape;68;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ndara"/>
              <a:buNone/>
              <a:defRPr b="1" i="0" sz="20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 name="Google Shape;71;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9pPr>
          </a:lstStyle>
          <a:p/>
        </p:txBody>
      </p:sp>
      <p:sp>
        <p:nvSpPr>
          <p:cNvPr id="72" name="Google Shape;72;p1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ndara"/>
                <a:ea typeface="Candara"/>
                <a:cs typeface="Candara"/>
                <a:sym typeface="Candara"/>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ndara"/>
                <a:ea typeface="Candara"/>
                <a:cs typeface="Candara"/>
                <a:sym typeface="Candara"/>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ndara"/>
                <a:ea typeface="Candara"/>
                <a:cs typeface="Candara"/>
                <a:sym typeface="Candara"/>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ndara"/>
                <a:ea typeface="Candara"/>
                <a:cs typeface="Candara"/>
                <a:sym typeface="Candara"/>
              </a:defRPr>
            </a:lvl9pPr>
          </a:lstStyle>
          <a:p/>
        </p:txBody>
      </p:sp>
      <p:sp>
        <p:nvSpPr>
          <p:cNvPr id="73" name="Google Shape;73;p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200"/>
              <a:buFont typeface="Candara"/>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4" name="Google Shape;74;p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75" name="Google Shape;75;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ndara"/>
                <a:ea typeface="Candara"/>
                <a:cs typeface="Candara"/>
                <a:sym typeface="Candara"/>
              </a:defRPr>
            </a:lvl1pPr>
            <a:lvl2pPr indent="0" lvl="1" marL="0" marR="0" rtl="0" algn="r">
              <a:spcBef>
                <a:spcPts val="0"/>
              </a:spcBef>
              <a:buNone/>
              <a:defRPr sz="1200">
                <a:solidFill>
                  <a:srgbClr val="888888"/>
                </a:solidFill>
                <a:latin typeface="Candara"/>
                <a:ea typeface="Candara"/>
                <a:cs typeface="Candara"/>
                <a:sym typeface="Candara"/>
              </a:defRPr>
            </a:lvl2pPr>
            <a:lvl3pPr indent="0" lvl="2" marL="0" marR="0" rtl="0" algn="r">
              <a:spcBef>
                <a:spcPts val="0"/>
              </a:spcBef>
              <a:buNone/>
              <a:defRPr sz="1200">
                <a:solidFill>
                  <a:srgbClr val="888888"/>
                </a:solidFill>
                <a:latin typeface="Candara"/>
                <a:ea typeface="Candara"/>
                <a:cs typeface="Candara"/>
                <a:sym typeface="Candara"/>
              </a:defRPr>
            </a:lvl3pPr>
            <a:lvl4pPr indent="0" lvl="3" marL="0" marR="0" rtl="0" algn="r">
              <a:spcBef>
                <a:spcPts val="0"/>
              </a:spcBef>
              <a:buNone/>
              <a:defRPr sz="1200">
                <a:solidFill>
                  <a:srgbClr val="888888"/>
                </a:solidFill>
                <a:latin typeface="Candara"/>
                <a:ea typeface="Candara"/>
                <a:cs typeface="Candara"/>
                <a:sym typeface="Candara"/>
              </a:defRPr>
            </a:lvl4pPr>
            <a:lvl5pPr indent="0" lvl="4" marL="0" marR="0" rtl="0" algn="r">
              <a:spcBef>
                <a:spcPts val="0"/>
              </a:spcBef>
              <a:buNone/>
              <a:defRPr sz="1200">
                <a:solidFill>
                  <a:srgbClr val="888888"/>
                </a:solidFill>
                <a:latin typeface="Candara"/>
                <a:ea typeface="Candara"/>
                <a:cs typeface="Candara"/>
                <a:sym typeface="Candara"/>
              </a:defRPr>
            </a:lvl5pPr>
            <a:lvl6pPr indent="0" lvl="5" marL="0" marR="0" rtl="0" algn="r">
              <a:spcBef>
                <a:spcPts val="0"/>
              </a:spcBef>
              <a:buNone/>
              <a:defRPr sz="1200">
                <a:solidFill>
                  <a:srgbClr val="888888"/>
                </a:solidFill>
                <a:latin typeface="Candara"/>
                <a:ea typeface="Candara"/>
                <a:cs typeface="Candara"/>
                <a:sym typeface="Candara"/>
              </a:defRPr>
            </a:lvl6pPr>
            <a:lvl7pPr indent="0" lvl="6" marL="0" marR="0" rtl="0" algn="r">
              <a:spcBef>
                <a:spcPts val="0"/>
              </a:spcBef>
              <a:buNone/>
              <a:defRPr sz="1200">
                <a:solidFill>
                  <a:srgbClr val="888888"/>
                </a:solidFill>
                <a:latin typeface="Candara"/>
                <a:ea typeface="Candara"/>
                <a:cs typeface="Candara"/>
                <a:sym typeface="Candara"/>
              </a:defRPr>
            </a:lvl7pPr>
            <a:lvl8pPr indent="0" lvl="7" marL="0" marR="0" rtl="0" algn="r">
              <a:spcBef>
                <a:spcPts val="0"/>
              </a:spcBef>
              <a:buNone/>
              <a:defRPr sz="1200">
                <a:solidFill>
                  <a:srgbClr val="888888"/>
                </a:solidFill>
                <a:latin typeface="Candara"/>
                <a:ea typeface="Candara"/>
                <a:cs typeface="Candara"/>
                <a:sym typeface="Candara"/>
              </a:defRPr>
            </a:lvl8pPr>
            <a:lvl9pPr indent="0" lvl="8" marL="0" marR="0" rtl="0" algn="r">
              <a:spcBef>
                <a:spcPts val="0"/>
              </a:spcBef>
              <a:buNone/>
              <a:defRPr sz="1200">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9CFF">
            <a:alpha val="8079"/>
          </a:srgbClr>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ndara"/>
                <a:ea typeface="Candara"/>
                <a:cs typeface="Candara"/>
                <a:sym typeface="Candar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9pPr>
          </a:lstStyle>
          <a:p/>
        </p:txBody>
      </p:sp>
      <p:sp>
        <p:nvSpPr>
          <p:cNvPr id="12" name="Google Shape;12;p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3" name="Google Shape;13;p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4" name="Google Shape;14;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ndara"/>
                <a:ea typeface="Candara"/>
                <a:cs typeface="Candara"/>
                <a:sym typeface="Candara"/>
              </a:defRPr>
            </a:lvl1pPr>
            <a:lvl2pPr indent="0" lvl="1" marL="0" marR="0" rtl="0" algn="r">
              <a:spcBef>
                <a:spcPts val="0"/>
              </a:spcBef>
              <a:buNone/>
              <a:defRPr b="0" i="0" sz="1200" u="none" cap="none" strike="noStrike">
                <a:solidFill>
                  <a:srgbClr val="888888"/>
                </a:solidFill>
                <a:latin typeface="Candara"/>
                <a:ea typeface="Candara"/>
                <a:cs typeface="Candara"/>
                <a:sym typeface="Candara"/>
              </a:defRPr>
            </a:lvl2pPr>
            <a:lvl3pPr indent="0" lvl="2" marL="0" marR="0" rtl="0" algn="r">
              <a:spcBef>
                <a:spcPts val="0"/>
              </a:spcBef>
              <a:buNone/>
              <a:defRPr b="0" i="0" sz="1200" u="none" cap="none" strike="noStrike">
                <a:solidFill>
                  <a:srgbClr val="888888"/>
                </a:solidFill>
                <a:latin typeface="Candara"/>
                <a:ea typeface="Candara"/>
                <a:cs typeface="Candara"/>
                <a:sym typeface="Candara"/>
              </a:defRPr>
            </a:lvl3pPr>
            <a:lvl4pPr indent="0" lvl="3" marL="0" marR="0" rtl="0" algn="r">
              <a:spcBef>
                <a:spcPts val="0"/>
              </a:spcBef>
              <a:buNone/>
              <a:defRPr b="0" i="0" sz="1200" u="none" cap="none" strike="noStrike">
                <a:solidFill>
                  <a:srgbClr val="888888"/>
                </a:solidFill>
                <a:latin typeface="Candara"/>
                <a:ea typeface="Candara"/>
                <a:cs typeface="Candara"/>
                <a:sym typeface="Candara"/>
              </a:defRPr>
            </a:lvl4pPr>
            <a:lvl5pPr indent="0" lvl="4" marL="0" marR="0" rtl="0" algn="r">
              <a:spcBef>
                <a:spcPts val="0"/>
              </a:spcBef>
              <a:buNone/>
              <a:defRPr b="0" i="0" sz="1200" u="none" cap="none" strike="noStrike">
                <a:solidFill>
                  <a:srgbClr val="888888"/>
                </a:solidFill>
                <a:latin typeface="Candara"/>
                <a:ea typeface="Candara"/>
                <a:cs typeface="Candara"/>
                <a:sym typeface="Candara"/>
              </a:defRPr>
            </a:lvl5pPr>
            <a:lvl6pPr indent="0" lvl="5" marL="0" marR="0" rtl="0" algn="r">
              <a:spcBef>
                <a:spcPts val="0"/>
              </a:spcBef>
              <a:buNone/>
              <a:defRPr b="0" i="0" sz="1200" u="none" cap="none" strike="noStrike">
                <a:solidFill>
                  <a:srgbClr val="888888"/>
                </a:solidFill>
                <a:latin typeface="Candara"/>
                <a:ea typeface="Candara"/>
                <a:cs typeface="Candara"/>
                <a:sym typeface="Candara"/>
              </a:defRPr>
            </a:lvl6pPr>
            <a:lvl7pPr indent="0" lvl="6" marL="0" marR="0" rtl="0" algn="r">
              <a:spcBef>
                <a:spcPts val="0"/>
              </a:spcBef>
              <a:buNone/>
              <a:defRPr b="0" i="0" sz="1200" u="none" cap="none" strike="noStrike">
                <a:solidFill>
                  <a:srgbClr val="888888"/>
                </a:solidFill>
                <a:latin typeface="Candara"/>
                <a:ea typeface="Candara"/>
                <a:cs typeface="Candara"/>
                <a:sym typeface="Candara"/>
              </a:defRPr>
            </a:lvl7pPr>
            <a:lvl8pPr indent="0" lvl="7" marL="0" marR="0" rtl="0" algn="r">
              <a:spcBef>
                <a:spcPts val="0"/>
              </a:spcBef>
              <a:buNone/>
              <a:defRPr b="0" i="0" sz="1200" u="none" cap="none" strike="noStrike">
                <a:solidFill>
                  <a:srgbClr val="888888"/>
                </a:solidFill>
                <a:latin typeface="Candara"/>
                <a:ea typeface="Candara"/>
                <a:cs typeface="Candara"/>
                <a:sym typeface="Candara"/>
              </a:defRPr>
            </a:lvl8pPr>
            <a:lvl9pPr indent="0" lvl="8" marL="0" marR="0" rtl="0" algn="r">
              <a:spcBef>
                <a:spcPts val="0"/>
              </a:spcBef>
              <a:buNone/>
              <a:defRPr b="0" i="0" sz="1200" u="none" cap="none" strike="noStrike">
                <a:solidFill>
                  <a:srgbClr val="888888"/>
                </a:solidFill>
                <a:latin typeface="Candara"/>
                <a:ea typeface="Candara"/>
                <a:cs typeface="Candara"/>
                <a:sym typeface="Candara"/>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1"/>
          <p:cNvCxnSpPr/>
          <p:nvPr/>
        </p:nvCxnSpPr>
        <p:spPr>
          <a:xfrm>
            <a:off x="152400" y="6248400"/>
            <a:ext cx="7848600" cy="0"/>
          </a:xfrm>
          <a:prstGeom prst="straightConnector1">
            <a:avLst/>
          </a:prstGeom>
          <a:noFill/>
          <a:ln cap="flat" cmpd="sng" w="38100">
            <a:solidFill>
              <a:srgbClr val="07DC01"/>
            </a:solidFill>
            <a:prstDash val="solid"/>
            <a:round/>
            <a:headEnd len="sm" w="sm" type="none"/>
            <a:tailEnd len="sm" w="sm" type="none"/>
          </a:ln>
          <a:effectLst>
            <a:outerShdw blurRad="40000" rotWithShape="0" dir="5400000" dist="23000">
              <a:srgbClr val="000000">
                <a:alpha val="34900"/>
              </a:srgbClr>
            </a:outerShdw>
          </a:effectLst>
        </p:spPr>
      </p:cxnSp>
      <p:cxnSp>
        <p:nvCxnSpPr>
          <p:cNvPr id="16" name="Google Shape;16;p1"/>
          <p:cNvCxnSpPr/>
          <p:nvPr/>
        </p:nvCxnSpPr>
        <p:spPr>
          <a:xfrm>
            <a:off x="152400" y="6172200"/>
            <a:ext cx="7772400" cy="0"/>
          </a:xfrm>
          <a:prstGeom prst="straightConnector1">
            <a:avLst/>
          </a:prstGeom>
          <a:noFill/>
          <a:ln cap="flat" cmpd="sng" w="38100">
            <a:solidFill>
              <a:srgbClr val="58B12A"/>
            </a:solidFill>
            <a:prstDash val="solid"/>
            <a:round/>
            <a:headEnd len="sm" w="sm" type="none"/>
            <a:tailEnd len="sm" w="sm" type="none"/>
          </a:ln>
          <a:effectLst>
            <a:outerShdw blurRad="40000" rotWithShape="0" dir="5400000" dist="23000">
              <a:srgbClr val="000000">
                <a:alpha val="34900"/>
              </a:srgbClr>
            </a:outerShdw>
          </a:effectLst>
        </p:spPr>
      </p:cxnSp>
      <p:cxnSp>
        <p:nvCxnSpPr>
          <p:cNvPr id="17" name="Google Shape;17;p1"/>
          <p:cNvCxnSpPr/>
          <p:nvPr/>
        </p:nvCxnSpPr>
        <p:spPr>
          <a:xfrm>
            <a:off x="152400" y="6324600"/>
            <a:ext cx="7924800" cy="0"/>
          </a:xfrm>
          <a:prstGeom prst="straightConnector1">
            <a:avLst/>
          </a:prstGeom>
          <a:noFill/>
          <a:ln cap="flat" cmpd="sng" w="38100">
            <a:solidFill>
              <a:srgbClr val="C8F3FF"/>
            </a:solidFill>
            <a:prstDash val="solid"/>
            <a:round/>
            <a:headEnd len="sm" w="sm" type="none"/>
            <a:tailEnd len="sm" w="sm" type="none"/>
          </a:ln>
          <a:effectLst>
            <a:outerShdw blurRad="40000" rotWithShape="0" dir="5400000" dist="23000">
              <a:srgbClr val="000000">
                <a:alpha val="34900"/>
              </a:srgbClr>
            </a:outerShdw>
          </a:effectLst>
        </p:spPr>
      </p:cxnSp>
      <p:pic>
        <p:nvPicPr>
          <p:cNvPr id="18" name="Google Shape;18;p1"/>
          <p:cNvPicPr preferRelativeResize="0"/>
          <p:nvPr/>
        </p:nvPicPr>
        <p:blipFill rotWithShape="1">
          <a:blip r:embed="rId1">
            <a:alphaModFix/>
          </a:blip>
          <a:srcRect b="0" l="0" r="0" t="0"/>
          <a:stretch/>
        </p:blipFill>
        <p:spPr>
          <a:xfrm>
            <a:off x="7661924" y="5200851"/>
            <a:ext cx="1396825" cy="1612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ocm/MathClubMyste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powteacher.blogspot.com/2019/07/feedback-for-140-repost.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1"/>
          <p:cNvSpPr txBox="1"/>
          <p:nvPr>
            <p:ph idx="1" type="subTitle"/>
          </p:nvPr>
        </p:nvSpPr>
        <p:spPr>
          <a:xfrm>
            <a:off x="4090400" y="2636538"/>
            <a:ext cx="4203300" cy="315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rPr b="1" lang="en-US"/>
              <a:t>Portland: day two</a:t>
            </a:r>
            <a:endParaRPr b="1" i="0" sz="3200" u="none" cap="none" strike="noStrike">
              <a:solidFill>
                <a:srgbClr val="888888"/>
              </a:solidFill>
            </a:endParaRPr>
          </a:p>
          <a:p>
            <a:pPr indent="0" lvl="0" marL="0" marR="0" rtl="0" algn="ctr">
              <a:spcBef>
                <a:spcPts val="640"/>
              </a:spcBef>
              <a:spcAft>
                <a:spcPts val="0"/>
              </a:spcAft>
              <a:buClr>
                <a:srgbClr val="888888"/>
              </a:buClr>
              <a:buSzPts val="3200"/>
              <a:buFont typeface="Arial"/>
              <a:buNone/>
            </a:pPr>
            <a:r>
              <a:rPr b="1" i="0" lang="en-US" sz="3200" u="none" cap="none" strike="noStrike">
                <a:solidFill>
                  <a:srgbClr val="888888"/>
                </a:solidFill>
              </a:rPr>
              <a:t>201</a:t>
            </a:r>
            <a:r>
              <a:rPr b="1" lang="en-US"/>
              <a:t>9</a:t>
            </a:r>
            <a:endParaRPr b="1" i="0" sz="3200" u="none" cap="none" strike="noStrike">
              <a:solidFill>
                <a:srgbClr val="888888"/>
              </a:solidFill>
            </a:endParaRPr>
          </a:p>
        </p:txBody>
      </p:sp>
      <p:sp>
        <p:nvSpPr>
          <p:cNvPr id="81" name="Google Shape;81;p11"/>
          <p:cNvSpPr txBox="1"/>
          <p:nvPr>
            <p:ph type="title"/>
          </p:nvPr>
        </p:nvSpPr>
        <p:spPr>
          <a:xfrm>
            <a:off x="224975" y="81275"/>
            <a:ext cx="8744700" cy="1981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ndara"/>
              <a:buNone/>
            </a:pPr>
            <a:r>
              <a:rPr b="1" i="0" lang="en-US" sz="7200" u="none" cap="none" strike="noStrike">
                <a:solidFill>
                  <a:schemeClr val="dk1"/>
                </a:solidFill>
              </a:rPr>
              <a:t>Reflecting on Practice</a:t>
            </a:r>
            <a:endParaRPr b="1" i="0" sz="7200" u="none" cap="none" strike="noStrike">
              <a:solidFill>
                <a:schemeClr val="dk1"/>
              </a:solidFill>
            </a:endParaRPr>
          </a:p>
        </p:txBody>
      </p:sp>
      <p:sp>
        <p:nvSpPr>
          <p:cNvPr id="82" name="Google Shape;8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888888"/>
                </a:solidFill>
                <a:latin typeface="Candara"/>
                <a:ea typeface="Candara"/>
                <a:cs typeface="Candara"/>
                <a:sym typeface="Candara"/>
              </a:rPr>
              <a:t>Reflecting on Practice</a:t>
            </a:r>
            <a:endParaRPr b="0" i="0" sz="1200" u="none" cap="none" strike="noStrike">
              <a:solidFill>
                <a:srgbClr val="888888"/>
              </a:solidFill>
              <a:latin typeface="Candara"/>
              <a:ea typeface="Candara"/>
              <a:cs typeface="Candara"/>
              <a:sym typeface="Candara"/>
            </a:endParaRPr>
          </a:p>
        </p:txBody>
      </p:sp>
      <p:sp>
        <p:nvSpPr>
          <p:cNvPr id="83" name="Google Shape;8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88888"/>
                </a:solidFill>
                <a:latin typeface="Candara"/>
                <a:ea typeface="Candara"/>
                <a:cs typeface="Candara"/>
                <a:sym typeface="Candara"/>
              </a:rPr>
              <a:t>Park City Mathematics Institute</a:t>
            </a:r>
            <a:endParaRPr b="0" i="0" sz="1200" u="none" cap="none" strike="noStrike">
              <a:solidFill>
                <a:srgbClr val="888888"/>
              </a:solidFill>
              <a:latin typeface="Candara"/>
              <a:ea typeface="Candara"/>
              <a:cs typeface="Candara"/>
              <a:sym typeface="Candara"/>
            </a:endParaRPr>
          </a:p>
        </p:txBody>
      </p:sp>
      <p:sp>
        <p:nvSpPr>
          <p:cNvPr id="84" name="Google Shape;8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5" name="Google Shape;85;p11"/>
          <p:cNvPicPr preferRelativeResize="0"/>
          <p:nvPr/>
        </p:nvPicPr>
        <p:blipFill>
          <a:blip r:embed="rId3">
            <a:alphaModFix/>
          </a:blip>
          <a:stretch>
            <a:fillRect/>
          </a:stretch>
        </p:blipFill>
        <p:spPr>
          <a:xfrm>
            <a:off x="936850" y="2062475"/>
            <a:ext cx="3381305" cy="3613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Four Quarters Marking</a:t>
            </a:r>
            <a:endParaRPr b="1"/>
          </a:p>
        </p:txBody>
      </p:sp>
      <p:sp>
        <p:nvSpPr>
          <p:cNvPr id="157" name="Google Shape;157;p2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sp>
        <p:nvSpPr>
          <p:cNvPr id="158" name="Google Shape;158;p2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9" name="Google Shape;159;p20"/>
          <p:cNvPicPr preferRelativeResize="0"/>
          <p:nvPr/>
        </p:nvPicPr>
        <p:blipFill rotWithShape="1">
          <a:blip r:embed="rId3">
            <a:alphaModFix/>
          </a:blip>
          <a:srcRect b="5437" l="4177" r="5602" t="22067"/>
          <a:stretch/>
        </p:blipFill>
        <p:spPr>
          <a:xfrm>
            <a:off x="0" y="1311350"/>
            <a:ext cx="9144000" cy="38328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Reflection</a:t>
            </a:r>
            <a:endParaRPr b="1"/>
          </a:p>
        </p:txBody>
      </p:sp>
      <p:sp>
        <p:nvSpPr>
          <p:cNvPr id="166" name="Google Shape;166;p21"/>
          <p:cNvSpPr txBox="1"/>
          <p:nvPr>
            <p:ph idx="1" type="body"/>
          </p:nvPr>
        </p:nvSpPr>
        <p:spPr>
          <a:xfrm>
            <a:off x="457200" y="1315700"/>
            <a:ext cx="8229600" cy="4870200"/>
          </a:xfrm>
          <a:prstGeom prst="rect">
            <a:avLst/>
          </a:prstGeom>
        </p:spPr>
        <p:txBody>
          <a:bodyPr anchorCtr="0" anchor="t" bIns="45700" lIns="91425" spcFirstLastPara="1" rIns="91425" wrap="square" tIns="45700">
            <a:noAutofit/>
          </a:bodyPr>
          <a:lstStyle/>
          <a:p>
            <a:pPr indent="-457200" lvl="0" marL="457200" rtl="0" algn="l">
              <a:spcBef>
                <a:spcPts val="640"/>
              </a:spcBef>
              <a:spcAft>
                <a:spcPts val="0"/>
              </a:spcAft>
              <a:buSzPts val="3600"/>
              <a:buChar char="•"/>
            </a:pPr>
            <a:r>
              <a:rPr lang="en-US" sz="3600"/>
              <a:t>What are the ways you give feedback that help students grow in their learning? What’s working? What might work better?</a:t>
            </a:r>
            <a:endParaRPr sz="3600"/>
          </a:p>
          <a:p>
            <a:pPr indent="-457200" lvl="0" marL="457200" rtl="0" algn="l">
              <a:spcBef>
                <a:spcPts val="0"/>
              </a:spcBef>
              <a:spcAft>
                <a:spcPts val="0"/>
              </a:spcAft>
              <a:buSzPts val="3600"/>
              <a:buChar char="•"/>
            </a:pPr>
            <a:r>
              <a:rPr lang="en-US" sz="3600"/>
              <a:t>What are ways that you balance the workload of giving effective feedback for many students? </a:t>
            </a:r>
            <a:r>
              <a:rPr lang="en-US" sz="3600"/>
              <a:t>What’s working? What might work better?</a:t>
            </a:r>
            <a:endParaRPr sz="3600"/>
          </a:p>
        </p:txBody>
      </p:sp>
      <p:sp>
        <p:nvSpPr>
          <p:cNvPr id="167" name="Google Shape;167;p2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Leveraging Artifacts </a:t>
            </a:r>
            <a:endParaRPr b="1"/>
          </a:p>
          <a:p>
            <a:pPr indent="0" lvl="0" marL="0" rtl="0" algn="ctr">
              <a:spcBef>
                <a:spcPts val="0"/>
              </a:spcBef>
              <a:spcAft>
                <a:spcPts val="0"/>
              </a:spcAft>
              <a:buNone/>
            </a:pPr>
            <a:r>
              <a:rPr b="1" lang="en-US"/>
              <a:t>of Student Thinking</a:t>
            </a:r>
            <a:endParaRPr b="1"/>
          </a:p>
        </p:txBody>
      </p:sp>
      <p:sp>
        <p:nvSpPr>
          <p:cNvPr id="92" name="Google Shape;92;p12"/>
          <p:cNvSpPr txBox="1"/>
          <p:nvPr>
            <p:ph idx="1" type="body"/>
          </p:nvPr>
        </p:nvSpPr>
        <p:spPr>
          <a:xfrm>
            <a:off x="457200" y="2113125"/>
            <a:ext cx="8229600" cy="40131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a:p>
            <a:pPr indent="0" lvl="0" marL="0" rtl="0" algn="ctr">
              <a:spcBef>
                <a:spcPts val="640"/>
              </a:spcBef>
              <a:spcAft>
                <a:spcPts val="0"/>
              </a:spcAft>
              <a:buNone/>
            </a:pPr>
            <a:r>
              <a:rPr lang="en-US"/>
              <a:t>High quality feedback as a way to support individual students in growing as 			learners, doers, and lovers of mathematics.</a:t>
            </a:r>
            <a:endParaRPr/>
          </a:p>
          <a:p>
            <a:pPr indent="0" lvl="0" marL="0" rtl="0" algn="ctr">
              <a:spcBef>
                <a:spcPts val="640"/>
              </a:spcBef>
              <a:spcAft>
                <a:spcPts val="0"/>
              </a:spcAft>
              <a:buNone/>
            </a:pPr>
            <a:r>
              <a:t/>
            </a:r>
            <a:endParaRPr/>
          </a:p>
        </p:txBody>
      </p:sp>
      <p:sp>
        <p:nvSpPr>
          <p:cNvPr id="93" name="Google Shape;93;p1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3"/>
          <p:cNvSpPr txBox="1"/>
          <p:nvPr>
            <p:ph idx="1" type="body"/>
          </p:nvPr>
        </p:nvSpPr>
        <p:spPr>
          <a:xfrm>
            <a:off x="457200" y="133760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n-US"/>
              <a:t>Review last night’s reading with the frame of the Four A’s Protocol:</a:t>
            </a:r>
            <a:endParaRPr/>
          </a:p>
          <a:p>
            <a:pPr indent="0" lvl="0" marL="0" marR="0" rtl="0" algn="l">
              <a:spcBef>
                <a:spcPts val="0"/>
              </a:spcBef>
              <a:spcAft>
                <a:spcPts val="0"/>
              </a:spcAft>
              <a:buClr>
                <a:schemeClr val="dk1"/>
              </a:buClr>
              <a:buSzPts val="3200"/>
              <a:buFont typeface="Arial"/>
              <a:buNone/>
            </a:pPr>
            <a:r>
              <a:t/>
            </a:r>
            <a:endParaRPr sz="2400"/>
          </a:p>
          <a:p>
            <a:pPr indent="-419100" lvl="0" marL="457200" rtl="0" algn="l">
              <a:spcBef>
                <a:spcPts val="0"/>
              </a:spcBef>
              <a:spcAft>
                <a:spcPts val="0"/>
              </a:spcAft>
              <a:buSzPts val="3000"/>
              <a:buChar char="•"/>
            </a:pPr>
            <a:r>
              <a:rPr lang="en-US" sz="3000"/>
              <a:t>What </a:t>
            </a:r>
            <a:r>
              <a:rPr lang="en-US" sz="3000" u="sng"/>
              <a:t>Assumptions</a:t>
            </a:r>
            <a:r>
              <a:rPr lang="en-US" sz="3000"/>
              <a:t> does the author hold? </a:t>
            </a:r>
            <a:endParaRPr sz="3000"/>
          </a:p>
          <a:p>
            <a:pPr indent="-419100" lvl="0" marL="457200" rtl="0" algn="l">
              <a:spcBef>
                <a:spcPts val="0"/>
              </a:spcBef>
              <a:spcAft>
                <a:spcPts val="0"/>
              </a:spcAft>
              <a:buSzPts val="3000"/>
              <a:buChar char="•"/>
            </a:pPr>
            <a:r>
              <a:rPr lang="en-US" sz="3000"/>
              <a:t>What do you </a:t>
            </a:r>
            <a:r>
              <a:rPr lang="en-US" sz="3000" u="sng"/>
              <a:t>Agree</a:t>
            </a:r>
            <a:r>
              <a:rPr lang="en-US" sz="3000"/>
              <a:t> with in the text? </a:t>
            </a:r>
            <a:endParaRPr sz="3000"/>
          </a:p>
          <a:p>
            <a:pPr indent="-419100" lvl="0" marL="457200" rtl="0" algn="l">
              <a:spcBef>
                <a:spcPts val="0"/>
              </a:spcBef>
              <a:spcAft>
                <a:spcPts val="0"/>
              </a:spcAft>
              <a:buSzPts val="3000"/>
              <a:buChar char="•"/>
            </a:pPr>
            <a:r>
              <a:rPr lang="en-US" sz="3000"/>
              <a:t>What do you want to </a:t>
            </a:r>
            <a:r>
              <a:rPr lang="en-US" sz="3000" u="sng"/>
              <a:t>Argue</a:t>
            </a:r>
            <a:r>
              <a:rPr lang="en-US" sz="3000"/>
              <a:t> with in the text? </a:t>
            </a:r>
            <a:endParaRPr sz="3000"/>
          </a:p>
          <a:p>
            <a:pPr indent="-419100" lvl="0" marL="457200" rtl="0" algn="l">
              <a:spcBef>
                <a:spcPts val="0"/>
              </a:spcBef>
              <a:spcAft>
                <a:spcPts val="0"/>
              </a:spcAft>
              <a:buSzPts val="3000"/>
              <a:buChar char="•"/>
            </a:pPr>
            <a:r>
              <a:rPr lang="en-US" sz="3000"/>
              <a:t>What part of the text do you want to </a:t>
            </a:r>
            <a:r>
              <a:rPr lang="en-US" sz="3000" u="sng"/>
              <a:t>Aspire</a:t>
            </a:r>
            <a:r>
              <a:rPr lang="en-US" sz="3000"/>
              <a:t> to (or </a:t>
            </a:r>
            <a:r>
              <a:rPr lang="en-US" sz="3000" u="sng"/>
              <a:t>Act</a:t>
            </a:r>
            <a:r>
              <a:rPr lang="en-US" sz="3000"/>
              <a:t> upon)?</a:t>
            </a:r>
            <a:endParaRPr sz="3000"/>
          </a:p>
          <a:p>
            <a:pPr indent="0" lvl="0" marL="0" rtl="0" algn="l">
              <a:spcBef>
                <a:spcPts val="0"/>
              </a:spcBef>
              <a:spcAft>
                <a:spcPts val="0"/>
              </a:spcAft>
              <a:buNone/>
            </a:pPr>
            <a:r>
              <a:t/>
            </a:r>
            <a:endParaRPr sz="1800"/>
          </a:p>
          <a:p>
            <a:pPr indent="0" lvl="0" marL="0" rtl="0" algn="l">
              <a:spcBef>
                <a:spcPts val="0"/>
              </a:spcBef>
              <a:spcAft>
                <a:spcPts val="0"/>
              </a:spcAft>
              <a:buNone/>
            </a:pPr>
            <a:r>
              <a:rPr lang="en-US" sz="3000"/>
              <a:t>Select one of your “A’s” and share with an </a:t>
            </a:r>
            <a:endParaRPr sz="3000"/>
          </a:p>
          <a:p>
            <a:pPr indent="0" lvl="0" marL="0" rtl="0" algn="l">
              <a:spcBef>
                <a:spcPts val="0"/>
              </a:spcBef>
              <a:spcAft>
                <a:spcPts val="0"/>
              </a:spcAft>
              <a:buNone/>
            </a:pPr>
            <a:r>
              <a:rPr lang="en-US" sz="3000"/>
              <a:t>elbow partner</a:t>
            </a:r>
            <a:endParaRPr sz="3000"/>
          </a:p>
          <a:p>
            <a:pPr indent="0" lvl="0" marL="0" marR="0" rtl="0" algn="l">
              <a:spcBef>
                <a:spcPts val="0"/>
              </a:spcBef>
              <a:spcAft>
                <a:spcPts val="0"/>
              </a:spcAft>
              <a:buNone/>
            </a:pPr>
            <a:r>
              <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p:txBody>
      </p:sp>
      <p:sp>
        <p:nvSpPr>
          <p:cNvPr id="99" name="Google Shape;99;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ndara"/>
              <a:buNone/>
            </a:pPr>
            <a:r>
              <a:rPr b="0" i="0" lang="en-US" sz="1200" u="none" cap="none" strike="noStrike">
                <a:solidFill>
                  <a:srgbClr val="888888"/>
                </a:solidFill>
                <a:latin typeface="Candara"/>
                <a:ea typeface="Candara"/>
                <a:cs typeface="Candara"/>
                <a:sym typeface="Candara"/>
              </a:rPr>
              <a:t>Reflecting on Practice</a:t>
            </a:r>
            <a:endParaRPr b="0" i="0" sz="1200" u="none" cap="none" strike="noStrike">
              <a:solidFill>
                <a:srgbClr val="888888"/>
              </a:solidFill>
              <a:latin typeface="Candara"/>
              <a:ea typeface="Candara"/>
              <a:cs typeface="Candara"/>
              <a:sym typeface="Candara"/>
            </a:endParaRPr>
          </a:p>
        </p:txBody>
      </p:sp>
      <p:sp>
        <p:nvSpPr>
          <p:cNvPr id="100" name="Google Shape;100;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88888"/>
                </a:solidFill>
                <a:latin typeface="Candara"/>
                <a:ea typeface="Candara"/>
                <a:cs typeface="Candara"/>
                <a:sym typeface="Candara"/>
              </a:rPr>
              <a:t>Park City Mathematics Institute</a:t>
            </a:r>
            <a:endParaRPr b="0" i="0" sz="1200" u="none" cap="none" strike="noStrike">
              <a:solidFill>
                <a:srgbClr val="888888"/>
              </a:solidFill>
              <a:latin typeface="Candara"/>
              <a:ea typeface="Candara"/>
              <a:cs typeface="Candara"/>
              <a:sym typeface="Candara"/>
            </a:endParaRPr>
          </a:p>
        </p:txBody>
      </p:sp>
      <p:sp>
        <p:nvSpPr>
          <p:cNvPr id="101" name="Google Shape;101;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2" name="Google Shape;102;p13"/>
          <p:cNvSpPr txBox="1"/>
          <p:nvPr>
            <p:ph type="title"/>
          </p:nvPr>
        </p:nvSpPr>
        <p:spPr>
          <a:xfrm>
            <a:off x="0" y="300575"/>
            <a:ext cx="88227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“The Secret of Effective Feedback”</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Getting Ready...</a:t>
            </a:r>
            <a:endParaRPr b="1"/>
          </a:p>
        </p:txBody>
      </p:sp>
      <p:sp>
        <p:nvSpPr>
          <p:cNvPr id="109" name="Google Shape;109;p1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a:p>
            <a:pPr indent="0" lvl="0" marL="0" rtl="0" algn="l">
              <a:spcBef>
                <a:spcPts val="640"/>
              </a:spcBef>
              <a:spcAft>
                <a:spcPts val="0"/>
              </a:spcAft>
              <a:buNone/>
            </a:pPr>
            <a:r>
              <a:rPr lang="en-US"/>
              <a:t>Framing our view of students, and students’ thinking in preparation for providing feedback.</a:t>
            </a:r>
            <a:endParaRPr/>
          </a:p>
          <a:p>
            <a:pPr indent="0" lvl="0" marL="0" rtl="0" algn="l">
              <a:spcBef>
                <a:spcPts val="640"/>
              </a:spcBef>
              <a:spcAft>
                <a:spcPts val="0"/>
              </a:spcAft>
              <a:buNone/>
            </a:pPr>
            <a:r>
              <a:t/>
            </a:r>
            <a:endParaRPr/>
          </a:p>
          <a:p>
            <a:pPr indent="0" lvl="0" marL="0" rtl="0" algn="ctr">
              <a:spcBef>
                <a:spcPts val="640"/>
              </a:spcBef>
              <a:spcAft>
                <a:spcPts val="0"/>
              </a:spcAft>
              <a:buNone/>
            </a:pPr>
            <a:r>
              <a:rPr b="1" lang="en-US" sz="4800"/>
              <a:t>why 2&gt;4</a:t>
            </a:r>
            <a:endParaRPr b="1" sz="4800"/>
          </a:p>
          <a:p>
            <a:pPr indent="0" lvl="0" marL="0" rtl="0" algn="l">
              <a:spcBef>
                <a:spcPts val="0"/>
              </a:spcBef>
              <a:spcAft>
                <a:spcPts val="0"/>
              </a:spcAft>
              <a:buClr>
                <a:schemeClr val="dk1"/>
              </a:buClr>
              <a:buSzPts val="1100"/>
              <a:buFont typeface="Arial"/>
              <a:buNone/>
            </a:pPr>
            <a:r>
              <a:t/>
            </a:r>
            <a:endParaRPr/>
          </a:p>
        </p:txBody>
      </p:sp>
      <p:sp>
        <p:nvSpPr>
          <p:cNvPr id="110" name="Google Shape;110;p1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457200" y="1523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Math Club Mystery</a:t>
            </a:r>
            <a:endParaRPr b="1"/>
          </a:p>
        </p:txBody>
      </p:sp>
      <p:sp>
        <p:nvSpPr>
          <p:cNvPr id="117" name="Google Shape;117;p1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8" name="Google Shape;118;p15"/>
          <p:cNvSpPr txBox="1"/>
          <p:nvPr>
            <p:ph idx="1" type="body"/>
          </p:nvPr>
        </p:nvSpPr>
        <p:spPr>
          <a:xfrm>
            <a:off x="131550" y="1331075"/>
            <a:ext cx="9012600" cy="4526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600"/>
              <a:t>Go to: </a:t>
            </a:r>
            <a:r>
              <a:rPr lang="en-US" sz="3600" u="sng">
                <a:solidFill>
                  <a:schemeClr val="hlink"/>
                </a:solidFill>
                <a:hlinkClick r:id="rId3"/>
              </a:rPr>
              <a:t>https://tinyurl.com/MathClubMystery</a:t>
            </a:r>
            <a:endParaRPr sz="36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Clr>
                <a:schemeClr val="dk1"/>
              </a:buClr>
              <a:buSzPts val="1100"/>
              <a:buFont typeface="Arial"/>
              <a:buNone/>
            </a:pPr>
            <a:r>
              <a:rPr lang="en-US" sz="3600"/>
              <a:t>On your own, take a few minutes to make sense of the problem.</a:t>
            </a:r>
            <a:endParaRPr sz="3600"/>
          </a:p>
          <a:p>
            <a:pPr indent="0" lvl="0" marL="0" rtl="0" algn="l">
              <a:lnSpc>
                <a:spcPct val="115000"/>
              </a:lnSpc>
              <a:spcBef>
                <a:spcPts val="0"/>
              </a:spcBef>
              <a:spcAft>
                <a:spcPts val="0"/>
              </a:spcAft>
              <a:buClr>
                <a:schemeClr val="dk1"/>
              </a:buClr>
              <a:buSzPts val="1100"/>
              <a:buFont typeface="Arial"/>
              <a:buNone/>
            </a:pPr>
            <a:r>
              <a:t/>
            </a:r>
            <a:endParaRPr sz="2400"/>
          </a:p>
          <a:p>
            <a:pPr indent="0" lvl="0" marL="0" rtl="0" algn="l">
              <a:lnSpc>
                <a:spcPct val="115000"/>
              </a:lnSpc>
              <a:spcBef>
                <a:spcPts val="0"/>
              </a:spcBef>
              <a:spcAft>
                <a:spcPts val="0"/>
              </a:spcAft>
              <a:buClr>
                <a:schemeClr val="dk1"/>
              </a:buClr>
              <a:buSzPts val="1100"/>
              <a:buFont typeface="Arial"/>
              <a:buNone/>
            </a:pPr>
            <a:r>
              <a:rPr lang="en-US" sz="3600"/>
              <a:t>Then begin familiarizing yourself with the student solutions, and the feedback provided. </a:t>
            </a:r>
            <a:endParaRPr sz="3600"/>
          </a:p>
          <a:p>
            <a:pPr indent="0" lvl="0" marL="0" rtl="0" algn="l">
              <a:spcBef>
                <a:spcPts val="640"/>
              </a:spcBef>
              <a:spcAft>
                <a:spcPts val="0"/>
              </a:spcAft>
              <a:buNone/>
            </a:pPr>
            <a:r>
              <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Math Club Mystery</a:t>
            </a:r>
            <a:endParaRPr b="1"/>
          </a:p>
        </p:txBody>
      </p:sp>
      <p:sp>
        <p:nvSpPr>
          <p:cNvPr id="125" name="Google Shape;125;p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6" name="Google Shape;126;p16"/>
          <p:cNvSpPr txBox="1"/>
          <p:nvPr>
            <p:ph idx="1" type="body"/>
          </p:nvPr>
        </p:nvSpPr>
        <p:spPr>
          <a:xfrm>
            <a:off x="457200" y="14855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3600"/>
              <a:t>With a partner, or two, at your table: </a:t>
            </a:r>
            <a:endParaRPr sz="3600"/>
          </a:p>
          <a:p>
            <a:pPr indent="-457200" lvl="0" marL="457200" rtl="0" algn="l">
              <a:spcBef>
                <a:spcPts val="640"/>
              </a:spcBef>
              <a:spcAft>
                <a:spcPts val="0"/>
              </a:spcAft>
              <a:buSzPts val="3600"/>
              <a:buAutoNum type="arabicParenR"/>
            </a:pPr>
            <a:r>
              <a:rPr lang="en-US" sz="3600"/>
              <a:t>Pick one piece of written feedback to revise</a:t>
            </a:r>
            <a:endParaRPr sz="3600"/>
          </a:p>
          <a:p>
            <a:pPr indent="-457200" lvl="0" marL="457200" rtl="0" algn="l">
              <a:spcBef>
                <a:spcPts val="0"/>
              </a:spcBef>
              <a:spcAft>
                <a:spcPts val="0"/>
              </a:spcAft>
              <a:buSzPts val="3600"/>
              <a:buAutoNum type="arabicParenR"/>
            </a:pPr>
            <a:r>
              <a:rPr lang="en-US" sz="3600"/>
              <a:t>Describe why the modification(s) would be more helpful in inviting the student to continue engaging productively with the problem</a:t>
            </a:r>
            <a:endParaRPr sz="3600"/>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Refined Feedback</a:t>
            </a:r>
            <a:endParaRPr b="1"/>
          </a:p>
        </p:txBody>
      </p:sp>
      <p:sp>
        <p:nvSpPr>
          <p:cNvPr id="133" name="Google Shape;133;p1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34" name="Google Shape;134;p1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t>In order…. offering revised feedback to </a:t>
            </a:r>
            <a:endParaRPr/>
          </a:p>
          <a:p>
            <a:pPr indent="0" lvl="0" marL="0" rtl="0" algn="l">
              <a:spcBef>
                <a:spcPts val="640"/>
              </a:spcBef>
              <a:spcAft>
                <a:spcPts val="0"/>
              </a:spcAft>
              <a:buNone/>
            </a:pPr>
            <a:r>
              <a:rPr lang="en-US"/>
              <a:t>Brian, Hannah, Kyle, Jacob or Daniel</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Be sure to share </a:t>
            </a:r>
            <a:r>
              <a:rPr b="1" i="1" lang="en-US" u="sng"/>
              <a:t>why</a:t>
            </a:r>
            <a:r>
              <a:rPr lang="en-US"/>
              <a:t> you feel the modification(s) would more effectively invite the student to re-engage with the problem.</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640"/>
              </a:spcBef>
              <a:spcAft>
                <a:spcPts val="0"/>
              </a:spcAft>
              <a:buClr>
                <a:schemeClr val="dk1"/>
              </a:buClr>
              <a:buSzPts val="3200"/>
              <a:buFont typeface="Arial"/>
              <a:buNone/>
            </a:pPr>
            <a:r>
              <a:rPr lang="en-US" sz="4800"/>
              <a:t>“Feedback should be more work for the recipient than the donor.”</a:t>
            </a:r>
            <a:endParaRPr sz="4800"/>
          </a:p>
          <a:p>
            <a:pPr indent="0" lvl="0" marL="0" marR="0" rtl="0" algn="l">
              <a:spcBef>
                <a:spcPts val="640"/>
              </a:spcBef>
              <a:spcAft>
                <a:spcPts val="0"/>
              </a:spcAft>
              <a:buClr>
                <a:schemeClr val="dk1"/>
              </a:buClr>
              <a:buSzPts val="3200"/>
              <a:buFont typeface="Arial"/>
              <a:buNone/>
            </a:pPr>
            <a:r>
              <a:rPr lang="en-US" sz="4800"/>
              <a:t>-Dylan Wiliam</a:t>
            </a:r>
            <a:endParaRPr sz="4800"/>
          </a:p>
        </p:txBody>
      </p:sp>
      <p:sp>
        <p:nvSpPr>
          <p:cNvPr id="140" name="Google Shape;14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ndara"/>
              <a:buNone/>
            </a:pPr>
            <a:r>
              <a:rPr b="0" i="0" lang="en-US" sz="1200" u="none" cap="none" strike="noStrike">
                <a:solidFill>
                  <a:srgbClr val="888888"/>
                </a:solidFill>
                <a:latin typeface="Candara"/>
                <a:ea typeface="Candara"/>
                <a:cs typeface="Candara"/>
                <a:sym typeface="Candara"/>
              </a:rPr>
              <a:t>Reflecting on Practice</a:t>
            </a:r>
            <a:endParaRPr b="0" i="0" sz="1200" u="none" cap="none" strike="noStrike">
              <a:solidFill>
                <a:srgbClr val="888888"/>
              </a:solidFill>
              <a:latin typeface="Candara"/>
              <a:ea typeface="Candara"/>
              <a:cs typeface="Candara"/>
              <a:sym typeface="Candara"/>
            </a:endParaRPr>
          </a:p>
        </p:txBody>
      </p:sp>
      <p:sp>
        <p:nvSpPr>
          <p:cNvPr id="141" name="Google Shape;14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88888"/>
                </a:solidFill>
                <a:latin typeface="Candara"/>
                <a:ea typeface="Candara"/>
                <a:cs typeface="Candara"/>
                <a:sym typeface="Candara"/>
              </a:rPr>
              <a:t>Park City Mathematics Institute</a:t>
            </a:r>
            <a:endParaRPr b="0" i="0" sz="1200" u="none" cap="none" strike="noStrike">
              <a:solidFill>
                <a:srgbClr val="888888"/>
              </a:solidFill>
              <a:latin typeface="Candara"/>
              <a:ea typeface="Candara"/>
              <a:cs typeface="Candara"/>
              <a:sym typeface="Candara"/>
            </a:endParaRPr>
          </a:p>
        </p:txBody>
      </p:sp>
      <p:sp>
        <p:nvSpPr>
          <p:cNvPr id="142" name="Google Shape;14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t>Feedback for 140+</a:t>
            </a:r>
            <a:endParaRPr b="1"/>
          </a:p>
        </p:txBody>
      </p:sp>
      <p:sp>
        <p:nvSpPr>
          <p:cNvPr id="149" name="Google Shape;149;p1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50" name="Google Shape;150;p1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57200" lvl="0" marL="457200" rtl="0" algn="l">
              <a:spcBef>
                <a:spcPts val="640"/>
              </a:spcBef>
              <a:spcAft>
                <a:spcPts val="0"/>
              </a:spcAft>
              <a:buSzPts val="3600"/>
              <a:buChar char="•"/>
            </a:pPr>
            <a:r>
              <a:rPr lang="en-US" sz="3600"/>
              <a:t>Feedback Buddies</a:t>
            </a:r>
            <a:endParaRPr sz="3600"/>
          </a:p>
          <a:p>
            <a:pPr indent="-457200" lvl="0" marL="457200" rtl="0" algn="l">
              <a:spcBef>
                <a:spcPts val="0"/>
              </a:spcBef>
              <a:spcAft>
                <a:spcPts val="0"/>
              </a:spcAft>
              <a:buSzPts val="3600"/>
              <a:buChar char="•"/>
            </a:pPr>
            <a:r>
              <a:rPr lang="en-US" sz="3600"/>
              <a:t>Group Buddies</a:t>
            </a:r>
            <a:endParaRPr sz="3600"/>
          </a:p>
          <a:p>
            <a:pPr indent="-457200" lvl="0" marL="457200" rtl="0" algn="l">
              <a:spcBef>
                <a:spcPts val="0"/>
              </a:spcBef>
              <a:spcAft>
                <a:spcPts val="0"/>
              </a:spcAft>
              <a:buSzPts val="3600"/>
              <a:buChar char="•"/>
            </a:pPr>
            <a:r>
              <a:rPr lang="en-US" sz="3600"/>
              <a:t>Random 7</a:t>
            </a:r>
            <a:endParaRPr sz="3600"/>
          </a:p>
          <a:p>
            <a:pPr indent="-457200" lvl="0" marL="457200" rtl="0" algn="l">
              <a:spcBef>
                <a:spcPts val="0"/>
              </a:spcBef>
              <a:spcAft>
                <a:spcPts val="0"/>
              </a:spcAft>
              <a:buSzPts val="3600"/>
              <a:buChar char="•"/>
            </a:pPr>
            <a:r>
              <a:rPr lang="en-US" sz="3600"/>
              <a:t>Random 3</a:t>
            </a:r>
            <a:endParaRPr sz="3600"/>
          </a:p>
          <a:p>
            <a:pPr indent="0" lvl="0" marL="0" rtl="0" algn="l">
              <a:spcBef>
                <a:spcPts val="640"/>
              </a:spcBef>
              <a:spcAft>
                <a:spcPts val="0"/>
              </a:spcAft>
              <a:buNone/>
            </a:pPr>
            <a:r>
              <a:t/>
            </a:r>
            <a:endParaRPr/>
          </a:p>
          <a:p>
            <a:pPr indent="0" lvl="0" marL="0" rtl="0" algn="l">
              <a:spcBef>
                <a:spcPts val="640"/>
              </a:spcBef>
              <a:spcAft>
                <a:spcPts val="0"/>
              </a:spcAft>
              <a:buNone/>
            </a:pPr>
            <a:r>
              <a:rPr lang="en-US" sz="2400" u="sng">
                <a:solidFill>
                  <a:schemeClr val="hlink"/>
                </a:solidFill>
                <a:latin typeface="Arial"/>
                <a:ea typeface="Arial"/>
                <a:cs typeface="Arial"/>
                <a:sym typeface="Arial"/>
                <a:hlinkClick r:id="rId3"/>
              </a:rPr>
              <a:t>https://powteacher.blogspot.com/2019/07/feedback-for-140-repost.html</a:t>
            </a:r>
            <a:endParaRPr sz="2400"/>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