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andar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ndara-bold.fntdata"/><Relationship Id="rId23" Type="http://schemas.openxmlformats.org/officeDocument/2006/relationships/font" Target="fonts/Canda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ndara-boldItalic.fntdata"/><Relationship Id="rId25" Type="http://schemas.openxmlformats.org/officeDocument/2006/relationships/font" Target="fonts/Canda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insidemathematics.org/classroom-videos/formative-re-engaging-lessons/5th-grade-math-interpreting-fractions/lesson-part-1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e1fa87e5c_1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e1fa87e5c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5e1fa87e5c_1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1fa87e5c_1_2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1fa87e5c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5e1fa87e5c_1_2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e1fa87e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5 Practices review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(Show the book)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41B47"/>
                </a:solidFill>
              </a:rPr>
              <a:t>[Anne] 0:05 - 0:10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Last night, you each had a chance to review a little bit about the 5 Practices.  Right now, discuss in your group: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US"/>
              <a:t>How do you use the 5-Practices in your classroom, if you do?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US"/>
              <a:t>What questions do you have about the 5 practices?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8" name="Google Shape;178;g5e1fa87e5c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e1fa87e5c_1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e1fa87e5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41B47"/>
                </a:solidFill>
              </a:rPr>
              <a:t>[Anne]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As you read and discussed, these are the 5 practices. 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189" name="Google Shape;189;g5e1fa87e5c_1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1fa87e5c_1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1fa87e5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[Anne] 0:10 - 0:12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41B47"/>
                </a:solidFill>
              </a:rPr>
              <a:t>The first two practices take place before and during a given lesson or task. We’re going to focus on the other 3 practices today...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197" name="Google Shape;197;g5e1fa87e5c_1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1fa87e5c_1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e1fa87e5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Steps 3-5 of the 5 Practices: Select, Sequence, Connect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41B47"/>
                </a:solidFill>
              </a:rPr>
              <a:t>[Anne] 0:12 - 0:20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41B47"/>
                </a:solidFill>
              </a:rPr>
              <a:t>In your folder, you will find a collection of student work from the carpool task.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41B47"/>
                </a:solidFill>
              </a:rPr>
              <a:t>With your table group,</a:t>
            </a:r>
            <a:endParaRPr b="1">
              <a:solidFill>
                <a:srgbClr val="741B4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400"/>
              <a:buChar char="-"/>
            </a:pPr>
            <a:r>
              <a:rPr b="1" lang="en-US">
                <a:solidFill>
                  <a:srgbClr val="741B47"/>
                </a:solidFill>
              </a:rPr>
              <a:t>Select 4 or 5 of the artifacts</a:t>
            </a:r>
            <a:endParaRPr b="1">
              <a:solidFill>
                <a:srgbClr val="741B4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400"/>
              <a:buChar char="-"/>
            </a:pPr>
            <a:r>
              <a:rPr b="1" lang="en-US">
                <a:solidFill>
                  <a:srgbClr val="741B47"/>
                </a:solidFill>
              </a:rPr>
              <a:t>At your table, sequence work in a way that you would have it presented in your classroom 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(We,the TLPLT will walk around and determine which 2-3 tables we want to share out (depending on time) and how we want to sequence)</a:t>
            </a:r>
            <a:endParaRPr/>
          </a:p>
        </p:txBody>
      </p:sp>
      <p:sp>
        <p:nvSpPr>
          <p:cNvPr id="207" name="Google Shape;207;g5e1fa87e5c_1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e1fa87e5c_1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e1fa87e5c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Steps 3-5 of the 5 Practices: Select, Sequence, Connect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[Anne] 0:20 - 0:25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Once you and your table have agreed on a sequence, write down your sequence next to  #1 on the handout in your folder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41B47"/>
                </a:solidFill>
              </a:rPr>
              <a:t>One more minute to have something written down.</a:t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work - from work that’s up in the posters. What if this was produced in your classroom?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Choose 4 or 5 of the artifacts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At your table, sequence work in a way that you would have it presented in your classroom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(After many minutes of sequencing, go to the questions on the next slide)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(We,the TLPLT will walk around and determine which 2-3 tables we want to share out (depending on time) and how we want to sequence)</a:t>
            </a:r>
            <a:endParaRPr/>
          </a:p>
        </p:txBody>
      </p:sp>
      <p:sp>
        <p:nvSpPr>
          <p:cNvPr id="216" name="Google Shape;216;g5e1fa87e5c_1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e1fa87e5c_1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e1fa87e5c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5e1fa87e5c_1_1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d2c36ded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5cd2c36ded_4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0c0031e4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e0c0031e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5e0c0031e4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e131d8d30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e131d8d3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5e131d8d30_1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131d8d30_1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131d8d30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e131d8d30_1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131d8d30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e131d8d3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http://www.insidemathematics.org/classroom-videos/formative-re-engaging-lessons/5th-grade-math-interpreting-fractions/lesson-part-1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Approximately 0:00 - 4:09</a:t>
            </a:r>
            <a:endParaRPr/>
          </a:p>
        </p:txBody>
      </p:sp>
      <p:sp>
        <p:nvSpPr>
          <p:cNvPr id="127" name="Google Shape;127;g5e131d8d30_1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20b43448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20b434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10-15 minutes</a:t>
            </a:r>
            <a:endParaRPr/>
          </a:p>
        </p:txBody>
      </p:sp>
      <p:sp>
        <p:nvSpPr>
          <p:cNvPr id="137" name="Google Shape;137;g5e20b43448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131d8d30_1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131d8d3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10-15 minutes</a:t>
            </a:r>
            <a:endParaRPr/>
          </a:p>
        </p:txBody>
      </p:sp>
      <p:sp>
        <p:nvSpPr>
          <p:cNvPr id="147" name="Google Shape;147;g5e131d8d30_1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e131d8d30_1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e131d8d30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5e131d8d30_1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  <a:defRPr b="1" i="0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9CFF">
            <a:alpha val="8079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52400" y="6248400"/>
            <a:ext cx="7848600" cy="0"/>
          </a:xfrm>
          <a:prstGeom prst="straightConnector1">
            <a:avLst/>
          </a:prstGeom>
          <a:noFill/>
          <a:ln cap="flat" cmpd="sng" w="38100">
            <a:solidFill>
              <a:srgbClr val="07DC0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6" name="Google Shape;16;p1"/>
          <p:cNvCxnSpPr/>
          <p:nvPr/>
        </p:nvCxnSpPr>
        <p:spPr>
          <a:xfrm>
            <a:off x="152400" y="6172200"/>
            <a:ext cx="7772400" cy="0"/>
          </a:xfrm>
          <a:prstGeom prst="straightConnector1">
            <a:avLst/>
          </a:prstGeom>
          <a:noFill/>
          <a:ln cap="flat" cmpd="sng" w="38100">
            <a:solidFill>
              <a:srgbClr val="58B12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7" name="Google Shape;17;p1"/>
          <p:cNvCxnSpPr/>
          <p:nvPr/>
        </p:nvCxnSpPr>
        <p:spPr>
          <a:xfrm>
            <a:off x="152400" y="6324600"/>
            <a:ext cx="7924800" cy="0"/>
          </a:xfrm>
          <a:prstGeom prst="straightConnector1">
            <a:avLst/>
          </a:prstGeom>
          <a:noFill/>
          <a:ln cap="flat" cmpd="sng" w="38100">
            <a:solidFill>
              <a:srgbClr val="C8F3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pic>
        <p:nvPicPr>
          <p:cNvPr id="18" name="Google Shape;1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61924" y="5200851"/>
            <a:ext cx="1396825" cy="1612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subTitle"/>
          </p:nvPr>
        </p:nvSpPr>
        <p:spPr>
          <a:xfrm>
            <a:off x="5246975" y="3644425"/>
            <a:ext cx="35676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/>
              <a:t>Portland;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/>
              <a:t>day three</a:t>
            </a:r>
            <a:endParaRPr b="0" i="0" sz="3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201</a:t>
            </a:r>
            <a:r>
              <a:rPr lang="en-US"/>
              <a:t>9</a:t>
            </a:r>
            <a:endParaRPr b="0" i="0" sz="3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457200" y="541475"/>
            <a:ext cx="8229600" cy="25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</a:rPr>
              <a:t>Reflecting on Practice</a:t>
            </a:r>
            <a:endParaRPr b="1" i="0" sz="7200" u="none" cap="none" strike="noStrike">
              <a:solidFill>
                <a:schemeClr val="dk1"/>
              </a:solidFill>
            </a:endParaRPr>
          </a:p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Reflecting on Practice</a:t>
            </a:r>
            <a:endParaRPr b="0" i="0" sz="1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  <a:endParaRPr b="0" i="0" sz="1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00" y="2790400"/>
            <a:ext cx="5430450" cy="40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Reflect on Re-engagement</a:t>
            </a:r>
            <a:endParaRPr b="1"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457200" y="1559925"/>
            <a:ext cx="8229600" cy="413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How might re-engagement lessons/activities be used to support student learning in your classroom?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What might be some challenges that could arise in using </a:t>
            </a:r>
            <a:r>
              <a:rPr lang="en-US"/>
              <a:t>re-engagement lessons/activities </a:t>
            </a:r>
            <a:r>
              <a:rPr lang="en-US"/>
              <a:t>in your classroom?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88" y="272675"/>
            <a:ext cx="8728824" cy="49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2147400" y="2409250"/>
            <a:ext cx="65394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b="1" lang="en-US"/>
              <a:t>5 Practices for Orchestrating Productive Classroom Discussions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t/>
            </a:r>
            <a:endParaRPr b="1"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b="1" lang="en-US" sz="3600"/>
              <a:t>Peg Smith</a:t>
            </a:r>
            <a:endParaRPr b="1"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b="1" lang="en-US" sz="3600"/>
              <a:t>Mary Kay Stein</a:t>
            </a:r>
            <a:endParaRPr b="1"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t/>
            </a:r>
            <a:endParaRPr b="1"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b="1" lang="en-US" sz="3600"/>
              <a:t>2nd edition, 2019</a:t>
            </a:r>
            <a:endParaRPr b="1"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b="1" lang="en-US"/>
              <a:t> </a:t>
            </a:r>
            <a:endParaRPr b="1" i="0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181" name="Google Shape;181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Reflecting on Practice</a:t>
            </a:r>
            <a:endParaRPr b="0" i="0" sz="1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2" name="Google Shape;182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  <a:endParaRPr b="0" i="0" sz="1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899" y="3062600"/>
            <a:ext cx="1915950" cy="2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775" y="622651"/>
            <a:ext cx="1852525" cy="26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5 Practices</a:t>
            </a:r>
            <a:endParaRPr b="1"/>
          </a:p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908150" y="16239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1) Anticipating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2) Monitoring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3) Selecting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4) Sequencing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5) Connecting</a:t>
            </a:r>
            <a:endParaRPr/>
          </a:p>
        </p:txBody>
      </p: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457200" y="2133425"/>
            <a:ext cx="3760500" cy="1884300"/>
          </a:xfrm>
          <a:prstGeom prst="rightArrowCallout">
            <a:avLst>
              <a:gd fmla="val 23526" name="adj1"/>
              <a:gd fmla="val 25000" name="adj2"/>
              <a:gd fmla="val 19605" name="adj3"/>
              <a:gd fmla="val 83086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5 Practices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457075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9999"/>
                </a:solidFill>
              </a:rPr>
              <a:t>0) Selecting (Choose an appropriate task)</a:t>
            </a:r>
            <a:endParaRPr i="1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434343"/>
                </a:solidFill>
              </a:rPr>
              <a:t>1) Anticipating (Predict range of student work)</a:t>
            </a:r>
            <a:endParaRPr i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434343"/>
                </a:solidFill>
              </a:rPr>
              <a:t>2) Monitoring (Identify during the lesson)</a:t>
            </a:r>
            <a:endParaRPr i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3) Selecting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4) Sequencing		</a:t>
            </a:r>
            <a:r>
              <a:rPr b="1" i="1" lang="en-US" sz="2800"/>
              <a:t>After student work is created</a:t>
            </a:r>
            <a:endParaRPr b="1" i="1" sz="2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5) Connecting</a:t>
            </a:r>
            <a:endParaRPr b="1"/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2633675" y="3304350"/>
            <a:ext cx="12270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Select, Sequence, Connect</a:t>
            </a:r>
            <a:endParaRPr b="1"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457200" y="1600200"/>
            <a:ext cx="62532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Look again at the</a:t>
            </a:r>
            <a:r>
              <a:rPr lang="en-US"/>
              <a:t> student work from the carpool task.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With your table group: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Select 4 or 5 pieces of work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Sequence in a way that you would have it presented in your classroom</a:t>
            </a:r>
            <a:endParaRPr/>
          </a:p>
        </p:txBody>
      </p:sp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625" y="1417653"/>
            <a:ext cx="3118375" cy="29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Select, Sequence, Connect</a:t>
            </a:r>
            <a:endParaRPr b="1"/>
          </a:p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Once you have come to an agreement of a sequence at your table:</a:t>
            </a:r>
            <a:endParaRPr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AutoNum type="arabicParenR"/>
            </a:pPr>
            <a:r>
              <a:rPr lang="en-US"/>
              <a:t>record your sequence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US"/>
              <a:t>explain your reasoning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AutoNum type="arabicParenR"/>
            </a:pPr>
            <a:r>
              <a:rPr lang="en-US"/>
              <a:t>w</a:t>
            </a:r>
            <a:r>
              <a:rPr lang="en-US"/>
              <a:t>hat do you imagine students would take away from your sequence?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Discuss two significant take-aways</a:t>
            </a:r>
            <a:endParaRPr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Reflect on the 5 Practices</a:t>
            </a:r>
            <a:endParaRPr b="1"/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457200" y="1559925"/>
            <a:ext cx="8229600" cy="413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might the 5 Practices be used to support student learning in your classroom?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might be some challenges that could arise in using the 5 Practices in your classroom?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397300" y="975750"/>
            <a:ext cx="82296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students are continually providing evidence of their thinking throughout the course of the school day and the academic year. We will be examining ways</a:t>
            </a:r>
            <a:r>
              <a:rPr lang="en-US"/>
              <a:t> these physical records of their thinking can be viewed as a natural resource of classrooms, and better used to serve us as teachers and our students as learners.</a:t>
            </a:r>
            <a:endParaRPr/>
          </a:p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Reflecting on Practice</a:t>
            </a:r>
            <a:endParaRPr b="0" i="0" sz="1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Park City Mathematics Institute</a:t>
            </a:r>
            <a:endParaRPr b="0" i="0" sz="1200" u="none" cap="none" strike="noStrik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Leveraging</a:t>
            </a:r>
            <a:r>
              <a:rPr lang="en-US" sz="3200"/>
              <a:t> </a:t>
            </a:r>
            <a:r>
              <a:rPr b="1" lang="en-US"/>
              <a:t>Artifacts of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Student Thinking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457200" y="109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Re-teach vs Re-engage</a:t>
            </a:r>
            <a:endParaRPr b="1" sz="4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Re-teach</a:t>
            </a:r>
            <a:endParaRPr b="1" sz="36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925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Address basic skills that are missing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 same or similar problems over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Teach the unit again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More practice to learn procedures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Focus mostly on underachievers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Lower cognitive </a:t>
            </a: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demand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Re-engage</a:t>
            </a:r>
            <a:endParaRPr b="1" sz="36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4182850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Revisit student thinking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Address conceptual understanding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Examine the task from different perspectives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Critique approaches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Make connections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Engage entire class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Higher cognitive </a:t>
            </a: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demand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254925" y="274650"/>
            <a:ext cx="864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Types of Re-engagement Activities</a:t>
            </a:r>
            <a:endParaRPr b="1" sz="4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199625" y="1417650"/>
            <a:ext cx="7427400" cy="4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Annotate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Critique then Improve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Scoring Using a Rubric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Fix the Mistake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What makes it a model?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Compare &amp; Contrast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Correct previous work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Gallery Walk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 u="sng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 u="sng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Example of </a:t>
            </a:r>
            <a:r>
              <a:rPr b="1" lang="en-US"/>
              <a:t>Re-engagement </a:t>
            </a:r>
            <a:endParaRPr/>
          </a:p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15025" y="1600200"/>
            <a:ext cx="77049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Frame for viewing the video: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is the teacher leveraging artifacts of student thinking?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What aspects of the lesson make this re-engagement rather than re-teaching?</a:t>
            </a:r>
            <a:endParaRPr/>
          </a:p>
        </p:txBody>
      </p:sp>
      <p:sp>
        <p:nvSpPr>
          <p:cNvPr id="123" name="Google Shape;123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57200" y="619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457200" y="1944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6553200" y="67007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3606"/>
            <a:ext cx="9143999" cy="507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214650" y="141625"/>
            <a:ext cx="87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Candara"/>
                <a:ea typeface="Candara"/>
                <a:cs typeface="Candara"/>
                <a:sym typeface="Candara"/>
              </a:rPr>
              <a:t>Getting Ready to </a:t>
            </a:r>
            <a:r>
              <a:rPr b="1"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Re-engage</a:t>
            </a:r>
            <a:endParaRPr sz="4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29850" y="1095475"/>
            <a:ext cx="8484300" cy="5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latin typeface="Candara"/>
                <a:ea typeface="Candara"/>
                <a:cs typeface="Candara"/>
                <a:sym typeface="Candara"/>
              </a:rPr>
              <a:t>Familiarize yourself with the carpool problem:</a:t>
            </a:r>
            <a:endParaRPr sz="32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7500"/>
            <a:ext cx="9144000" cy="37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210000" y="274650"/>
            <a:ext cx="871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Re-engagement Activities</a:t>
            </a:r>
            <a:endParaRPr sz="4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330200" y="1198950"/>
            <a:ext cx="8484300" cy="5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At each table </a:t>
            </a:r>
            <a:r>
              <a:rPr lang="en-US" sz="3200">
                <a:latin typeface="Candara"/>
                <a:ea typeface="Candara"/>
                <a:cs typeface="Candara"/>
                <a:sym typeface="Candara"/>
              </a:rPr>
              <a:t>define</a:t>
            </a: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two </a:t>
            </a:r>
            <a:r>
              <a:rPr i="1"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sets</a:t>
            </a: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(1-3 pieces) of student work that you will focus on. 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Then split your table into two groups, each focusing on one of the sets. </a:t>
            </a:r>
            <a:endParaRPr sz="3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latin typeface="Candara"/>
                <a:ea typeface="Candara"/>
                <a:cs typeface="Candara"/>
                <a:sym typeface="Candara"/>
              </a:rPr>
              <a:t>Define a re-engagement activity based on your set of work.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</a:rPr>
              <a:t>https://tinyurl.com/Re-engagementLesson</a:t>
            </a:r>
            <a:endParaRPr sz="3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Re-engagement Activities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Find a group from a different table who do not define the exact same set of student work.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Describe your group’s thinking in selecting the </a:t>
            </a:r>
            <a:r>
              <a:rPr i="1" lang="en-US" u="sng"/>
              <a:t>type</a:t>
            </a:r>
            <a:r>
              <a:rPr lang="en-US"/>
              <a:t> of re-engagement activity.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Switch roles and listen.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