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99" r:id="rId2"/>
    <p:sldId id="263" r:id="rId3"/>
    <p:sldId id="262" r:id="rId4"/>
    <p:sldId id="309" r:id="rId5"/>
    <p:sldId id="303" r:id="rId6"/>
    <p:sldId id="278" r:id="rId7"/>
    <p:sldId id="270" r:id="rId8"/>
    <p:sldId id="273" r:id="rId9"/>
    <p:sldId id="310" r:id="rId10"/>
    <p:sldId id="297" r:id="rId11"/>
    <p:sldId id="280" r:id="rId12"/>
    <p:sldId id="298" r:id="rId13"/>
    <p:sldId id="283" r:id="rId14"/>
    <p:sldId id="302" r:id="rId15"/>
    <p:sldId id="281" r:id="rId16"/>
    <p:sldId id="264" r:id="rId17"/>
    <p:sldId id="300" r:id="rId18"/>
    <p:sldId id="265" r:id="rId19"/>
    <p:sldId id="307" r:id="rId20"/>
    <p:sldId id="289" r:id="rId21"/>
    <p:sldId id="26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30"/>
    <p:restoredTop sz="88016" autoAdjust="0"/>
  </p:normalViewPr>
  <p:slideViewPr>
    <p:cSldViewPr>
      <p:cViewPr varScale="1">
        <p:scale>
          <a:sx n="75" d="100"/>
          <a:sy n="75" d="100"/>
        </p:scale>
        <p:origin x="1336" y="176"/>
      </p:cViewPr>
      <p:guideLst>
        <p:guide orient="horz" pos="2160"/>
        <p:guide pos="2880"/>
      </p:guideLst>
    </p:cSldViewPr>
  </p:slideViewPr>
  <p:notesTextViewPr>
    <p:cViewPr>
      <p:scale>
        <a:sx n="1" d="1"/>
        <a:sy n="1" d="1"/>
      </p:scale>
      <p:origin x="0" y="0"/>
    </p:cViewPr>
  </p:notesTextViewPr>
  <p:sorterViewPr>
    <p:cViewPr>
      <p:scale>
        <a:sx n="66" d="100"/>
        <a:sy n="66" d="100"/>
      </p:scale>
      <p:origin x="0" y="-162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4/22/18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16489609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34071949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9EF82064-6191-2146-B3F6-A2A7C1B7FAD9}" type="slidenum">
              <a:rPr lang="en-US" sz="1200"/>
              <a:pPr>
                <a:defRPr/>
              </a:pPr>
              <a:t>13</a:t>
            </a:fld>
            <a:endParaRPr lang="en-US" sz="1200"/>
          </a:p>
        </p:txBody>
      </p:sp>
    </p:spTree>
    <p:extLst>
      <p:ext uri="{BB962C8B-B14F-4D97-AF65-F5344CB8AC3E}">
        <p14:creationId xmlns:p14="http://schemas.microsoft.com/office/powerpoint/2010/main" val="26580326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9EF82064-6191-2146-B3F6-A2A7C1B7FAD9}" type="slidenum">
              <a:rPr lang="en-US" sz="1200"/>
              <a:pPr>
                <a:defRPr/>
              </a:pPr>
              <a:t>14</a:t>
            </a:fld>
            <a:endParaRPr lang="en-US" sz="1200"/>
          </a:p>
        </p:txBody>
      </p:sp>
    </p:spTree>
    <p:extLst>
      <p:ext uri="{BB962C8B-B14F-4D97-AF65-F5344CB8AC3E}">
        <p14:creationId xmlns:p14="http://schemas.microsoft.com/office/powerpoint/2010/main" val="25794509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15</a:t>
            </a:fld>
            <a:endParaRPr lang="en-US"/>
          </a:p>
        </p:txBody>
      </p:sp>
    </p:spTree>
    <p:extLst>
      <p:ext uri="{BB962C8B-B14F-4D97-AF65-F5344CB8AC3E}">
        <p14:creationId xmlns:p14="http://schemas.microsoft.com/office/powerpoint/2010/main" val="23713344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“Do the task on your own”  then “share your answer with a partner”.</a:t>
            </a:r>
          </a:p>
        </p:txBody>
      </p:sp>
      <p:sp>
        <p:nvSpPr>
          <p:cNvPr id="4" name="Slide Number Placeholder 3"/>
          <p:cNvSpPr>
            <a:spLocks noGrp="1"/>
          </p:cNvSpPr>
          <p:nvPr>
            <p:ph type="sldNum" sz="quarter" idx="10"/>
          </p:nvPr>
        </p:nvSpPr>
        <p:spPr/>
        <p:txBody>
          <a:bodyPr/>
          <a:lstStyle/>
          <a:p>
            <a:fld id="{F17BD0BE-5780-4156-9B75-D207BA6B885C}" type="slidenum">
              <a:rPr lang="en-US" smtClean="0"/>
              <a:t>16</a:t>
            </a:fld>
            <a:endParaRPr lang="en-US"/>
          </a:p>
        </p:txBody>
      </p:sp>
    </p:spTree>
    <p:extLst>
      <p:ext uri="{BB962C8B-B14F-4D97-AF65-F5344CB8AC3E}">
        <p14:creationId xmlns:p14="http://schemas.microsoft.com/office/powerpoint/2010/main" val="13605855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17</a:t>
            </a:fld>
            <a:endParaRPr lang="en-US"/>
          </a:p>
        </p:txBody>
      </p:sp>
    </p:spTree>
    <p:extLst>
      <p:ext uri="{BB962C8B-B14F-4D97-AF65-F5344CB8AC3E}">
        <p14:creationId xmlns:p14="http://schemas.microsoft.com/office/powerpoint/2010/main" val="32711958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a:p>
        </p:txBody>
      </p:sp>
      <p:sp>
        <p:nvSpPr>
          <p:cNvPr id="4" name="Header Placeholder 3"/>
          <p:cNvSpPr>
            <a:spLocks noGrp="1"/>
          </p:cNvSpPr>
          <p:nvPr>
            <p:ph type="hdr" sz="quarter"/>
          </p:nvPr>
        </p:nvSpPr>
        <p:spPr/>
        <p:txBody>
          <a:bodyPr/>
          <a:lstStyle/>
          <a:p>
            <a:pPr>
              <a:defRPr/>
            </a:pPr>
            <a:r>
              <a:rPr lang="en-US"/>
              <a:t>Science Nspired: Modules in Biology, Chemistry, and Physics</a:t>
            </a:r>
          </a:p>
        </p:txBody>
      </p:sp>
      <p:sp>
        <p:nvSpPr>
          <p:cNvPr id="5" name="Date Placeholder 4"/>
          <p:cNvSpPr>
            <a:spLocks noGrp="1"/>
          </p:cNvSpPr>
          <p:nvPr>
            <p:ph type="dt" sz="quarter" idx="1"/>
          </p:nvPr>
        </p:nvSpPr>
        <p:spPr/>
        <p:txBody>
          <a:bodyPr/>
          <a:lstStyle/>
          <a:p>
            <a:pPr>
              <a:defRPr/>
            </a:pPr>
            <a:r>
              <a:rPr lang="en-US"/>
              <a:t>April 24, 2012</a:t>
            </a:r>
          </a:p>
        </p:txBody>
      </p:sp>
      <p:sp>
        <p:nvSpPr>
          <p:cNvPr id="6" name="Footer Placeholder 5"/>
          <p:cNvSpPr>
            <a:spLocks noGrp="1"/>
          </p:cNvSpPr>
          <p:nvPr>
            <p:ph type="ftr" sz="quarter" idx="4"/>
          </p:nvPr>
        </p:nvSpPr>
        <p:spPr/>
        <p:txBody>
          <a:bodyPr/>
          <a:lstStyle/>
          <a:p>
            <a:pPr>
              <a:defRPr/>
            </a:pPr>
            <a:r>
              <a:rPr lang="en-US"/>
              <a:t>(c) 2012 Texas Instruments Inc.</a:t>
            </a:r>
          </a:p>
        </p:txBody>
      </p:sp>
    </p:spTree>
    <p:extLst>
      <p:ext uri="{BB962C8B-B14F-4D97-AF65-F5344CB8AC3E}">
        <p14:creationId xmlns:p14="http://schemas.microsoft.com/office/powerpoint/2010/main" val="18580544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19</a:t>
            </a:fld>
            <a:endParaRPr lang="en-US"/>
          </a:p>
        </p:txBody>
      </p:sp>
    </p:spTree>
    <p:extLst>
      <p:ext uri="{BB962C8B-B14F-4D97-AF65-F5344CB8AC3E}">
        <p14:creationId xmlns:p14="http://schemas.microsoft.com/office/powerpoint/2010/main" val="18914506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20</a:t>
            </a:fld>
            <a:endParaRPr lang="en-US"/>
          </a:p>
        </p:txBody>
      </p:sp>
    </p:spTree>
    <p:extLst>
      <p:ext uri="{BB962C8B-B14F-4D97-AF65-F5344CB8AC3E}">
        <p14:creationId xmlns:p14="http://schemas.microsoft.com/office/powerpoint/2010/main" val="20794774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21</a:t>
            </a:fld>
            <a:endParaRPr lang="en-US"/>
          </a:p>
        </p:txBody>
      </p:sp>
    </p:spTree>
    <p:extLst>
      <p:ext uri="{BB962C8B-B14F-4D97-AF65-F5344CB8AC3E}">
        <p14:creationId xmlns:p14="http://schemas.microsoft.com/office/powerpoint/2010/main" val="1157419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AD500BE-99EE-6141-9CAF-A766B5252AA8}" type="slidenum">
              <a:rPr lang="en-US"/>
              <a:pPr>
                <a:defRPr/>
              </a:pPr>
              <a:t>2</a:t>
            </a:fld>
            <a:endParaRPr lang="en-US"/>
          </a:p>
        </p:txBody>
      </p:sp>
      <p:sp>
        <p:nvSpPr>
          <p:cNvPr id="21923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2387" name="Rectangle 3"/>
          <p:cNvSpPr>
            <a:spLocks noGrp="1" noChangeArrowheads="1"/>
          </p:cNvSpPr>
          <p:nvPr>
            <p:ph type="body" idx="1"/>
          </p:nvPr>
        </p:nvSpPr>
        <p:spPr/>
        <p:txBody>
          <a:bodyPr/>
          <a:lstStyle/>
          <a:p>
            <a:pPr>
              <a:defRPr/>
            </a:pPr>
            <a:r>
              <a:rPr lang="en-US"/>
              <a:t>What might this look like in classrooms?</a:t>
            </a:r>
          </a:p>
        </p:txBody>
      </p:sp>
    </p:spTree>
    <p:extLst>
      <p:ext uri="{BB962C8B-B14F-4D97-AF65-F5344CB8AC3E}">
        <p14:creationId xmlns:p14="http://schemas.microsoft.com/office/powerpoint/2010/main" val="3689204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3</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4435" name="Rectangle 3"/>
          <p:cNvSpPr>
            <a:spLocks noGrp="1" noChangeArrowheads="1"/>
          </p:cNvSpPr>
          <p:nvPr>
            <p:ph type="body" idx="1"/>
          </p:nvPr>
        </p:nvSpPr>
        <p:spPr/>
        <p:txBody>
          <a:bodyPr/>
          <a:lstStyle/>
          <a:p>
            <a:pPr>
              <a:defRPr/>
            </a:pPr>
            <a:endParaRPr lang="en-US"/>
          </a:p>
        </p:txBody>
      </p:sp>
    </p:spTree>
    <p:extLst>
      <p:ext uri="{BB962C8B-B14F-4D97-AF65-F5344CB8AC3E}">
        <p14:creationId xmlns:p14="http://schemas.microsoft.com/office/powerpoint/2010/main" val="3101530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5</a:t>
            </a:fld>
            <a:endParaRPr lang="en-US"/>
          </a:p>
        </p:txBody>
      </p:sp>
    </p:spTree>
    <p:extLst>
      <p:ext uri="{BB962C8B-B14F-4D97-AF65-F5344CB8AC3E}">
        <p14:creationId xmlns:p14="http://schemas.microsoft.com/office/powerpoint/2010/main" val="1847545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6</a:t>
            </a:fld>
            <a:endParaRPr lang="en-US"/>
          </a:p>
        </p:txBody>
      </p:sp>
    </p:spTree>
    <p:extLst>
      <p:ext uri="{BB962C8B-B14F-4D97-AF65-F5344CB8AC3E}">
        <p14:creationId xmlns:p14="http://schemas.microsoft.com/office/powerpoint/2010/main" val="40161049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7</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4435" name="Rectangle 3"/>
          <p:cNvSpPr>
            <a:spLocks noGrp="1" noChangeArrowheads="1"/>
          </p:cNvSpPr>
          <p:nvPr>
            <p:ph type="body" idx="1"/>
          </p:nvPr>
        </p:nvSpPr>
        <p:spPr/>
        <p:txBody>
          <a:bodyPr/>
          <a:lstStyle/>
          <a:p>
            <a:pPr>
              <a:defRPr/>
            </a:pPr>
            <a:endParaRPr lang="en-US"/>
          </a:p>
        </p:txBody>
      </p:sp>
    </p:spTree>
    <p:extLst>
      <p:ext uri="{BB962C8B-B14F-4D97-AF65-F5344CB8AC3E}">
        <p14:creationId xmlns:p14="http://schemas.microsoft.com/office/powerpoint/2010/main" val="3543305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8</a:t>
            </a:fld>
            <a:endParaRPr lang="en-US"/>
          </a:p>
        </p:txBody>
      </p:sp>
    </p:spTree>
    <p:extLst>
      <p:ext uri="{BB962C8B-B14F-4D97-AF65-F5344CB8AC3E}">
        <p14:creationId xmlns:p14="http://schemas.microsoft.com/office/powerpoint/2010/main" val="4171928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10</a:t>
            </a:fld>
            <a:endParaRPr lang="en-US"/>
          </a:p>
        </p:txBody>
      </p:sp>
    </p:spTree>
    <p:extLst>
      <p:ext uri="{BB962C8B-B14F-4D97-AF65-F5344CB8AC3E}">
        <p14:creationId xmlns:p14="http://schemas.microsoft.com/office/powerpoint/2010/main" val="1023650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11</a:t>
            </a:fld>
            <a:endParaRPr lang="en-US"/>
          </a:p>
        </p:txBody>
      </p:sp>
    </p:spTree>
    <p:extLst>
      <p:ext uri="{BB962C8B-B14F-4D97-AF65-F5344CB8AC3E}">
        <p14:creationId xmlns:p14="http://schemas.microsoft.com/office/powerpoint/2010/main" val="462320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itle 6"/>
          <p:cNvSpPr>
            <a:spLocks noGrp="1"/>
          </p:cNvSpPr>
          <p:nvPr>
            <p:ph type="title"/>
          </p:nvPr>
        </p:nvSpPr>
        <p:spPr/>
        <p:txBody>
          <a:bodyPr/>
          <a:lstStyle/>
          <a:p>
            <a:r>
              <a:rPr lang="en-US"/>
              <a:t>Click to edit Master title style</a:t>
            </a:r>
          </a:p>
        </p:txBody>
      </p:sp>
      <p:sp>
        <p:nvSpPr>
          <p:cNvPr id="8" name="Date Placeholder 7"/>
          <p:cNvSpPr>
            <a:spLocks noGrp="1"/>
          </p:cNvSpPr>
          <p:nvPr>
            <p:ph type="dt" sz="half" idx="10"/>
          </p:nvPr>
        </p:nvSpPr>
        <p:spPr/>
        <p:txBody>
          <a:bodyPr/>
          <a:lstStyle/>
          <a:p>
            <a:r>
              <a:rPr lang="en-US"/>
              <a:t>Reflecting on Practice</a:t>
            </a:r>
            <a:endParaRPr lang="en-US" dirty="0"/>
          </a:p>
        </p:txBody>
      </p:sp>
      <p:sp>
        <p:nvSpPr>
          <p:cNvPr id="9" name="Footer Placeholder 8"/>
          <p:cNvSpPr>
            <a:spLocks noGrp="1"/>
          </p:cNvSpPr>
          <p:nvPr>
            <p:ph type="ftr" sz="quarter" idx="11"/>
          </p:nvPr>
        </p:nvSpPr>
        <p:spPr/>
        <p:txBody>
          <a:bodyPr/>
          <a:lstStyle/>
          <a:p>
            <a:r>
              <a:rPr lang="en-US"/>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1832520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8" name="Footer Placeholder 7"/>
          <p:cNvSpPr>
            <a:spLocks noGrp="1"/>
          </p:cNvSpPr>
          <p:nvPr>
            <p:ph type="ftr" sz="quarter" idx="11"/>
          </p:nvPr>
        </p:nvSpPr>
        <p:spPr/>
        <p:txBody>
          <a:bodyPr/>
          <a:lstStyle/>
          <a:p>
            <a:r>
              <a:rPr lang="en-US" dirty="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4" name="Footer Placeholder 3"/>
          <p:cNvSpPr>
            <a:spLocks noGrp="1"/>
          </p:cNvSpPr>
          <p:nvPr>
            <p:ph type="ftr" sz="quarter" idx="11"/>
          </p:nvPr>
        </p:nvSpPr>
        <p:spPr/>
        <p:txBody>
          <a:bodyPr/>
          <a:lstStyle/>
          <a:p>
            <a:r>
              <a:rPr lang="en-US" dirty="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dirty="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Park City Mathematics Institute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 Id="rId11" Type="http://schemas.openxmlformats.org/officeDocument/2006/relationships/image" Target="../media/image13.png"/><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s://www.nctm.org/Research-and-Advocacy/Research-Brief-and-Clips/Strategies-for-Discussio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imssvideo.com/us3-exponents#tabs-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a:t>Session 1</a:t>
            </a:r>
          </a:p>
          <a:p>
            <a:r>
              <a:rPr lang="en-US" dirty="0"/>
              <a:t>What makes a worthwhile task?</a:t>
            </a:r>
          </a:p>
        </p:txBody>
      </p:sp>
      <p:sp>
        <p:nvSpPr>
          <p:cNvPr id="3" name="Title 2"/>
          <p:cNvSpPr>
            <a:spLocks noGrp="1"/>
          </p:cNvSpPr>
          <p:nvPr>
            <p:ph type="title"/>
          </p:nvPr>
        </p:nvSpPr>
        <p:spPr>
          <a:xfrm>
            <a:off x="457200" y="685800"/>
            <a:ext cx="8229600" cy="1143000"/>
          </a:xfrm>
        </p:spPr>
        <p:txBody>
          <a:bodyPr>
            <a:normAutofit fontScale="90000"/>
          </a:bodyPr>
          <a:lstStyle/>
          <a:p>
            <a:r>
              <a:rPr lang="en-US" dirty="0"/>
              <a:t>Reflecting on Practice: Worthwhile Tasks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dirty="0"/>
          </a:p>
        </p:txBody>
      </p:sp>
    </p:spTree>
    <p:extLst>
      <p:ext uri="{BB962C8B-B14F-4D97-AF65-F5344CB8AC3E}">
        <p14:creationId xmlns:p14="http://schemas.microsoft.com/office/powerpoint/2010/main" val="20136374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FD7EADE2-FD0E-4D8D-B730-0FF8A4D9A252}"/>
              </a:ext>
            </a:extLst>
          </p:cNvPr>
          <p:cNvSpPr>
            <a:spLocks noGrp="1"/>
          </p:cNvSpPr>
          <p:nvPr>
            <p:ph type="dt" sz="half" idx="10"/>
          </p:nvPr>
        </p:nvSpPr>
        <p:spPr/>
        <p:txBody>
          <a:bodyPr/>
          <a:lstStyle/>
          <a:p>
            <a:r>
              <a:rPr lang="en-US"/>
              <a:t>Reflecting on Practice</a:t>
            </a:r>
            <a:endParaRPr lang="en-US" dirty="0"/>
          </a:p>
        </p:txBody>
      </p:sp>
      <p:sp>
        <p:nvSpPr>
          <p:cNvPr id="3" name="Footer Placeholder 2">
            <a:extLst>
              <a:ext uri="{FF2B5EF4-FFF2-40B4-BE49-F238E27FC236}">
                <a16:creationId xmlns="" xmlns:a16="http://schemas.microsoft.com/office/drawing/2014/main" id="{32ED1A57-8BFD-486F-BAD8-09B96CEB361C}"/>
              </a:ext>
            </a:extLst>
          </p:cNvPr>
          <p:cNvSpPr>
            <a:spLocks noGrp="1"/>
          </p:cNvSpPr>
          <p:nvPr>
            <p:ph type="ftr" sz="quarter" idx="11"/>
          </p:nvPr>
        </p:nvSpPr>
        <p:spPr/>
        <p:txBody>
          <a:bodyPr/>
          <a:lstStyle/>
          <a:p>
            <a:r>
              <a:rPr lang="en-US"/>
              <a:t>Park City Mathematics Institute</a:t>
            </a:r>
            <a:endParaRPr lang="en-US" dirty="0"/>
          </a:p>
        </p:txBody>
      </p:sp>
      <p:sp>
        <p:nvSpPr>
          <p:cNvPr id="4" name="Slide Number Placeholder 3">
            <a:extLst>
              <a:ext uri="{FF2B5EF4-FFF2-40B4-BE49-F238E27FC236}">
                <a16:creationId xmlns="" xmlns:a16="http://schemas.microsoft.com/office/drawing/2014/main" id="{8F20962B-B442-4FAD-AE52-EF4AA249F0DF}"/>
              </a:ext>
            </a:extLst>
          </p:cNvPr>
          <p:cNvSpPr>
            <a:spLocks noGrp="1"/>
          </p:cNvSpPr>
          <p:nvPr>
            <p:ph type="sldNum" sz="quarter" idx="12"/>
          </p:nvPr>
        </p:nvSpPr>
        <p:spPr/>
        <p:txBody>
          <a:bodyPr/>
          <a:lstStyle/>
          <a:p>
            <a:fld id="{DC4E9914-D5EE-4969-8BC2-355A35D3C539}" type="slidenum">
              <a:rPr lang="en-US" smtClean="0"/>
              <a:t>10</a:t>
            </a:fld>
            <a:endParaRPr lang="en-US"/>
          </a:p>
        </p:txBody>
      </p:sp>
      <p:sp>
        <p:nvSpPr>
          <p:cNvPr id="5" name="TextBox 4">
            <a:extLst>
              <a:ext uri="{FF2B5EF4-FFF2-40B4-BE49-F238E27FC236}">
                <a16:creationId xmlns="" xmlns:a16="http://schemas.microsoft.com/office/drawing/2014/main" id="{29C8B390-DC24-45BF-9B24-8E3CCA440BF4}"/>
              </a:ext>
            </a:extLst>
          </p:cNvPr>
          <p:cNvSpPr txBox="1"/>
          <p:nvPr/>
        </p:nvSpPr>
        <p:spPr>
          <a:xfrm>
            <a:off x="152401" y="762000"/>
            <a:ext cx="8305799" cy="2554545"/>
          </a:xfrm>
          <a:prstGeom prst="rect">
            <a:avLst/>
          </a:prstGeom>
          <a:noFill/>
        </p:spPr>
        <p:txBody>
          <a:bodyPr wrap="square" rtlCol="0">
            <a:spAutoFit/>
          </a:bodyPr>
          <a:lstStyle/>
          <a:p>
            <a:r>
              <a:rPr lang="en-US" sz="4000" dirty="0"/>
              <a:t>By yourself, write down what you noticed about the nature of the exponent task that promoted or inhibited discussion.</a:t>
            </a:r>
          </a:p>
        </p:txBody>
      </p:sp>
    </p:spTree>
    <p:extLst>
      <p:ext uri="{BB962C8B-B14F-4D97-AF65-F5344CB8AC3E}">
        <p14:creationId xmlns:p14="http://schemas.microsoft.com/office/powerpoint/2010/main" val="10501825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a:bodyPr>
          <a:lstStyle/>
          <a:p>
            <a:pPr marL="0" indent="0">
              <a:buNone/>
            </a:pPr>
            <a:r>
              <a:rPr lang="en-US" dirty="0"/>
              <a:t>At your tables, go around the table round robin with each person  offering a thought about difference in the nature of the </a:t>
            </a:r>
            <a:r>
              <a:rPr lang="en-US" i="1" dirty="0"/>
              <a:t>two</a:t>
            </a:r>
            <a:r>
              <a:rPr lang="en-US" dirty="0"/>
              <a:t> tasks with respect to how they promoted or inhibited discussion.</a:t>
            </a:r>
          </a:p>
          <a:p>
            <a:pPr marL="0" indent="0">
              <a:buNone/>
            </a:pPr>
            <a:endParaRPr lang="en-US" dirty="0"/>
          </a:p>
          <a:p>
            <a:pPr marL="0" indent="0">
              <a:buNone/>
            </a:pPr>
            <a:r>
              <a:rPr lang="en-US" dirty="0"/>
              <a:t>Choose one person at your table to record the ideas as you go.</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11</a:t>
            </a:fld>
            <a:endParaRPr lang="en-US"/>
          </a:p>
        </p:txBody>
      </p:sp>
    </p:spTree>
    <p:extLst>
      <p:ext uri="{BB962C8B-B14F-4D97-AF65-F5344CB8AC3E}">
        <p14:creationId xmlns:p14="http://schemas.microsoft.com/office/powerpoint/2010/main" val="41470943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a:bodyPr>
          <a:lstStyle/>
          <a:p>
            <a:pPr marL="0" indent="0">
              <a:buNone/>
            </a:pPr>
            <a:r>
              <a:rPr lang="en-US" dirty="0"/>
              <a:t>At your tables, go around the table round robin with each person  offering a thought about difference in the nature of the </a:t>
            </a:r>
            <a:r>
              <a:rPr lang="en-US" i="1" dirty="0"/>
              <a:t>two</a:t>
            </a:r>
            <a:r>
              <a:rPr lang="en-US" dirty="0"/>
              <a:t> tasks with respect to how they promoted or inhibited discussion.</a:t>
            </a:r>
          </a:p>
          <a:p>
            <a:pPr marL="0" indent="0">
              <a:buNone/>
            </a:pPr>
            <a:endParaRPr lang="en-US" dirty="0"/>
          </a:p>
          <a:p>
            <a:r>
              <a:rPr lang="en-US" dirty="0"/>
              <a:t>What was the big idea from your table?</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30615059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914400" y="1219200"/>
            <a:ext cx="7543800" cy="4525963"/>
          </a:xfrm>
        </p:spPr>
        <p:txBody>
          <a:bodyPr>
            <a:normAutofit/>
          </a:bodyPr>
          <a:lstStyle/>
          <a:p>
            <a:pPr marL="0" indent="0" algn="ctr">
              <a:spcBef>
                <a:spcPct val="0"/>
              </a:spcBef>
              <a:buNone/>
            </a:pPr>
            <a:r>
              <a:rPr lang="en-US" dirty="0"/>
              <a:t>Tasks have to be justified in terms of the learning aims they serve and can work well only if opportunities for pupils to communicate their evolving understanding are built into the planning. </a:t>
            </a:r>
          </a:p>
          <a:p>
            <a:pPr marL="0" indent="0" algn="ctr">
              <a:spcBef>
                <a:spcPct val="0"/>
              </a:spcBef>
              <a:buNone/>
            </a:pPr>
            <a:r>
              <a:rPr lang="en-US" sz="1800" dirty="0"/>
              <a:t>(Black &amp; </a:t>
            </a:r>
            <a:r>
              <a:rPr lang="en-US" sz="1800" dirty="0" err="1"/>
              <a:t>Wiliam</a:t>
            </a:r>
            <a:r>
              <a:rPr lang="en-US" sz="1800" dirty="0"/>
              <a:t>, 1998)</a:t>
            </a:r>
            <a:endParaRPr lang="en-US" sz="1800" dirty="0">
              <a:latin typeface="Comic Sans MS" charset="0"/>
            </a:endParaRPr>
          </a:p>
          <a:p>
            <a:pPr marL="457200" indent="-457200" eaLnBrk="1" hangingPunct="1">
              <a:spcBef>
                <a:spcPct val="0"/>
              </a:spcBef>
              <a:buFont typeface="Arial" charset="0"/>
              <a:buAutoNum type="arabicPeriod"/>
            </a:pPr>
            <a:endParaRPr lang="en-US" sz="2800" dirty="0">
              <a:solidFill>
                <a:srgbClr val="000000"/>
              </a:solidFill>
              <a:latin typeface="Calibri" charset="0"/>
            </a:endParaRPr>
          </a:p>
        </p:txBody>
      </p:sp>
    </p:spTree>
    <p:extLst>
      <p:ext uri="{BB962C8B-B14F-4D97-AF65-F5344CB8AC3E}">
        <p14:creationId xmlns:p14="http://schemas.microsoft.com/office/powerpoint/2010/main" val="23536857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a:solidFill>
                  <a:srgbClr val="000000"/>
                </a:solidFill>
                <a:latin typeface="Calibri" pitchFamily="34" charset="0"/>
                <a:ea typeface="+mj-ea"/>
                <a:cs typeface="+mj-cs"/>
              </a:rPr>
              <a:t>Mathematics Teaching Practices: Effective teachers </a:t>
            </a:r>
            <a:endParaRPr lang="en-US" altLang="en-US" dirty="0">
              <a:solidFill>
                <a:srgbClr val="000000"/>
              </a:solidFill>
              <a:latin typeface="Calibri" pitchFamily="34" charset="0"/>
              <a:ea typeface="+mj-ea"/>
              <a:cs typeface="+mj-cs"/>
            </a:endParaRPr>
          </a:p>
        </p:txBody>
      </p:sp>
      <p:sp>
        <p:nvSpPr>
          <p:cNvPr id="38914" name="Content Placeholder 2"/>
          <p:cNvSpPr>
            <a:spLocks noGrp="1"/>
          </p:cNvSpPr>
          <p:nvPr>
            <p:ph idx="1"/>
          </p:nvPr>
        </p:nvSpPr>
        <p:spPr>
          <a:xfrm>
            <a:off x="1066800" y="1600200"/>
            <a:ext cx="7620000" cy="4525963"/>
          </a:xfrm>
        </p:spPr>
        <p:txBody>
          <a:bodyPr>
            <a:normAutofit/>
          </a:bodyPr>
          <a:lstStyle/>
          <a:p>
            <a:pPr marL="457200" indent="-457200" eaLnBrk="1" hangingPunct="1">
              <a:spcBef>
                <a:spcPct val="0"/>
              </a:spcBef>
              <a:buFont typeface="Arial" charset="0"/>
              <a:buAutoNum type="arabicPeriod"/>
            </a:pPr>
            <a:r>
              <a:rPr lang="en-US" sz="2800" dirty="0">
                <a:solidFill>
                  <a:srgbClr val="000000"/>
                </a:solidFill>
                <a:latin typeface="Calibri" charset="0"/>
              </a:rPr>
              <a:t>Establish mathematics goals to focus learning.</a:t>
            </a:r>
          </a:p>
          <a:p>
            <a:pPr marL="457200" indent="-457200" eaLnBrk="1" hangingPunct="1">
              <a:spcBef>
                <a:spcPct val="0"/>
              </a:spcBef>
              <a:buFont typeface="Arial" charset="0"/>
              <a:buAutoNum type="arabicPeriod"/>
            </a:pPr>
            <a:r>
              <a:rPr lang="en-US" sz="2800" dirty="0">
                <a:solidFill>
                  <a:srgbClr val="000000"/>
                </a:solidFill>
                <a:latin typeface="Calibri" charset="0"/>
              </a:rPr>
              <a:t>Implement tasks that promote reasoning and problem solving. </a:t>
            </a:r>
          </a:p>
          <a:p>
            <a:pPr marL="457200" indent="-457200" eaLnBrk="1" hangingPunct="1">
              <a:spcBef>
                <a:spcPct val="0"/>
              </a:spcBef>
              <a:buFont typeface="Arial" charset="0"/>
              <a:buAutoNum type="arabicPeriod"/>
            </a:pPr>
            <a:r>
              <a:rPr lang="en-US" sz="2800" dirty="0">
                <a:solidFill>
                  <a:srgbClr val="000000"/>
                </a:solidFill>
                <a:latin typeface="Calibri" charset="0"/>
              </a:rPr>
              <a:t>Use and connect mathematical representations.</a:t>
            </a:r>
          </a:p>
          <a:p>
            <a:pPr marL="457200" indent="-457200" eaLnBrk="1" hangingPunct="1">
              <a:spcBef>
                <a:spcPct val="0"/>
              </a:spcBef>
              <a:buFont typeface="Arial" charset="0"/>
              <a:buAutoNum type="arabicPeriod"/>
            </a:pPr>
            <a:r>
              <a:rPr lang="en-US" sz="2800" b="1" dirty="0">
                <a:solidFill>
                  <a:srgbClr val="000000"/>
                </a:solidFill>
                <a:latin typeface="Calibri" charset="0"/>
              </a:rPr>
              <a:t>Facilitate </a:t>
            </a:r>
            <a:r>
              <a:rPr lang="en-US" sz="2800" b="1" dirty="0">
                <a:solidFill>
                  <a:schemeClr val="accent1"/>
                </a:solidFill>
                <a:latin typeface="Calibri" charset="0"/>
              </a:rPr>
              <a:t>meaningful mathematical discourse.</a:t>
            </a:r>
          </a:p>
          <a:p>
            <a:pPr marL="457200" indent="-457200" eaLnBrk="1" hangingPunct="1">
              <a:spcBef>
                <a:spcPct val="0"/>
              </a:spcBef>
              <a:buFont typeface="Arial" charset="0"/>
              <a:buAutoNum type="arabicPeriod"/>
            </a:pPr>
            <a:r>
              <a:rPr lang="en-US" sz="2800" dirty="0">
                <a:solidFill>
                  <a:srgbClr val="000000"/>
                </a:solidFill>
                <a:latin typeface="Calibri" charset="0"/>
              </a:rPr>
              <a:t>Pose purposeful questions. </a:t>
            </a:r>
          </a:p>
          <a:p>
            <a:pPr marL="457200" indent="-457200" eaLnBrk="1" hangingPunct="1">
              <a:spcBef>
                <a:spcPct val="0"/>
              </a:spcBef>
              <a:buFont typeface="Arial" charset="0"/>
              <a:buAutoNum type="arabicPeriod"/>
            </a:pPr>
            <a:r>
              <a:rPr lang="en-US" sz="2800" dirty="0">
                <a:solidFill>
                  <a:srgbClr val="000000"/>
                </a:solidFill>
                <a:latin typeface="Calibri" charset="0"/>
              </a:rPr>
              <a:t>Build procedural fluency from conceptual understanding.</a:t>
            </a:r>
          </a:p>
          <a:p>
            <a:pPr marL="457200" indent="-457200" eaLnBrk="1" hangingPunct="1">
              <a:spcBef>
                <a:spcPct val="0"/>
              </a:spcBef>
              <a:buFont typeface="Arial" charset="0"/>
              <a:buAutoNum type="arabicPeriod"/>
            </a:pPr>
            <a:r>
              <a:rPr lang="en-US" sz="2800" dirty="0">
                <a:solidFill>
                  <a:srgbClr val="000000"/>
                </a:solidFill>
                <a:latin typeface="Calibri" charset="0"/>
              </a:rPr>
              <a:t>Support productive struggle in learning math. </a:t>
            </a:r>
          </a:p>
          <a:p>
            <a:pPr marL="457200" indent="-457200" eaLnBrk="1" hangingPunct="1">
              <a:spcBef>
                <a:spcPct val="0"/>
              </a:spcBef>
              <a:buFont typeface="Arial" charset="0"/>
              <a:buAutoNum type="arabicPeriod"/>
            </a:pPr>
            <a:r>
              <a:rPr lang="en-US" sz="2800" dirty="0">
                <a:solidFill>
                  <a:srgbClr val="000000"/>
                </a:solidFill>
                <a:latin typeface="Calibri" charset="0"/>
              </a:rPr>
              <a:t>Elicit and use evidence of student thinking. </a:t>
            </a:r>
          </a:p>
        </p:txBody>
      </p:sp>
      <p:sp>
        <p:nvSpPr>
          <p:cNvPr id="38915"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37052696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a:t>What do we mean when we say a </a:t>
            </a:r>
          </a:p>
          <a:p>
            <a:pPr marL="0" indent="0" algn="ctr">
              <a:buNone/>
            </a:pPr>
            <a:r>
              <a:rPr lang="en-US" dirty="0"/>
              <a:t>“meaningful mathematical discourse”?</a:t>
            </a:r>
          </a:p>
          <a:p>
            <a:pPr marL="0" indent="0" algn="r">
              <a:buNone/>
            </a:pPr>
            <a:endParaRPr lang="en-US" dirty="0"/>
          </a:p>
          <a:p>
            <a:pPr marL="0" indent="0" algn="r">
              <a:buNone/>
            </a:pPr>
            <a:endParaRPr lang="en-US" dirty="0"/>
          </a:p>
          <a:p>
            <a:pPr marL="0" indent="0" algn="ctr">
              <a:buNone/>
            </a:pPr>
            <a:r>
              <a:rPr lang="en-US" dirty="0"/>
              <a:t>What does it look like?  </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15</a:t>
            </a:fld>
            <a:endParaRPr lang="en-US"/>
          </a:p>
        </p:txBody>
      </p:sp>
    </p:spTree>
    <p:extLst>
      <p:ext uri="{BB962C8B-B14F-4D97-AF65-F5344CB8AC3E}">
        <p14:creationId xmlns:p14="http://schemas.microsoft.com/office/powerpoint/2010/main" val="35105259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 Quadrilateral</a:t>
            </a:r>
          </a:p>
        </p:txBody>
      </p:sp>
      <p:sp>
        <p:nvSpPr>
          <p:cNvPr id="3" name="Content Placeholder 2"/>
          <p:cNvSpPr>
            <a:spLocks noGrp="1"/>
          </p:cNvSpPr>
          <p:nvPr>
            <p:ph idx="1"/>
          </p:nvPr>
        </p:nvSpPr>
        <p:spPr>
          <a:xfrm>
            <a:off x="304800" y="1219200"/>
            <a:ext cx="8610600" cy="4525963"/>
          </a:xfrm>
        </p:spPr>
        <p:txBody>
          <a:bodyPr/>
          <a:lstStyle/>
          <a:p>
            <a:pPr>
              <a:defRPr/>
            </a:pPr>
            <a:r>
              <a:rPr lang="en-US" dirty="0"/>
              <a:t>Move vertices R and S to create a quadrilateral whose diagonals are perpendicular to each other.</a:t>
            </a:r>
          </a:p>
        </p:txBody>
      </p:sp>
      <p:sp>
        <p:nvSpPr>
          <p:cNvPr id="4" name="TextBox 3"/>
          <p:cNvSpPr txBox="1"/>
          <p:nvPr/>
        </p:nvSpPr>
        <p:spPr>
          <a:xfrm>
            <a:off x="4953000" y="6324600"/>
            <a:ext cx="4495800" cy="369332"/>
          </a:xfrm>
          <a:prstGeom prst="rect">
            <a:avLst/>
          </a:prstGeom>
          <a:noFill/>
        </p:spPr>
        <p:txBody>
          <a:bodyPr wrap="square">
            <a:spAutoFit/>
          </a:bodyPr>
          <a:lstStyle/>
          <a:p>
            <a:pPr>
              <a:defRPr/>
            </a:pPr>
            <a:r>
              <a:rPr lang="en-US" sz="1800" b="0" dirty="0">
                <a:latin typeface="+mn-lt"/>
              </a:rPr>
              <a:t>Related to CCSS Grade 8 Geometry</a:t>
            </a:r>
          </a:p>
        </p:txBody>
      </p:sp>
      <p:pic>
        <p:nvPicPr>
          <p:cNvPr id="17412" name="Picture 5" descr="diag0.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362200"/>
            <a:ext cx="4572000" cy="34012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112413960"/>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work</a:t>
            </a:r>
          </a:p>
        </p:txBody>
      </p:sp>
      <p:sp>
        <p:nvSpPr>
          <p:cNvPr id="3" name="Content Placeholder 2"/>
          <p:cNvSpPr>
            <a:spLocks noGrp="1"/>
          </p:cNvSpPr>
          <p:nvPr>
            <p:ph idx="1"/>
          </p:nvPr>
        </p:nvSpPr>
        <p:spPr/>
        <p:txBody>
          <a:bodyPr>
            <a:normAutofit/>
          </a:bodyPr>
          <a:lstStyle/>
          <a:p>
            <a:pPr marL="0" indent="0">
              <a:buNone/>
            </a:pPr>
            <a:r>
              <a:rPr lang="en-US" dirty="0"/>
              <a:t>With your table, discuss what possible student solutions might look like. What sort of discussions would you expect students to engage in and what mathematical ideas would you expect to emerge?</a:t>
            </a:r>
          </a:p>
          <a:p>
            <a:pPr marL="0" indent="0">
              <a:buNone/>
            </a:pPr>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17</a:t>
            </a:fld>
            <a:endParaRPr lang="en-US"/>
          </a:p>
        </p:txBody>
      </p:sp>
    </p:spTree>
    <p:extLst>
      <p:ext uri="{BB962C8B-B14F-4D97-AF65-F5344CB8AC3E}">
        <p14:creationId xmlns:p14="http://schemas.microsoft.com/office/powerpoint/2010/main" val="37988555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8434" name="Picture 1" descr="perdiag 1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080" y="32479"/>
            <a:ext cx="2974298" cy="22389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5" name="Picture 2" descr="perdiag 11.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90391" y="16625"/>
            <a:ext cx="2974298" cy="22493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6" name="Picture 3" descr="perdiag 10.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169702" y="14826"/>
            <a:ext cx="2974298" cy="22224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7" name="Picture 4" descr="perdiag 8.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889" y="2310638"/>
            <a:ext cx="2974298" cy="22369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8" name="Picture 5" descr="perdiag 7.pn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090391" y="2299089"/>
            <a:ext cx="2974298" cy="22596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9" name="Picture 8" descr="perdiag 6.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194686" y="2283865"/>
            <a:ext cx="2974298" cy="22451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0" name="Picture 9" descr="perdiag 5.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7889" y="4581871"/>
            <a:ext cx="2974298" cy="22307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1" name="Picture 10" descr="per diag3.pn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090391" y="4592163"/>
            <a:ext cx="2974298" cy="22658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2" name="Picture 11" descr="per dag2.pn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6199683" y="4575625"/>
            <a:ext cx="2974298" cy="23009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676719212"/>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Quadrilateral Task</a:t>
            </a:r>
          </a:p>
        </p:txBody>
      </p:sp>
      <p:sp>
        <p:nvSpPr>
          <p:cNvPr id="3" name="Content Placeholder 2"/>
          <p:cNvSpPr>
            <a:spLocks noGrp="1"/>
          </p:cNvSpPr>
          <p:nvPr>
            <p:ph idx="1"/>
          </p:nvPr>
        </p:nvSpPr>
        <p:spPr/>
        <p:txBody>
          <a:bodyPr>
            <a:normAutofit/>
          </a:bodyPr>
          <a:lstStyle/>
          <a:p>
            <a:pPr marL="0" indent="0">
              <a:buNone/>
            </a:pPr>
            <a:r>
              <a:rPr lang="en-US" dirty="0"/>
              <a:t>What about the nature of this task promoted or inhibited student discussion?</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a:p>
        </p:txBody>
      </p:sp>
    </p:spTree>
    <p:extLst>
      <p:ext uri="{BB962C8B-B14F-4D97-AF65-F5344CB8AC3E}">
        <p14:creationId xmlns:p14="http://schemas.microsoft.com/office/powerpoint/2010/main" val="864561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42" name="Rectangle 2"/>
          <p:cNvSpPr>
            <a:spLocks noGrp="1" noChangeArrowheads="1"/>
          </p:cNvSpPr>
          <p:nvPr>
            <p:ph type="title"/>
          </p:nvPr>
        </p:nvSpPr>
        <p:spPr>
          <a:xfrm>
            <a:off x="457200" y="277813"/>
            <a:ext cx="8229600" cy="1703387"/>
          </a:xfrm>
        </p:spPr>
        <p:txBody>
          <a:bodyPr>
            <a:normAutofit fontScale="90000"/>
          </a:bodyPr>
          <a:lstStyle/>
          <a:p>
            <a:pPr>
              <a:defRPr/>
            </a:pPr>
            <a:r>
              <a:rPr lang="en-US" dirty="0"/>
              <a:t>What do you </a:t>
            </a:r>
            <a:r>
              <a:rPr lang="en-US" i="1" dirty="0"/>
              <a:t>(as students) </a:t>
            </a:r>
            <a:r>
              <a:rPr lang="en-US" dirty="0"/>
              <a:t>predict will happen to the area if you </a:t>
            </a:r>
            <a:r>
              <a:rPr lang="ja-JP" altLang="en-US" dirty="0">
                <a:latin typeface="Arial"/>
              </a:rPr>
              <a:t>“</a:t>
            </a:r>
            <a:r>
              <a:rPr lang="en-US" dirty="0"/>
              <a:t>slant</a:t>
            </a:r>
            <a:r>
              <a:rPr lang="ja-JP" altLang="en-US" dirty="0">
                <a:latin typeface="Arial"/>
              </a:rPr>
              <a:t>”</a:t>
            </a:r>
            <a:r>
              <a:rPr lang="en-US" dirty="0"/>
              <a:t> the quadrilateral?  Why?</a:t>
            </a:r>
          </a:p>
        </p:txBody>
      </p:sp>
      <p:pic>
        <p:nvPicPr>
          <p:cNvPr id="68610" name="Picture 4" descr="04-24-2012 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667000"/>
            <a:ext cx="4303713" cy="3227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7626524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normAutofit/>
          </a:bodyPr>
          <a:lstStyle/>
          <a:p>
            <a:pPr marL="0" indent="0">
              <a:buNone/>
            </a:pPr>
            <a:r>
              <a:rPr lang="en-US" i="1" dirty="0"/>
              <a:t>Discussions are important because they surface student thinking, which should inform our next steps as teachers – not to “set them straight” but to work together to negotiate mathematical understanding.</a:t>
            </a:r>
          </a:p>
          <a:p>
            <a:pPr marL="0" indent="0">
              <a:buNone/>
            </a:pPr>
            <a:endParaRPr lang="en-US" i="1" dirty="0"/>
          </a:p>
          <a:p>
            <a:pPr marL="0" indent="0">
              <a:buNone/>
            </a:pPr>
            <a:r>
              <a:rPr lang="en-US" i="1" dirty="0"/>
              <a:t>We’ve identified some characteristics of tasks that engage students in productive discussions.</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17988695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t>Reference</a:t>
            </a:r>
          </a:p>
        </p:txBody>
      </p:sp>
      <p:sp>
        <p:nvSpPr>
          <p:cNvPr id="3" name="Content Placeholder 2"/>
          <p:cNvSpPr>
            <a:spLocks noGrp="1"/>
          </p:cNvSpPr>
          <p:nvPr>
            <p:ph idx="1"/>
          </p:nvPr>
        </p:nvSpPr>
        <p:spPr>
          <a:xfrm>
            <a:off x="457200" y="1066800"/>
            <a:ext cx="8534400" cy="4495800"/>
          </a:xfrm>
        </p:spPr>
        <p:txBody>
          <a:bodyPr>
            <a:normAutofit fontScale="70000" lnSpcReduction="20000"/>
          </a:bodyPr>
          <a:lstStyle/>
          <a:p>
            <a:r>
              <a:rPr lang="en-US" dirty="0"/>
              <a:t>Black, P. &amp; </a:t>
            </a:r>
            <a:r>
              <a:rPr lang="en-US" dirty="0" err="1"/>
              <a:t>Wiliam</a:t>
            </a:r>
            <a:r>
              <a:rPr lang="en-US" dirty="0"/>
              <a:t>, D. (1998). </a:t>
            </a:r>
            <a:r>
              <a:rPr lang="ja-JP" altLang="en-US" dirty="0"/>
              <a:t>“</a:t>
            </a:r>
            <a:r>
              <a:rPr lang="en-US" dirty="0"/>
              <a:t>Inside the Black Box: Raising Standards Through Classroom Assessment”.  </a:t>
            </a:r>
            <a:r>
              <a:rPr lang="en-US" i="1" dirty="0"/>
              <a:t>Phi Delta </a:t>
            </a:r>
            <a:r>
              <a:rPr lang="en-US" i="1" dirty="0" err="1"/>
              <a:t>Kappan</a:t>
            </a:r>
            <a:r>
              <a:rPr lang="en-US" dirty="0"/>
              <a:t>. Oct. pp. 139-148.</a:t>
            </a:r>
          </a:p>
          <a:p>
            <a:r>
              <a:rPr lang="en-US" dirty="0"/>
              <a:t>Bringing It All Together (2012). Video clip from T-Cubed Common Core State Standards Professional Development Workshop. Brennan, B., Olson J. &amp; the Janus Group. Curriculum Research &amp; Development Group. University of Hawaii at </a:t>
            </a:r>
            <a:r>
              <a:rPr lang="en-US" dirty="0" err="1"/>
              <a:t>Manoa</a:t>
            </a:r>
            <a:r>
              <a:rPr lang="en-US" dirty="0"/>
              <a:t>, Honolulu HI (2009). </a:t>
            </a:r>
          </a:p>
          <a:p>
            <a:r>
              <a:rPr lang="en-US" dirty="0" err="1"/>
              <a:t>Cirillo</a:t>
            </a:r>
            <a:r>
              <a:rPr lang="en-US" dirty="0"/>
              <a:t>, M. (2013). </a:t>
            </a:r>
            <a:r>
              <a:rPr lang="en-US" i="1" dirty="0"/>
              <a:t>What Are Some Strategies for Facilitating Productive Classroom Discussions?  </a:t>
            </a:r>
            <a:r>
              <a:rPr lang="en-US" dirty="0"/>
              <a:t>NCTM Research Brief. S, </a:t>
            </a:r>
            <a:r>
              <a:rPr lang="en-US" dirty="0" err="1"/>
              <a:t>DeLeeuw</a:t>
            </a:r>
            <a:r>
              <a:rPr lang="en-US" dirty="0"/>
              <a:t>, Series Editor, Reston VA: National Council of Teachers of Mathematics. </a:t>
            </a:r>
            <a:r>
              <a:rPr lang="en-US" dirty="0">
                <a:hlinkClick r:id="rId3"/>
              </a:rPr>
              <a:t>https://www.nctm.org/Research-and-Advocacy/Research-Brief-and-Clips/Strategies-for-Discussion/</a:t>
            </a: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21</a:t>
            </a:fld>
            <a:endParaRPr lang="en-US" dirty="0"/>
          </a:p>
        </p:txBody>
      </p:sp>
    </p:spTree>
    <p:extLst>
      <p:ext uri="{BB962C8B-B14F-4D97-AF65-F5344CB8AC3E}">
        <p14:creationId xmlns:p14="http://schemas.microsoft.com/office/powerpoint/2010/main" val="1700142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a:t>Bringing it all together</a:t>
            </a:r>
          </a:p>
        </p:txBody>
      </p:sp>
      <p:sp>
        <p:nvSpPr>
          <p:cNvPr id="2107395" name="Rectangle 3"/>
          <p:cNvSpPr>
            <a:spLocks noGrp="1" noChangeArrowheads="1"/>
          </p:cNvSpPr>
          <p:nvPr>
            <p:ph type="body" idx="1"/>
          </p:nvPr>
        </p:nvSpPr>
        <p:spPr/>
        <p:txBody>
          <a:bodyPr/>
          <a:lstStyle/>
          <a:p>
            <a:pPr marL="0" indent="0">
              <a:buNone/>
              <a:defRPr/>
            </a:pPr>
            <a:r>
              <a:rPr lang="en-US" dirty="0"/>
              <a:t>A sixth grade class studying area of polygons in the fall </a:t>
            </a:r>
          </a:p>
          <a:p>
            <a:pPr marL="0" indent="0">
              <a:buNone/>
              <a:defRPr/>
            </a:pPr>
            <a:r>
              <a:rPr lang="en-US" dirty="0"/>
              <a:t>As you watch the video, consider : </a:t>
            </a:r>
          </a:p>
          <a:p>
            <a:pPr>
              <a:defRPr/>
            </a:pPr>
            <a:r>
              <a:rPr lang="en-US" dirty="0"/>
              <a:t>What about the nature of the task promoted or inhibited discussion?</a:t>
            </a:r>
          </a:p>
          <a:p>
            <a:pPr>
              <a:defRPr/>
            </a:pPr>
            <a:endParaRPr lang="en-US" dirty="0"/>
          </a:p>
        </p:txBody>
      </p:sp>
    </p:spTree>
    <p:extLst>
      <p:ext uri="{BB962C8B-B14F-4D97-AF65-F5344CB8AC3E}">
        <p14:creationId xmlns:p14="http://schemas.microsoft.com/office/powerpoint/2010/main" val="30500973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4</a:t>
            </a:fld>
            <a:endParaRPr lang="en-US"/>
          </a:p>
        </p:txBody>
      </p:sp>
    </p:spTree>
    <p:extLst>
      <p:ext uri="{BB962C8B-B14F-4D97-AF65-F5344CB8AC3E}">
        <p14:creationId xmlns:p14="http://schemas.microsoft.com/office/powerpoint/2010/main" val="1885703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FD7EADE2-FD0E-4D8D-B730-0FF8A4D9A252}"/>
              </a:ext>
            </a:extLst>
          </p:cNvPr>
          <p:cNvSpPr>
            <a:spLocks noGrp="1"/>
          </p:cNvSpPr>
          <p:nvPr>
            <p:ph type="dt" sz="half" idx="10"/>
          </p:nvPr>
        </p:nvSpPr>
        <p:spPr/>
        <p:txBody>
          <a:bodyPr/>
          <a:lstStyle/>
          <a:p>
            <a:r>
              <a:rPr lang="en-US"/>
              <a:t>Reflecting on Practice</a:t>
            </a:r>
            <a:endParaRPr lang="en-US" dirty="0"/>
          </a:p>
        </p:txBody>
      </p:sp>
      <p:sp>
        <p:nvSpPr>
          <p:cNvPr id="3" name="Footer Placeholder 2">
            <a:extLst>
              <a:ext uri="{FF2B5EF4-FFF2-40B4-BE49-F238E27FC236}">
                <a16:creationId xmlns="" xmlns:a16="http://schemas.microsoft.com/office/drawing/2014/main" id="{32ED1A57-8BFD-486F-BAD8-09B96CEB361C}"/>
              </a:ext>
            </a:extLst>
          </p:cNvPr>
          <p:cNvSpPr>
            <a:spLocks noGrp="1"/>
          </p:cNvSpPr>
          <p:nvPr>
            <p:ph type="ftr" sz="quarter" idx="11"/>
          </p:nvPr>
        </p:nvSpPr>
        <p:spPr/>
        <p:txBody>
          <a:bodyPr/>
          <a:lstStyle/>
          <a:p>
            <a:r>
              <a:rPr lang="en-US"/>
              <a:t>Park City Mathematics Institute</a:t>
            </a:r>
            <a:endParaRPr lang="en-US" dirty="0"/>
          </a:p>
        </p:txBody>
      </p:sp>
      <p:sp>
        <p:nvSpPr>
          <p:cNvPr id="4" name="Slide Number Placeholder 3">
            <a:extLst>
              <a:ext uri="{FF2B5EF4-FFF2-40B4-BE49-F238E27FC236}">
                <a16:creationId xmlns="" xmlns:a16="http://schemas.microsoft.com/office/drawing/2014/main" id="{8F20962B-B442-4FAD-AE52-EF4AA249F0DF}"/>
              </a:ext>
            </a:extLst>
          </p:cNvPr>
          <p:cNvSpPr>
            <a:spLocks noGrp="1"/>
          </p:cNvSpPr>
          <p:nvPr>
            <p:ph type="sldNum" sz="quarter" idx="12"/>
          </p:nvPr>
        </p:nvSpPr>
        <p:spPr/>
        <p:txBody>
          <a:bodyPr/>
          <a:lstStyle/>
          <a:p>
            <a:fld id="{DC4E9914-D5EE-4969-8BC2-355A35D3C539}" type="slidenum">
              <a:rPr lang="en-US" smtClean="0"/>
              <a:t>5</a:t>
            </a:fld>
            <a:endParaRPr lang="en-US"/>
          </a:p>
        </p:txBody>
      </p:sp>
      <p:sp>
        <p:nvSpPr>
          <p:cNvPr id="5" name="TextBox 4">
            <a:extLst>
              <a:ext uri="{FF2B5EF4-FFF2-40B4-BE49-F238E27FC236}">
                <a16:creationId xmlns="" xmlns:a16="http://schemas.microsoft.com/office/drawing/2014/main" id="{29C8B390-DC24-45BF-9B24-8E3CCA440BF4}"/>
              </a:ext>
            </a:extLst>
          </p:cNvPr>
          <p:cNvSpPr txBox="1"/>
          <p:nvPr/>
        </p:nvSpPr>
        <p:spPr>
          <a:xfrm>
            <a:off x="152401" y="762000"/>
            <a:ext cx="8305799" cy="2554545"/>
          </a:xfrm>
          <a:prstGeom prst="rect">
            <a:avLst/>
          </a:prstGeom>
          <a:noFill/>
        </p:spPr>
        <p:txBody>
          <a:bodyPr wrap="square" rtlCol="0">
            <a:spAutoFit/>
          </a:bodyPr>
          <a:lstStyle/>
          <a:p>
            <a:r>
              <a:rPr lang="en-US" sz="4000" dirty="0"/>
              <a:t>By yourself, write down what you noticed about the slanted quadrilateral task that promoted or inhibited discussion.</a:t>
            </a:r>
          </a:p>
        </p:txBody>
      </p:sp>
    </p:spTree>
    <p:extLst>
      <p:ext uri="{BB962C8B-B14F-4D97-AF65-F5344CB8AC3E}">
        <p14:creationId xmlns:p14="http://schemas.microsoft.com/office/powerpoint/2010/main" val="3772470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Exponents</a:t>
            </a:r>
          </a:p>
        </p:txBody>
      </p:sp>
      <p:sp>
        <p:nvSpPr>
          <p:cNvPr id="3" name="Content Placeholder 2"/>
          <p:cNvSpPr>
            <a:spLocks noGrp="1"/>
          </p:cNvSpPr>
          <p:nvPr>
            <p:ph idx="1"/>
          </p:nvPr>
        </p:nvSpPr>
        <p:spPr>
          <a:xfrm>
            <a:off x="762000" y="1447800"/>
            <a:ext cx="7924800" cy="4525963"/>
          </a:xfrm>
        </p:spPr>
        <p:txBody>
          <a:bodyPr/>
          <a:lstStyle/>
          <a:p>
            <a:pPr marL="0" indent="0">
              <a:buNone/>
            </a:pPr>
            <a:r>
              <a:rPr lang="en-US" dirty="0"/>
              <a:t>The teacher’s goal was that students should know and be able to apply the laws of exponents.  The video of this task being implemented is from the TIMSS 1999 video study and takes place in an eighth grade algebra classroom in the US.  The tasks in which students are engaged are on the worksheet. </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6</a:t>
            </a:fld>
            <a:endParaRPr lang="en-US"/>
          </a:p>
        </p:txBody>
      </p:sp>
    </p:spTree>
    <p:extLst>
      <p:ext uri="{BB962C8B-B14F-4D97-AF65-F5344CB8AC3E}">
        <p14:creationId xmlns:p14="http://schemas.microsoft.com/office/powerpoint/2010/main" val="10745189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dirty="0"/>
              <a:t>Exponents</a:t>
            </a:r>
          </a:p>
        </p:txBody>
      </p:sp>
      <p:sp>
        <p:nvSpPr>
          <p:cNvPr id="2107395" name="Rectangle 3"/>
          <p:cNvSpPr>
            <a:spLocks noGrp="1" noChangeArrowheads="1"/>
          </p:cNvSpPr>
          <p:nvPr>
            <p:ph type="body" idx="1"/>
          </p:nvPr>
        </p:nvSpPr>
        <p:spPr/>
        <p:txBody>
          <a:bodyPr/>
          <a:lstStyle/>
          <a:p>
            <a:pPr marL="0" indent="0">
              <a:buNone/>
              <a:defRPr/>
            </a:pPr>
            <a:r>
              <a:rPr lang="en-US" dirty="0"/>
              <a:t>An eighth grade class beginning the study of the exponent rules</a:t>
            </a:r>
          </a:p>
          <a:p>
            <a:pPr marL="0" indent="0">
              <a:buNone/>
              <a:defRPr/>
            </a:pPr>
            <a:endParaRPr lang="en-US" dirty="0"/>
          </a:p>
          <a:p>
            <a:pPr marL="0" indent="0">
              <a:buNone/>
              <a:defRPr/>
            </a:pPr>
            <a:r>
              <a:rPr lang="en-US" dirty="0"/>
              <a:t>As you watch the video, consider : </a:t>
            </a:r>
          </a:p>
          <a:p>
            <a:pPr>
              <a:defRPr/>
            </a:pPr>
            <a:r>
              <a:rPr lang="en-US" dirty="0"/>
              <a:t>What about the nature of the task promoted or inhibited discussion?</a:t>
            </a:r>
          </a:p>
          <a:p>
            <a:pPr>
              <a:defRPr/>
            </a:pPr>
            <a:endParaRPr lang="en-US" dirty="0"/>
          </a:p>
        </p:txBody>
      </p:sp>
    </p:spTree>
    <p:extLst>
      <p:ext uri="{BB962C8B-B14F-4D97-AF65-F5344CB8AC3E}">
        <p14:creationId xmlns:p14="http://schemas.microsoft.com/office/powerpoint/2010/main" val="11823630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819400" cy="1249362"/>
          </a:xfrm>
        </p:spPr>
        <p:txBody>
          <a:bodyPr>
            <a:normAutofit/>
          </a:bodyPr>
          <a:lstStyle/>
          <a:p>
            <a:r>
              <a:rPr lang="en-US" sz="3600" dirty="0"/>
              <a:t>Exponents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8</a:t>
            </a:fld>
            <a:endParaRPr lang="en-US"/>
          </a:p>
        </p:txBody>
      </p:sp>
      <p:pic>
        <p:nvPicPr>
          <p:cNvPr id="9" name="Picture 8" descr="exp.png"/>
          <p:cNvPicPr>
            <a:picLocks noChangeAspect="1"/>
          </p:cNvPicPr>
          <p:nvPr/>
        </p:nvPicPr>
        <p:blipFill rotWithShape="1">
          <a:blip r:embed="rId3">
            <a:extLst>
              <a:ext uri="{28A0092B-C50C-407E-A947-70E740481C1C}">
                <a14:useLocalDpi xmlns:a14="http://schemas.microsoft.com/office/drawing/2010/main" val="0"/>
              </a:ext>
            </a:extLst>
          </a:blip>
          <a:srcRect b="47564"/>
          <a:stretch/>
        </p:blipFill>
        <p:spPr>
          <a:xfrm>
            <a:off x="3048000" y="-27119"/>
            <a:ext cx="8786732" cy="6748594"/>
          </a:xfrm>
          <a:prstGeom prst="rect">
            <a:avLst/>
          </a:prstGeom>
        </p:spPr>
      </p:pic>
    </p:spTree>
    <p:extLst>
      <p:ext uri="{BB962C8B-B14F-4D97-AF65-F5344CB8AC3E}">
        <p14:creationId xmlns:p14="http://schemas.microsoft.com/office/powerpoint/2010/main" val="4985991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a:t>
            </a:r>
            <a:endParaRPr lang="en-US" dirty="0"/>
          </a:p>
        </p:txBody>
      </p:sp>
      <p:sp>
        <p:nvSpPr>
          <p:cNvPr id="3" name="Content Placeholder 2"/>
          <p:cNvSpPr>
            <a:spLocks noGrp="1"/>
          </p:cNvSpPr>
          <p:nvPr>
            <p:ph idx="1"/>
          </p:nvPr>
        </p:nvSpPr>
        <p:spPr/>
        <p:txBody>
          <a:bodyPr/>
          <a:lstStyle/>
          <a:p>
            <a:pPr marL="0" indent="0">
              <a:buNone/>
            </a:pPr>
            <a:r>
              <a:rPr lang="en-US" dirty="0">
                <a:hlinkClick r:id="rId2"/>
              </a:rPr>
              <a:t>http://</a:t>
            </a:r>
            <a:r>
              <a:rPr lang="en-US" dirty="0" err="1">
                <a:hlinkClick r:id="rId2"/>
              </a:rPr>
              <a:t>www.timssvideo.com</a:t>
            </a:r>
            <a:r>
              <a:rPr lang="en-US" dirty="0">
                <a:hlinkClick r:id="rId2"/>
              </a:rPr>
              <a:t>/us3-exponents#tabs-1</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9</a:t>
            </a:fld>
            <a:endParaRPr lang="en-US"/>
          </a:p>
        </p:txBody>
      </p:sp>
    </p:spTree>
    <p:extLst>
      <p:ext uri="{BB962C8B-B14F-4D97-AF65-F5344CB8AC3E}">
        <p14:creationId xmlns:p14="http://schemas.microsoft.com/office/powerpoint/2010/main" val="1249261163"/>
      </p:ext>
    </p:extLst>
  </p:cSld>
  <p:clrMapOvr>
    <a:masterClrMapping/>
  </p:clrMapOvr>
</p:sld>
</file>

<file path=ppt/theme/theme1.xml><?xml version="1.0" encoding="utf-8"?>
<a:theme xmlns:a="http://schemas.openxmlformats.org/drawingml/2006/main" name="PCMI RoP PPT Week 1 day 4 6 2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Week 1 day 4 6 27.potx</Template>
  <TotalTime>2911</TotalTime>
  <Words>841</Words>
  <Application>Microsoft Macintosh PowerPoint</Application>
  <PresentationFormat>On-screen Show (4:3)</PresentationFormat>
  <Paragraphs>125</Paragraphs>
  <Slides>21</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Calibri</vt:lpstr>
      <vt:lpstr>Candara</vt:lpstr>
      <vt:lpstr>Comic Sans MS</vt:lpstr>
      <vt:lpstr>HGP明朝E</vt:lpstr>
      <vt:lpstr>ＭＳ Ｐゴシック</vt:lpstr>
      <vt:lpstr>Arial</vt:lpstr>
      <vt:lpstr>PCMI RoP PPT Week 1 day 4 6 27</vt:lpstr>
      <vt:lpstr>Reflecting on Practice: Worthwhile Tasks</vt:lpstr>
      <vt:lpstr>What do you (as students) predict will happen to the area if you “slant” the quadrilateral?  Why?</vt:lpstr>
      <vt:lpstr>Bringing it all together</vt:lpstr>
      <vt:lpstr>Video</vt:lpstr>
      <vt:lpstr>PowerPoint Presentation</vt:lpstr>
      <vt:lpstr>Exponents</vt:lpstr>
      <vt:lpstr>Exponents</vt:lpstr>
      <vt:lpstr>Exponents</vt:lpstr>
      <vt:lpstr>Video</vt:lpstr>
      <vt:lpstr>PowerPoint Presentation</vt:lpstr>
      <vt:lpstr>PowerPoint Presentation</vt:lpstr>
      <vt:lpstr>PowerPoint Presentation</vt:lpstr>
      <vt:lpstr>PowerPoint Presentation</vt:lpstr>
      <vt:lpstr>Mathematics Teaching Practices: Effective teachers </vt:lpstr>
      <vt:lpstr>PowerPoint Presentation</vt:lpstr>
      <vt:lpstr>A Quadrilateral</vt:lpstr>
      <vt:lpstr>Student work</vt:lpstr>
      <vt:lpstr>PowerPoint Presentation</vt:lpstr>
      <vt:lpstr>Quadrilateral Task</vt:lpstr>
      <vt:lpstr>PowerPoint Presentation</vt:lpstr>
      <vt:lpstr>Reference</vt:lpstr>
    </vt:vector>
  </TitlesOfParts>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Calvin Armstrong</dc:creator>
  <cp:lastModifiedBy>Gabriel Rosenberg</cp:lastModifiedBy>
  <cp:revision>68</cp:revision>
  <dcterms:created xsi:type="dcterms:W3CDTF">2012-07-01T03:45:43Z</dcterms:created>
  <dcterms:modified xsi:type="dcterms:W3CDTF">2018-04-22T12:49:43Z</dcterms:modified>
</cp:coreProperties>
</file>