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99" r:id="rId3"/>
    <p:sldId id="263" r:id="rId4"/>
    <p:sldId id="264" r:id="rId5"/>
    <p:sldId id="265" r:id="rId6"/>
    <p:sldId id="262" r:id="rId7"/>
    <p:sldId id="268" r:id="rId8"/>
    <p:sldId id="285" r:id="rId9"/>
    <p:sldId id="292" r:id="rId10"/>
    <p:sldId id="293" r:id="rId11"/>
    <p:sldId id="297" r:id="rId12"/>
    <p:sldId id="298" r:id="rId13"/>
    <p:sldId id="286" r:id="rId14"/>
    <p:sldId id="294" r:id="rId15"/>
    <p:sldId id="295" r:id="rId16"/>
    <p:sldId id="269" r:id="rId17"/>
    <p:sldId id="270" r:id="rId18"/>
    <p:sldId id="291"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F3FF"/>
    <a:srgbClr val="58B12A"/>
    <a:srgbClr val="07DC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17"/>
    <p:restoredTop sz="97153" autoAdjust="0"/>
  </p:normalViewPr>
  <p:slideViewPr>
    <p:cSldViewPr>
      <p:cViewPr>
        <p:scale>
          <a:sx n="100" d="100"/>
          <a:sy n="100" d="100"/>
        </p:scale>
        <p:origin x="1608"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F7270-0A22-4BE9-85A8-9062B1102DE7}" type="datetimeFigureOut">
              <a:rPr lang="en-US" smtClean="0"/>
              <a:t>4/22/18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BD0BE-5780-4156-9B75-D207BA6B885C}" type="slidenum">
              <a:rPr lang="en-US" smtClean="0"/>
              <a:t>‹#›</a:t>
            </a:fld>
            <a:endParaRPr lang="en-US"/>
          </a:p>
        </p:txBody>
      </p:sp>
    </p:spTree>
    <p:extLst>
      <p:ext uri="{BB962C8B-B14F-4D97-AF65-F5344CB8AC3E}">
        <p14:creationId xmlns:p14="http://schemas.microsoft.com/office/powerpoint/2010/main" val="2276582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a:t>
            </a:fld>
            <a:endParaRPr lang="en-US"/>
          </a:p>
        </p:txBody>
      </p:sp>
    </p:spTree>
    <p:extLst>
      <p:ext uri="{BB962C8B-B14F-4D97-AF65-F5344CB8AC3E}">
        <p14:creationId xmlns:p14="http://schemas.microsoft.com/office/powerpoint/2010/main" val="11023552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11</a:t>
            </a:fld>
            <a:endParaRPr lang="en-US"/>
          </a:p>
        </p:txBody>
      </p:sp>
    </p:spTree>
    <p:extLst>
      <p:ext uri="{BB962C8B-B14F-4D97-AF65-F5344CB8AC3E}">
        <p14:creationId xmlns:p14="http://schemas.microsoft.com/office/powerpoint/2010/main" val="37548545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12</a:t>
            </a:fld>
            <a:endParaRPr lang="en-US"/>
          </a:p>
        </p:txBody>
      </p:sp>
    </p:spTree>
    <p:extLst>
      <p:ext uri="{BB962C8B-B14F-4D97-AF65-F5344CB8AC3E}">
        <p14:creationId xmlns:p14="http://schemas.microsoft.com/office/powerpoint/2010/main" val="18308169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13</a:t>
            </a:fld>
            <a:endParaRPr lang="en-US"/>
          </a:p>
        </p:txBody>
      </p:sp>
    </p:spTree>
    <p:extLst>
      <p:ext uri="{BB962C8B-B14F-4D97-AF65-F5344CB8AC3E}">
        <p14:creationId xmlns:p14="http://schemas.microsoft.com/office/powerpoint/2010/main" val="39122503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14</a:t>
            </a:fld>
            <a:endParaRPr lang="en-US"/>
          </a:p>
        </p:txBody>
      </p:sp>
    </p:spTree>
    <p:extLst>
      <p:ext uri="{BB962C8B-B14F-4D97-AF65-F5344CB8AC3E}">
        <p14:creationId xmlns:p14="http://schemas.microsoft.com/office/powerpoint/2010/main" val="452699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15</a:t>
            </a:fld>
            <a:endParaRPr lang="en-US"/>
          </a:p>
        </p:txBody>
      </p:sp>
    </p:spTree>
    <p:extLst>
      <p:ext uri="{BB962C8B-B14F-4D97-AF65-F5344CB8AC3E}">
        <p14:creationId xmlns:p14="http://schemas.microsoft.com/office/powerpoint/2010/main" val="23473450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16</a:t>
            </a:fld>
            <a:endParaRPr lang="en-US"/>
          </a:p>
        </p:txBody>
      </p:sp>
    </p:spTree>
    <p:extLst>
      <p:ext uri="{BB962C8B-B14F-4D97-AF65-F5344CB8AC3E}">
        <p14:creationId xmlns:p14="http://schemas.microsoft.com/office/powerpoint/2010/main" val="34090179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17</a:t>
            </a:fld>
            <a:endParaRPr lang="en-US"/>
          </a:p>
        </p:txBody>
      </p:sp>
    </p:spTree>
    <p:extLst>
      <p:ext uri="{BB962C8B-B14F-4D97-AF65-F5344CB8AC3E}">
        <p14:creationId xmlns:p14="http://schemas.microsoft.com/office/powerpoint/2010/main" val="36391608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18</a:t>
            </a:fld>
            <a:endParaRPr lang="en-US"/>
          </a:p>
        </p:txBody>
      </p:sp>
    </p:spTree>
    <p:extLst>
      <p:ext uri="{BB962C8B-B14F-4D97-AF65-F5344CB8AC3E}">
        <p14:creationId xmlns:p14="http://schemas.microsoft.com/office/powerpoint/2010/main" val="9668629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19</a:t>
            </a:fld>
            <a:endParaRPr lang="en-US"/>
          </a:p>
        </p:txBody>
      </p:sp>
    </p:spTree>
    <p:extLst>
      <p:ext uri="{BB962C8B-B14F-4D97-AF65-F5344CB8AC3E}">
        <p14:creationId xmlns:p14="http://schemas.microsoft.com/office/powerpoint/2010/main" val="3607291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3</a:t>
            </a:fld>
            <a:endParaRPr lang="en-US"/>
          </a:p>
        </p:txBody>
      </p:sp>
    </p:spTree>
    <p:extLst>
      <p:ext uri="{BB962C8B-B14F-4D97-AF65-F5344CB8AC3E}">
        <p14:creationId xmlns:p14="http://schemas.microsoft.com/office/powerpoint/2010/main" val="2862222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4</a:t>
            </a:fld>
            <a:endParaRPr lang="en-US"/>
          </a:p>
        </p:txBody>
      </p:sp>
    </p:spTree>
    <p:extLst>
      <p:ext uri="{BB962C8B-B14F-4D97-AF65-F5344CB8AC3E}">
        <p14:creationId xmlns:p14="http://schemas.microsoft.com/office/powerpoint/2010/main" val="2791355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endParaRPr lang="en-US" dirty="0">
              <a:cs typeface="+mn-cs"/>
            </a:endParaRPr>
          </a:p>
        </p:txBody>
      </p:sp>
      <p:sp>
        <p:nvSpPr>
          <p:cNvPr id="4" name="Slide Number Placeholder 3"/>
          <p:cNvSpPr>
            <a:spLocks noGrp="1"/>
          </p:cNvSpPr>
          <p:nvPr>
            <p:ph type="sldNum" sz="quarter" idx="5"/>
          </p:nvPr>
        </p:nvSpPr>
        <p:spPr/>
        <p:txBody>
          <a:bodyPr/>
          <a:lstStyle/>
          <a:p>
            <a:pPr>
              <a:defRPr/>
            </a:pPr>
            <a:fld id="{0A365B5B-157A-5B46-B21B-667D8CCFDB88}" type="slidenum">
              <a:rPr lang="en-US"/>
              <a:pPr>
                <a:defRPr/>
              </a:pPr>
              <a:t>5</a:t>
            </a:fld>
            <a:endParaRPr lang="en-US"/>
          </a:p>
        </p:txBody>
      </p:sp>
    </p:spTree>
    <p:extLst>
      <p:ext uri="{BB962C8B-B14F-4D97-AF65-F5344CB8AC3E}">
        <p14:creationId xmlns:p14="http://schemas.microsoft.com/office/powerpoint/2010/main" val="197172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35179548-E1F0-5846-982A-5E82096B501A}" type="slidenum">
              <a:rPr lang="en-US"/>
              <a:pPr>
                <a:defRPr/>
              </a:pPr>
              <a:t>6</a:t>
            </a:fld>
            <a:endParaRPr lang="en-US"/>
          </a:p>
        </p:txBody>
      </p:sp>
      <p:sp>
        <p:nvSpPr>
          <p:cNvPr id="14029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40291" name="Rectangle 3"/>
          <p:cNvSpPr>
            <a:spLocks noGrp="1" noChangeArrowheads="1"/>
          </p:cNvSpPr>
          <p:nvPr>
            <p:ph type="body" idx="1"/>
          </p:nvPr>
        </p:nvSpPr>
        <p:spPr>
          <a:xfrm>
            <a:off x="914815" y="4343713"/>
            <a:ext cx="5028370" cy="4113862"/>
          </a:xfrm>
        </p:spPr>
        <p:txBody>
          <a:bodyPr/>
          <a:lstStyle/>
          <a:p>
            <a:pPr eaLnBrk="1" hangingPunct="1">
              <a:defRPr/>
            </a:pPr>
            <a:endParaRPr lang="en-US">
              <a:cs typeface="+mn-cs"/>
            </a:endParaRPr>
          </a:p>
        </p:txBody>
      </p:sp>
    </p:spTree>
    <p:extLst>
      <p:ext uri="{BB962C8B-B14F-4D97-AF65-F5344CB8AC3E}">
        <p14:creationId xmlns:p14="http://schemas.microsoft.com/office/powerpoint/2010/main" val="31503306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endParaRPr lang="en-US" dirty="0">
              <a:cs typeface="+mn-cs"/>
            </a:endParaRPr>
          </a:p>
        </p:txBody>
      </p:sp>
      <p:sp>
        <p:nvSpPr>
          <p:cNvPr id="4" name="Slide Number Placeholder 3"/>
          <p:cNvSpPr>
            <a:spLocks noGrp="1"/>
          </p:cNvSpPr>
          <p:nvPr>
            <p:ph type="sldNum" sz="quarter" idx="5"/>
          </p:nvPr>
        </p:nvSpPr>
        <p:spPr/>
        <p:txBody>
          <a:bodyPr/>
          <a:lstStyle/>
          <a:p>
            <a:pPr>
              <a:defRPr/>
            </a:pPr>
            <a:fld id="{0A365B5B-157A-5B46-B21B-667D8CCFDB88}" type="slidenum">
              <a:rPr lang="en-US"/>
              <a:pPr>
                <a:defRPr/>
              </a:pPr>
              <a:t>7</a:t>
            </a:fld>
            <a:endParaRPr lang="en-US"/>
          </a:p>
        </p:txBody>
      </p:sp>
    </p:spTree>
    <p:extLst>
      <p:ext uri="{BB962C8B-B14F-4D97-AF65-F5344CB8AC3E}">
        <p14:creationId xmlns:p14="http://schemas.microsoft.com/office/powerpoint/2010/main" val="25030260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8</a:t>
            </a:fld>
            <a:endParaRPr lang="en-US"/>
          </a:p>
        </p:txBody>
      </p:sp>
    </p:spTree>
    <p:extLst>
      <p:ext uri="{BB962C8B-B14F-4D97-AF65-F5344CB8AC3E}">
        <p14:creationId xmlns:p14="http://schemas.microsoft.com/office/powerpoint/2010/main" val="39316776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9</a:t>
            </a:fld>
            <a:endParaRPr lang="en-US"/>
          </a:p>
        </p:txBody>
      </p:sp>
    </p:spTree>
    <p:extLst>
      <p:ext uri="{BB962C8B-B14F-4D97-AF65-F5344CB8AC3E}">
        <p14:creationId xmlns:p14="http://schemas.microsoft.com/office/powerpoint/2010/main" val="36821906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10</a:t>
            </a:fld>
            <a:endParaRPr lang="en-US"/>
          </a:p>
        </p:txBody>
      </p:sp>
    </p:spTree>
    <p:extLst>
      <p:ext uri="{BB962C8B-B14F-4D97-AF65-F5344CB8AC3E}">
        <p14:creationId xmlns:p14="http://schemas.microsoft.com/office/powerpoint/2010/main" val="3762185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Title 6"/>
          <p:cNvSpPr>
            <a:spLocks noGrp="1"/>
          </p:cNvSpPr>
          <p:nvPr>
            <p:ph type="title"/>
          </p:nvPr>
        </p:nvSpPr>
        <p:spPr/>
        <p:txBody>
          <a:bodyPr/>
          <a:lstStyle/>
          <a:p>
            <a:r>
              <a:rPr lang="en-US"/>
              <a:t>Click to edit Master title style</a:t>
            </a:r>
          </a:p>
        </p:txBody>
      </p:sp>
      <p:sp>
        <p:nvSpPr>
          <p:cNvPr id="8" name="Date Placeholder 7"/>
          <p:cNvSpPr>
            <a:spLocks noGrp="1"/>
          </p:cNvSpPr>
          <p:nvPr>
            <p:ph type="dt" sz="half" idx="10"/>
          </p:nvPr>
        </p:nvSpPr>
        <p:spPr/>
        <p:txBody>
          <a:bodyPr/>
          <a:lstStyle/>
          <a:p>
            <a:r>
              <a:rPr lang="en-US"/>
              <a:t>Reflecting on Practice</a:t>
            </a:r>
            <a:endParaRPr lang="en-US" dirty="0"/>
          </a:p>
        </p:txBody>
      </p:sp>
      <p:sp>
        <p:nvSpPr>
          <p:cNvPr id="9" name="Footer Placeholder 8"/>
          <p:cNvSpPr>
            <a:spLocks noGrp="1"/>
          </p:cNvSpPr>
          <p:nvPr>
            <p:ph type="ftr" sz="quarter" idx="11"/>
          </p:nvPr>
        </p:nvSpPr>
        <p:spPr/>
        <p:txBody>
          <a:bodyPr/>
          <a:lstStyle/>
          <a:p>
            <a:r>
              <a:rPr lang="en-US"/>
              <a:t>Park City Mathematics Institute</a:t>
            </a:r>
            <a:endParaRPr lang="en-US" dirty="0"/>
          </a:p>
        </p:txBody>
      </p:sp>
      <p:sp>
        <p:nvSpPr>
          <p:cNvPr id="10" name="Slide Number Placeholder 9"/>
          <p:cNvSpPr>
            <a:spLocks noGrp="1"/>
          </p:cNvSpPr>
          <p:nvPr>
            <p:ph type="sldNum" sz="quarter" idx="12"/>
          </p:nvPr>
        </p:nvSpPr>
        <p:spPr/>
        <p:txBody>
          <a:bodyPr/>
          <a:lstStyle/>
          <a:p>
            <a:fld id="{DC4E9914-D5EE-4969-8BC2-355A35D3C539}" type="slidenum">
              <a:rPr lang="en-US" smtClean="0"/>
              <a:t>‹#›</a:t>
            </a:fld>
            <a:endParaRPr lang="en-US" dirty="0"/>
          </a:p>
        </p:txBody>
      </p:sp>
    </p:spTree>
    <p:extLst>
      <p:ext uri="{BB962C8B-B14F-4D97-AF65-F5344CB8AC3E}">
        <p14:creationId xmlns:p14="http://schemas.microsoft.com/office/powerpoint/2010/main" val="370031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30725"/>
          </a:xfrm>
        </p:spPr>
        <p:txBody>
          <a:bodyPr/>
          <a:lstStyle/>
          <a:p>
            <a:pPr lvl="0"/>
            <a:r>
              <a:rPr lang="en-US" noProof="0"/>
              <a:t>Click icon to add table</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B9E0148A-D63C-3242-89F4-84E6CCB50603}" type="slidenum">
              <a:rPr lang="en-US"/>
              <a:pPr>
                <a:defRPr/>
              </a:pPr>
              <a:t>‹#›</a:t>
            </a:fld>
            <a:endParaRPr lang="en-US"/>
          </a:p>
        </p:txBody>
      </p:sp>
    </p:spTree>
    <p:extLst>
      <p:ext uri="{BB962C8B-B14F-4D97-AF65-F5344CB8AC3E}">
        <p14:creationId xmlns:p14="http://schemas.microsoft.com/office/powerpoint/2010/main" val="423749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dirty="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850294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dirty="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578634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082854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8" name="Footer Placeholder 7"/>
          <p:cNvSpPr>
            <a:spLocks noGrp="1"/>
          </p:cNvSpPr>
          <p:nvPr>
            <p:ph type="ftr" sz="quarter" idx="11"/>
          </p:nvPr>
        </p:nvSpPr>
        <p:spPr/>
        <p:txBody>
          <a:bodyPr/>
          <a:lstStyle/>
          <a:p>
            <a:r>
              <a:rPr lang="en-US" dirty="0"/>
              <a:t>Park City Mathematics Institute</a:t>
            </a:r>
          </a:p>
        </p:txBody>
      </p:sp>
      <p:sp>
        <p:nvSpPr>
          <p:cNvPr id="9" name="Slide Number Placeholder 8"/>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87591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4" name="Footer Placeholder 3"/>
          <p:cNvSpPr>
            <a:spLocks noGrp="1"/>
          </p:cNvSpPr>
          <p:nvPr>
            <p:ph type="ftr" sz="quarter" idx="11"/>
          </p:nvPr>
        </p:nvSpPr>
        <p:spPr/>
        <p:txBody>
          <a:bodyPr/>
          <a:lstStyle/>
          <a:p>
            <a:r>
              <a:rPr lang="en-US" dirty="0"/>
              <a:t>Park City Mathematics Institute</a:t>
            </a:r>
          </a:p>
        </p:txBody>
      </p:sp>
      <p:sp>
        <p:nvSpPr>
          <p:cNvPr id="5" name="Slide Number Placeholder 4"/>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1536491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dirty="0"/>
              <a:t>Park City Mathematics Institute</a:t>
            </a:r>
          </a:p>
        </p:txBody>
      </p:sp>
      <p:sp>
        <p:nvSpPr>
          <p:cNvPr id="4" name="Slide Number Placeholder 3"/>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68169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4059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98344825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lumMod val="95000"/>
            <a:alpha val="1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Reflecting on Practice</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Park City Mathematics Institute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E9914-D5EE-4969-8BC2-355A35D3C539}" type="slidenum">
              <a:rPr lang="en-US" smtClean="0"/>
              <a:t>‹#›</a:t>
            </a:fld>
            <a:endParaRPr lang="en-US" dirty="0"/>
          </a:p>
        </p:txBody>
      </p:sp>
      <p:cxnSp>
        <p:nvCxnSpPr>
          <p:cNvPr id="9" name="Straight Connector 8"/>
          <p:cNvCxnSpPr/>
          <p:nvPr userDrawn="1"/>
        </p:nvCxnSpPr>
        <p:spPr>
          <a:xfrm>
            <a:off x="838200" y="6248400"/>
            <a:ext cx="7848600" cy="0"/>
          </a:xfrm>
          <a:prstGeom prst="line">
            <a:avLst/>
          </a:prstGeom>
          <a:ln>
            <a:solidFill>
              <a:srgbClr val="07DC01"/>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userDrawn="1"/>
        </p:nvCxnSpPr>
        <p:spPr>
          <a:xfrm>
            <a:off x="914400" y="6172200"/>
            <a:ext cx="7772400" cy="0"/>
          </a:xfrm>
          <a:prstGeom prst="line">
            <a:avLst/>
          </a:prstGeom>
          <a:ln>
            <a:solidFill>
              <a:srgbClr val="58B12A"/>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userDrawn="1"/>
        </p:nvCxnSpPr>
        <p:spPr>
          <a:xfrm>
            <a:off x="762000" y="6324600"/>
            <a:ext cx="7924800" cy="0"/>
          </a:xfrm>
          <a:prstGeom prst="line">
            <a:avLst/>
          </a:prstGeom>
          <a:ln>
            <a:solidFill>
              <a:srgbClr val="C8F3FF"/>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pic>
        <p:nvPicPr>
          <p:cNvPr id="7" name="Picture 6"/>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28699" y="5016701"/>
            <a:ext cx="1396825" cy="1612699"/>
          </a:xfrm>
          <a:prstGeom prst="rect">
            <a:avLst/>
          </a:prstGeom>
        </p:spPr>
      </p:pic>
    </p:spTree>
    <p:extLst>
      <p:ext uri="{BB962C8B-B14F-4D97-AF65-F5344CB8AC3E}">
        <p14:creationId xmlns:p14="http://schemas.microsoft.com/office/powerpoint/2010/main" val="428349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3" Type="http://schemas.openxmlformats.org/officeDocument/2006/relationships/hyperlink" Target="http://bit.ly/hiebert2004" TargetMode="External"/><Relationship Id="rId4"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hyperlink" Target="http://bit.ly/hiebert2004" TargetMode="External"/><Relationship Id="rId5"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http://www.fi.uu.nl/catch"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tinyurl.com/buyvnps" TargetMode="Externa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981200"/>
          </a:xfrm>
        </p:spPr>
        <p:txBody>
          <a:bodyPr>
            <a:normAutofit/>
          </a:bodyPr>
          <a:lstStyle/>
          <a:p>
            <a:r>
              <a:rPr lang="en-US" dirty="0"/>
              <a:t>Reflecting on Practice: Worthwhile Tasks</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a:t>
            </a:fld>
            <a:endParaRPr lang="en-US" dirty="0"/>
          </a:p>
        </p:txBody>
      </p:sp>
      <p:sp>
        <p:nvSpPr>
          <p:cNvPr id="8" name="TextBox 7">
            <a:extLst>
              <a:ext uri="{FF2B5EF4-FFF2-40B4-BE49-F238E27FC236}">
                <a16:creationId xmlns="" xmlns:a16="http://schemas.microsoft.com/office/drawing/2014/main" id="{A1CDF251-4E9B-E74E-A305-36A139E8EC08}"/>
              </a:ext>
            </a:extLst>
          </p:cNvPr>
          <p:cNvSpPr txBox="1"/>
          <p:nvPr/>
        </p:nvSpPr>
        <p:spPr>
          <a:xfrm>
            <a:off x="1143000" y="4191000"/>
            <a:ext cx="7162800" cy="1569660"/>
          </a:xfrm>
          <a:prstGeom prst="rect">
            <a:avLst/>
          </a:prstGeom>
          <a:noFill/>
        </p:spPr>
        <p:txBody>
          <a:bodyPr wrap="square" rtlCol="0">
            <a:spAutoFit/>
          </a:bodyPr>
          <a:lstStyle/>
          <a:p>
            <a:pPr algn="ctr"/>
            <a:r>
              <a:rPr lang="en-US" sz="3200" dirty="0"/>
              <a:t>Session 2:</a:t>
            </a:r>
          </a:p>
          <a:p>
            <a:pPr algn="ctr"/>
            <a:r>
              <a:rPr lang="en-US" sz="3200" dirty="0"/>
              <a:t>How to can teachers adapt tasks to </a:t>
            </a:r>
          </a:p>
          <a:p>
            <a:pPr algn="ctr"/>
            <a:r>
              <a:rPr lang="en-US" sz="3200" dirty="0"/>
              <a:t>make them worthwhile?</a:t>
            </a:r>
          </a:p>
        </p:txBody>
      </p:sp>
    </p:spTree>
    <p:extLst>
      <p:ext uri="{BB962C8B-B14F-4D97-AF65-F5344CB8AC3E}">
        <p14:creationId xmlns:p14="http://schemas.microsoft.com/office/powerpoint/2010/main" val="40000607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shadeToTitle="1">
        <a:solidFill>
          <a:schemeClr val="bg1">
            <a:alpha val="18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a:t>Park City Mathematics Institute</a:t>
            </a:r>
            <a:endParaRPr lang="en-US" dirty="0"/>
          </a:p>
        </p:txBody>
      </p:sp>
      <p:sp>
        <p:nvSpPr>
          <p:cNvPr id="4" name="Slide Number Placeholder 3"/>
          <p:cNvSpPr>
            <a:spLocks noGrp="1"/>
          </p:cNvSpPr>
          <p:nvPr>
            <p:ph type="sldNum" sz="quarter" idx="12"/>
          </p:nvPr>
        </p:nvSpPr>
        <p:spPr/>
        <p:txBody>
          <a:bodyPr/>
          <a:lstStyle/>
          <a:p>
            <a:fld id="{DC4E9914-D5EE-4969-8BC2-355A35D3C539}" type="slidenum">
              <a:rPr lang="en-US" smtClean="0"/>
              <a:t>10</a:t>
            </a:fld>
            <a:endParaRPr lang="en-US"/>
          </a:p>
        </p:txBody>
      </p:sp>
      <p:pic>
        <p:nvPicPr>
          <p:cNvPr id="5" name="Picture 4"/>
          <p:cNvPicPr>
            <a:picLocks noChangeAspect="1"/>
          </p:cNvPicPr>
          <p:nvPr/>
        </p:nvPicPr>
        <p:blipFill>
          <a:blip r:embed="rId3"/>
          <a:stretch>
            <a:fillRect/>
          </a:stretch>
        </p:blipFill>
        <p:spPr>
          <a:xfrm>
            <a:off x="1752600" y="57583"/>
            <a:ext cx="5524500" cy="6114617"/>
          </a:xfrm>
          <a:prstGeom prst="rect">
            <a:avLst/>
          </a:prstGeom>
        </p:spPr>
      </p:pic>
    </p:spTree>
    <p:extLst>
      <p:ext uri="{BB962C8B-B14F-4D97-AF65-F5344CB8AC3E}">
        <p14:creationId xmlns:p14="http://schemas.microsoft.com/office/powerpoint/2010/main" val="40616767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Pair Up</a:t>
            </a:r>
          </a:p>
        </p:txBody>
      </p:sp>
      <p:sp>
        <p:nvSpPr>
          <p:cNvPr id="3" name="Content Placeholder 2"/>
          <p:cNvSpPr>
            <a:spLocks noGrp="1"/>
          </p:cNvSpPr>
          <p:nvPr>
            <p:ph idx="1"/>
          </p:nvPr>
        </p:nvSpPr>
        <p:spPr/>
        <p:txBody>
          <a:bodyPr/>
          <a:lstStyle/>
          <a:p>
            <a:r>
              <a:rPr lang="en-US" dirty="0"/>
              <a:t>Find another partnership at a different table who did the same task and discuss your solution with them.</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11</a:t>
            </a:fld>
            <a:endParaRPr lang="en-US"/>
          </a:p>
        </p:txBody>
      </p:sp>
    </p:spTree>
    <p:extLst>
      <p:ext uri="{BB962C8B-B14F-4D97-AF65-F5344CB8AC3E}">
        <p14:creationId xmlns:p14="http://schemas.microsoft.com/office/powerpoint/2010/main" val="14830351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Jeopardy</a:t>
            </a:r>
          </a:p>
        </p:txBody>
      </p:sp>
      <p:sp>
        <p:nvSpPr>
          <p:cNvPr id="3" name="Content Placeholder 2"/>
          <p:cNvSpPr>
            <a:spLocks noGrp="1"/>
          </p:cNvSpPr>
          <p:nvPr>
            <p:ph idx="1"/>
          </p:nvPr>
        </p:nvSpPr>
        <p:spPr/>
        <p:txBody>
          <a:bodyPr/>
          <a:lstStyle/>
          <a:p>
            <a:r>
              <a:rPr lang="en-US" dirty="0"/>
              <a:t>We often call this approach Jeopardy … Give students the answer and ask for the question.</a:t>
            </a:r>
          </a:p>
          <a:p>
            <a:r>
              <a:rPr lang="en-US" dirty="0"/>
              <a:t>How did Jeopardy promote discussion and elicit student thinking and understanding?</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12</a:t>
            </a:fld>
            <a:endParaRPr lang="en-US"/>
          </a:p>
        </p:txBody>
      </p:sp>
    </p:spTree>
    <p:extLst>
      <p:ext uri="{BB962C8B-B14F-4D97-AF65-F5344CB8AC3E}">
        <p14:creationId xmlns:p14="http://schemas.microsoft.com/office/powerpoint/2010/main" val="19678534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3" descr="aaaaa.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685800"/>
            <a:ext cx="8686800" cy="579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21314762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3600" dirty="0"/>
              <a:t>What mathematical ideas emerged during your discussions either with your partner or as a whole table?</a:t>
            </a:r>
          </a:p>
          <a:p>
            <a:pPr marL="0" indent="0">
              <a:buNone/>
            </a:pPr>
            <a:endParaRPr lang="en-US" sz="3600"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14</a:t>
            </a:fld>
            <a:endParaRPr lang="en-US"/>
          </a:p>
        </p:txBody>
      </p:sp>
    </p:spTree>
    <p:extLst>
      <p:ext uri="{BB962C8B-B14F-4D97-AF65-F5344CB8AC3E}">
        <p14:creationId xmlns:p14="http://schemas.microsoft.com/office/powerpoint/2010/main" val="19898202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14400"/>
            <a:ext cx="8229600" cy="4525963"/>
          </a:xfrm>
        </p:spPr>
        <p:txBody>
          <a:bodyPr/>
          <a:lstStyle/>
          <a:p>
            <a:pPr marL="0" indent="0">
              <a:buNone/>
            </a:pPr>
            <a:r>
              <a:rPr lang="en-US" dirty="0"/>
              <a:t>How is this approach different from just working through a worksheet?</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15</a:t>
            </a:fld>
            <a:endParaRPr lang="en-US"/>
          </a:p>
        </p:txBody>
      </p:sp>
    </p:spTree>
    <p:extLst>
      <p:ext uri="{BB962C8B-B14F-4D97-AF65-F5344CB8AC3E}">
        <p14:creationId xmlns:p14="http://schemas.microsoft.com/office/powerpoint/2010/main" val="22384207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a:t>Park City Mathematics Institute</a:t>
            </a:r>
            <a:endParaRPr lang="en-US" dirty="0"/>
          </a:p>
        </p:txBody>
      </p:sp>
      <p:sp>
        <p:nvSpPr>
          <p:cNvPr id="4" name="Slide Number Placeholder 3"/>
          <p:cNvSpPr>
            <a:spLocks noGrp="1"/>
          </p:cNvSpPr>
          <p:nvPr>
            <p:ph type="sldNum" sz="quarter" idx="12"/>
          </p:nvPr>
        </p:nvSpPr>
        <p:spPr/>
        <p:txBody>
          <a:bodyPr/>
          <a:lstStyle/>
          <a:p>
            <a:fld id="{DC4E9914-D5EE-4969-8BC2-355A35D3C539}" type="slidenum">
              <a:rPr lang="en-US" smtClean="0"/>
              <a:t>16</a:t>
            </a:fld>
            <a:endParaRPr lang="en-US"/>
          </a:p>
        </p:txBody>
      </p:sp>
      <p:sp>
        <p:nvSpPr>
          <p:cNvPr id="6" name="TextBox 5"/>
          <p:cNvSpPr txBox="1"/>
          <p:nvPr/>
        </p:nvSpPr>
        <p:spPr>
          <a:xfrm>
            <a:off x="1371600" y="0"/>
            <a:ext cx="6314750" cy="584776"/>
          </a:xfrm>
          <a:prstGeom prst="rect">
            <a:avLst/>
          </a:prstGeom>
          <a:noFill/>
        </p:spPr>
        <p:txBody>
          <a:bodyPr wrap="none" rtlCol="0">
            <a:spAutoFit/>
          </a:bodyPr>
          <a:lstStyle/>
          <a:p>
            <a:pPr algn="ctr"/>
            <a:r>
              <a:rPr lang="en-US" sz="3200" dirty="0"/>
              <a:t>Types of math problems presented</a:t>
            </a:r>
          </a:p>
        </p:txBody>
      </p:sp>
      <p:sp>
        <p:nvSpPr>
          <p:cNvPr id="7" name="TextBox 6"/>
          <p:cNvSpPr txBox="1"/>
          <p:nvPr/>
        </p:nvSpPr>
        <p:spPr>
          <a:xfrm>
            <a:off x="6276650" y="6143008"/>
            <a:ext cx="2819400" cy="584775"/>
          </a:xfrm>
          <a:prstGeom prst="rect">
            <a:avLst/>
          </a:prstGeom>
          <a:noFill/>
        </p:spPr>
        <p:txBody>
          <a:bodyPr wrap="square" rtlCol="0">
            <a:spAutoFit/>
          </a:bodyPr>
          <a:lstStyle/>
          <a:p>
            <a:r>
              <a:rPr lang="en-US" sz="1600" dirty="0">
                <a:hlinkClick r:id="rId3"/>
              </a:rPr>
              <a:t>http://bit.ly/hiebert2004</a:t>
            </a:r>
            <a:endParaRPr lang="en-US" sz="1600" dirty="0"/>
          </a:p>
          <a:p>
            <a:r>
              <a:rPr lang="en-US" sz="1600" dirty="0" err="1"/>
              <a:t>Hiebert</a:t>
            </a:r>
            <a:r>
              <a:rPr lang="en-US" sz="1600" dirty="0"/>
              <a:t> &amp; Stigler, 2004</a:t>
            </a:r>
          </a:p>
        </p:txBody>
      </p:sp>
      <p:pic>
        <p:nvPicPr>
          <p:cNvPr id="8" name="Picture 7" descr="dd2.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19200" y="533400"/>
            <a:ext cx="6400800" cy="5717036"/>
          </a:xfrm>
          <a:prstGeom prst="rect">
            <a:avLst/>
          </a:prstGeom>
        </p:spPr>
      </p:pic>
    </p:spTree>
    <p:extLst>
      <p:ext uri="{BB962C8B-B14F-4D97-AF65-F5344CB8AC3E}">
        <p14:creationId xmlns:p14="http://schemas.microsoft.com/office/powerpoint/2010/main" val="20244483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a:t>Park City Mathematics Institute</a:t>
            </a:r>
            <a:endParaRPr lang="en-US" dirty="0"/>
          </a:p>
        </p:txBody>
      </p:sp>
      <p:sp>
        <p:nvSpPr>
          <p:cNvPr id="4" name="Slide Number Placeholder 3"/>
          <p:cNvSpPr>
            <a:spLocks noGrp="1"/>
          </p:cNvSpPr>
          <p:nvPr>
            <p:ph type="sldNum" sz="quarter" idx="12"/>
          </p:nvPr>
        </p:nvSpPr>
        <p:spPr/>
        <p:txBody>
          <a:bodyPr/>
          <a:lstStyle/>
          <a:p>
            <a:fld id="{DC4E9914-D5EE-4969-8BC2-355A35D3C539}" type="slidenum">
              <a:rPr lang="en-US" smtClean="0"/>
              <a:t>17</a:t>
            </a:fld>
            <a:endParaRPr lang="en-US"/>
          </a:p>
        </p:txBody>
      </p:sp>
      <p:pic>
        <p:nvPicPr>
          <p:cNvPr id="5" name="Picture 4" descr="d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28138" y="852697"/>
            <a:ext cx="5486400" cy="5025081"/>
          </a:xfrm>
          <a:prstGeom prst="rect">
            <a:avLst/>
          </a:prstGeom>
        </p:spPr>
      </p:pic>
      <p:sp>
        <p:nvSpPr>
          <p:cNvPr id="6" name="TextBox 5"/>
          <p:cNvSpPr txBox="1"/>
          <p:nvPr/>
        </p:nvSpPr>
        <p:spPr>
          <a:xfrm>
            <a:off x="0" y="22541"/>
            <a:ext cx="9134025" cy="1077218"/>
          </a:xfrm>
          <a:prstGeom prst="rect">
            <a:avLst/>
          </a:prstGeom>
          <a:noFill/>
        </p:spPr>
        <p:txBody>
          <a:bodyPr wrap="square" rtlCol="0">
            <a:spAutoFit/>
          </a:bodyPr>
          <a:lstStyle/>
          <a:p>
            <a:pPr algn="ctr"/>
            <a:r>
              <a:rPr lang="en-US" sz="3200" dirty="0">
                <a:solidFill>
                  <a:srgbClr val="0070C0"/>
                </a:solidFill>
              </a:rPr>
              <a:t>Teacher implementation </a:t>
            </a:r>
            <a:r>
              <a:rPr lang="en-US" sz="3200" dirty="0"/>
              <a:t>of the making connections </a:t>
            </a:r>
          </a:p>
          <a:p>
            <a:pPr algn="ctr"/>
            <a:r>
              <a:rPr lang="en-US" sz="3200" dirty="0"/>
              <a:t>math problems</a:t>
            </a:r>
          </a:p>
        </p:txBody>
      </p:sp>
      <p:sp>
        <p:nvSpPr>
          <p:cNvPr id="8" name="TextBox 7"/>
          <p:cNvSpPr txBox="1"/>
          <p:nvPr/>
        </p:nvSpPr>
        <p:spPr>
          <a:xfrm>
            <a:off x="5715000" y="6027003"/>
            <a:ext cx="3419025" cy="830997"/>
          </a:xfrm>
          <a:prstGeom prst="rect">
            <a:avLst/>
          </a:prstGeom>
          <a:noFill/>
        </p:spPr>
        <p:txBody>
          <a:bodyPr wrap="square" rtlCol="0">
            <a:spAutoFit/>
          </a:bodyPr>
          <a:lstStyle/>
          <a:p>
            <a:r>
              <a:rPr lang="en-US" sz="2400" dirty="0">
                <a:hlinkClick r:id="rId4"/>
              </a:rPr>
              <a:t>http://bit.ly/hiebert2004</a:t>
            </a:r>
            <a:endParaRPr lang="en-US" sz="2400" dirty="0"/>
          </a:p>
          <a:p>
            <a:r>
              <a:rPr lang="en-US" sz="2400" dirty="0" err="1"/>
              <a:t>Hiebert</a:t>
            </a:r>
            <a:r>
              <a:rPr lang="en-US" sz="2400" dirty="0"/>
              <a:t> &amp; Stigler, 2004</a:t>
            </a:r>
          </a:p>
        </p:txBody>
      </p:sp>
      <p:pic>
        <p:nvPicPr>
          <p:cNvPr id="9" name="Picture 8" descr="dd2.png">
            <a:extLst>
              <a:ext uri="{FF2B5EF4-FFF2-40B4-BE49-F238E27FC236}">
                <a16:creationId xmlns="" xmlns:a16="http://schemas.microsoft.com/office/drawing/2014/main" id="{3FF65886-80E3-4E4C-BFD8-5279F2E6C13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0007" y="2819400"/>
            <a:ext cx="3014193" cy="2692201"/>
          </a:xfrm>
          <a:prstGeom prst="rect">
            <a:avLst/>
          </a:prstGeom>
        </p:spPr>
      </p:pic>
      <p:sp>
        <p:nvSpPr>
          <p:cNvPr id="7" name="Rectangle 6">
            <a:extLst>
              <a:ext uri="{FF2B5EF4-FFF2-40B4-BE49-F238E27FC236}">
                <a16:creationId xmlns="" xmlns:a16="http://schemas.microsoft.com/office/drawing/2014/main" id="{8ECD2BE6-EE1E-BC40-9D78-A73482BE06D4}"/>
              </a:ext>
            </a:extLst>
          </p:cNvPr>
          <p:cNvSpPr/>
          <p:nvPr/>
        </p:nvSpPr>
        <p:spPr>
          <a:xfrm>
            <a:off x="599940" y="4038600"/>
            <a:ext cx="85860" cy="152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 xmlns:a16="http://schemas.microsoft.com/office/drawing/2014/main" id="{6A8C256B-3915-2D4D-A7B2-00E2DC5B6B30}"/>
              </a:ext>
            </a:extLst>
          </p:cNvPr>
          <p:cNvSpPr/>
          <p:nvPr/>
        </p:nvSpPr>
        <p:spPr>
          <a:xfrm>
            <a:off x="1049942" y="4021144"/>
            <a:ext cx="85860" cy="16764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 xmlns:a16="http://schemas.microsoft.com/office/drawing/2014/main" id="{ABFF902B-3F78-0942-947C-872B7F584C29}"/>
              </a:ext>
            </a:extLst>
          </p:cNvPr>
          <p:cNvSpPr/>
          <p:nvPr/>
        </p:nvSpPr>
        <p:spPr>
          <a:xfrm>
            <a:off x="1514340" y="4038600"/>
            <a:ext cx="85860" cy="152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 xmlns:a16="http://schemas.microsoft.com/office/drawing/2014/main" id="{4AB57D66-38B5-AF4B-9D46-5DDB45DDEA13}"/>
              </a:ext>
            </a:extLst>
          </p:cNvPr>
          <p:cNvSpPr/>
          <p:nvPr/>
        </p:nvSpPr>
        <p:spPr>
          <a:xfrm>
            <a:off x="1967941" y="3566142"/>
            <a:ext cx="85860" cy="6366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 xmlns:a16="http://schemas.microsoft.com/office/drawing/2014/main" id="{A2229B99-1BE8-4346-8433-F309B56E2B7B}"/>
              </a:ext>
            </a:extLst>
          </p:cNvPr>
          <p:cNvSpPr/>
          <p:nvPr/>
        </p:nvSpPr>
        <p:spPr>
          <a:xfrm>
            <a:off x="2432339" y="3929133"/>
            <a:ext cx="85860" cy="269985"/>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 xmlns:a16="http://schemas.microsoft.com/office/drawing/2014/main" id="{0E795AE0-65AC-C540-85B0-3A110D31776A}"/>
              </a:ext>
            </a:extLst>
          </p:cNvPr>
          <p:cNvSpPr/>
          <p:nvPr/>
        </p:nvSpPr>
        <p:spPr>
          <a:xfrm>
            <a:off x="2879216" y="4004380"/>
            <a:ext cx="85860" cy="184404"/>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 xmlns:a16="http://schemas.microsoft.com/office/drawing/2014/main" id="{175B21E6-63DC-CE40-BD2A-1293A06B0E4F}"/>
              </a:ext>
            </a:extLst>
          </p:cNvPr>
          <p:cNvSpPr txBox="1"/>
          <p:nvPr/>
        </p:nvSpPr>
        <p:spPr>
          <a:xfrm>
            <a:off x="228600" y="2073860"/>
            <a:ext cx="2743200" cy="646331"/>
          </a:xfrm>
          <a:prstGeom prst="rect">
            <a:avLst/>
          </a:prstGeom>
          <a:noFill/>
        </p:spPr>
        <p:txBody>
          <a:bodyPr wrap="square" rtlCol="0">
            <a:spAutoFit/>
          </a:bodyPr>
          <a:lstStyle/>
          <a:p>
            <a:r>
              <a:rPr lang="en-US" dirty="0">
                <a:solidFill>
                  <a:srgbClr val="FF0000"/>
                </a:solidFill>
              </a:rPr>
              <a:t>Of the making connections problems…</a:t>
            </a:r>
          </a:p>
        </p:txBody>
      </p:sp>
      <p:cxnSp>
        <p:nvCxnSpPr>
          <p:cNvPr id="17" name="Straight Arrow Connector 16">
            <a:extLst>
              <a:ext uri="{FF2B5EF4-FFF2-40B4-BE49-F238E27FC236}">
                <a16:creationId xmlns="" xmlns:a16="http://schemas.microsoft.com/office/drawing/2014/main" id="{B05065B0-64FB-E64A-90D2-CAD2AF6701D7}"/>
              </a:ext>
            </a:extLst>
          </p:cNvPr>
          <p:cNvCxnSpPr>
            <a:cxnSpLocks/>
          </p:cNvCxnSpPr>
          <p:nvPr/>
        </p:nvCxnSpPr>
        <p:spPr>
          <a:xfrm flipV="1">
            <a:off x="1967941" y="1600200"/>
            <a:ext cx="1560197" cy="550034"/>
          </a:xfrm>
          <a:prstGeom prst="straightConnector1">
            <a:avLst/>
          </a:prstGeom>
          <a:ln w="28575">
            <a:solidFill>
              <a:srgbClr val="FF0000"/>
            </a:solidFill>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9715000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5592763"/>
          </a:xfrm>
        </p:spPr>
        <p:txBody>
          <a:bodyPr>
            <a:normAutofit/>
          </a:bodyPr>
          <a:lstStyle/>
          <a:p>
            <a:pPr marL="0" indent="0">
              <a:buNone/>
            </a:pPr>
            <a:r>
              <a:rPr lang="en-US" dirty="0"/>
              <a:t>Take a few minutes to reflect using the prompts in your notes: </a:t>
            </a:r>
          </a:p>
          <a:p>
            <a:pPr lvl="0" fontAlgn="base"/>
            <a:r>
              <a:rPr lang="en-US" dirty="0"/>
              <a:t>What is one message from this session that you would want to bring back to another teacher?  How would you make it meaningful and accessible for them (when they haven’t been here with you)?</a:t>
            </a:r>
          </a:p>
          <a:p>
            <a:pPr marL="0" lvl="0" indent="0" fontAlgn="base">
              <a:buNone/>
            </a:pPr>
            <a:r>
              <a:rPr lang="en-US" dirty="0"/>
              <a:t>On your Exit Card:</a:t>
            </a:r>
          </a:p>
          <a:p>
            <a:r>
              <a:rPr lang="en-US" dirty="0"/>
              <a:t>What question would you like to raise for us to think about as we move forward? </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18</a:t>
            </a:fld>
            <a:endParaRPr lang="en-US"/>
          </a:p>
        </p:txBody>
      </p:sp>
    </p:spTree>
    <p:extLst>
      <p:ext uri="{BB962C8B-B14F-4D97-AF65-F5344CB8AC3E}">
        <p14:creationId xmlns:p14="http://schemas.microsoft.com/office/powerpoint/2010/main" val="18231780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a:xfrm>
            <a:off x="685800" y="1524000"/>
            <a:ext cx="8229600" cy="4525963"/>
          </a:xfrm>
        </p:spPr>
        <p:txBody>
          <a:bodyPr>
            <a:normAutofit fontScale="85000" lnSpcReduction="10000"/>
          </a:bodyPr>
          <a:lstStyle/>
          <a:p>
            <a:r>
              <a:rPr lang="en-US" dirty="0" err="1"/>
              <a:t>Dekker,T</a:t>
            </a:r>
            <a:r>
              <a:rPr lang="en-US" dirty="0"/>
              <a:t>. &amp; </a:t>
            </a:r>
            <a:r>
              <a:rPr lang="en-US" dirty="0" err="1"/>
              <a:t>Querelle</a:t>
            </a:r>
            <a:r>
              <a:rPr lang="en-US" dirty="0"/>
              <a:t>, N. (2002).  Great assessment problems </a:t>
            </a:r>
            <a:r>
              <a:rPr lang="en-US" i="1" dirty="0"/>
              <a:t>(and how to solve them).</a:t>
            </a:r>
            <a:r>
              <a:rPr lang="en-US" dirty="0"/>
              <a:t> CATCH project </a:t>
            </a:r>
            <a:r>
              <a:rPr lang="en-US" dirty="0">
                <a:hlinkClick r:id="rId3"/>
              </a:rPr>
              <a:t>www.fi.uu.nl/catch</a:t>
            </a:r>
          </a:p>
          <a:p>
            <a:r>
              <a:rPr lang="en-US" dirty="0" err="1"/>
              <a:t>Hiebert</a:t>
            </a:r>
            <a:r>
              <a:rPr lang="en-US" dirty="0"/>
              <a:t>, J., &amp; Stigler, J. (2004). Improving Mathematics Teaching </a:t>
            </a:r>
            <a:r>
              <a:rPr lang="en-US" i="1" dirty="0"/>
              <a:t>Improving Achievement in Math and Science,</a:t>
            </a:r>
            <a:r>
              <a:rPr lang="en-US" dirty="0"/>
              <a:t> 64(5),  12-17.</a:t>
            </a:r>
          </a:p>
          <a:p>
            <a:r>
              <a:rPr lang="en-US" dirty="0"/>
              <a:t>National Council of Teachers of Mathematics. (2014). Principles to action: Ensuring mathematical success for all students. Reston VA: The Council</a:t>
            </a:r>
          </a:p>
          <a:p>
            <a:r>
              <a:rPr lang="en-US" dirty="0"/>
              <a:t>Sanchez, W. (2013). Open ended questions and the process standards. 107(3). </a:t>
            </a:r>
            <a:r>
              <a:rPr lang="en-US" i="1" dirty="0"/>
              <a:t>Mathematics Teacher</a:t>
            </a:r>
            <a:r>
              <a:rPr lang="en-US" dirty="0"/>
              <a:t>.</a:t>
            </a:r>
          </a:p>
          <a:p>
            <a:endParaRPr lang="en-US" dirty="0">
              <a:hlinkClick r:id="rId3"/>
            </a:endParaRP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19</a:t>
            </a:fld>
            <a:endParaRPr lang="en-US"/>
          </a:p>
        </p:txBody>
      </p:sp>
    </p:spTree>
    <p:extLst>
      <p:ext uri="{BB962C8B-B14F-4D97-AF65-F5344CB8AC3E}">
        <p14:creationId xmlns:p14="http://schemas.microsoft.com/office/powerpoint/2010/main" val="10153256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White Boards</a:t>
            </a:r>
            <a:endParaRPr lang="en-US" dirty="0"/>
          </a:p>
        </p:txBody>
      </p:sp>
      <p:sp>
        <p:nvSpPr>
          <p:cNvPr id="3" name="Content Placeholder 2"/>
          <p:cNvSpPr>
            <a:spLocks noGrp="1"/>
          </p:cNvSpPr>
          <p:nvPr>
            <p:ph idx="1"/>
          </p:nvPr>
        </p:nvSpPr>
        <p:spPr/>
        <p:txBody>
          <a:bodyPr/>
          <a:lstStyle/>
          <a:p>
            <a:r>
              <a:rPr lang="en-US" dirty="0" err="1">
                <a:hlinkClick r:id="rId2"/>
              </a:rPr>
              <a:t>t</a:t>
            </a:r>
            <a:r>
              <a:rPr lang="en-US" dirty="0" err="1" smtClean="0">
                <a:hlinkClick r:id="rId2"/>
              </a:rPr>
              <a:t>inyurl.com</a:t>
            </a:r>
            <a:r>
              <a:rPr lang="en-US" dirty="0" smtClean="0">
                <a:hlinkClick r:id="rId2"/>
              </a:rPr>
              <a:t>/</a:t>
            </a:r>
            <a:r>
              <a:rPr lang="en-US" dirty="0" err="1" smtClean="0">
                <a:hlinkClick r:id="rId2"/>
              </a:rPr>
              <a:t>buyvnps</a:t>
            </a:r>
            <a:endParaRPr lang="en-US" dirty="0" smtClean="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a:t>
            </a:fld>
            <a:endParaRPr lang="en-US"/>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209800"/>
            <a:ext cx="9144000" cy="4511675"/>
          </a:xfrm>
          <a:prstGeom prst="rect">
            <a:avLst/>
          </a:prstGeom>
        </p:spPr>
      </p:pic>
    </p:spTree>
    <p:extLst>
      <p:ext uri="{BB962C8B-B14F-4D97-AF65-F5344CB8AC3E}">
        <p14:creationId xmlns:p14="http://schemas.microsoft.com/office/powerpoint/2010/main" val="12733594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6066" name="Rectangle 2"/>
          <p:cNvSpPr>
            <a:spLocks noGrp="1" noChangeArrowheads="1"/>
          </p:cNvSpPr>
          <p:nvPr>
            <p:ph type="title"/>
          </p:nvPr>
        </p:nvSpPr>
        <p:spPr>
          <a:xfrm>
            <a:off x="304800" y="381000"/>
            <a:ext cx="8458200" cy="1371600"/>
          </a:xfrm>
          <a:extLst>
            <a:ext uri="{909E8E84-426E-40dd-AFC4-6F175D3DCCD1}">
              <a14:hiddenFill xmlns:a14="http://schemas.microsoft.com/office/drawing/2010/main" xmlns="">
                <a:solidFill>
                  <a:srgbClr val="000080"/>
                </a:solidFill>
              </a14:hiddenFill>
            </a:ext>
          </a:extLst>
        </p:spPr>
        <p:txBody>
          <a:bodyPr>
            <a:normAutofit fontScale="90000"/>
          </a:bodyPr>
          <a:lstStyle/>
          <a:p>
            <a:pPr eaLnBrk="1" hangingPunct="1">
              <a:defRPr/>
            </a:pPr>
            <a:r>
              <a:rPr lang="en-US">
                <a:solidFill>
                  <a:schemeClr val="tx1"/>
                </a:solidFill>
                <a:cs typeface="+mj-cs"/>
              </a:rPr>
              <a:t>In the figure below, what fraction of the rectangle ABCD is shaded?</a:t>
            </a:r>
            <a:endParaRPr lang="en-US">
              <a:cs typeface="+mj-cs"/>
            </a:endParaRPr>
          </a:p>
        </p:txBody>
      </p:sp>
      <p:graphicFrame>
        <p:nvGraphicFramePr>
          <p:cNvPr id="1496067" name="Group 3"/>
          <p:cNvGraphicFramePr>
            <a:graphicFrameLocks noGrp="1"/>
          </p:cNvGraphicFramePr>
          <p:nvPr>
            <p:ph type="tbl" idx="1"/>
          </p:nvPr>
        </p:nvGraphicFramePr>
        <p:xfrm>
          <a:off x="762000" y="2971800"/>
          <a:ext cx="5181600" cy="2752725"/>
        </p:xfrm>
        <a:graphic>
          <a:graphicData uri="http://schemas.openxmlformats.org/drawingml/2006/table">
            <a:tbl>
              <a:tblPr/>
              <a:tblGrid>
                <a:gridCol w="1295400">
                  <a:extLst>
                    <a:ext uri="{9D8B030D-6E8A-4147-A177-3AD203B41FA5}">
                      <a16:colId xmlns="" xmlns:a16="http://schemas.microsoft.com/office/drawing/2014/main" val="20000"/>
                    </a:ext>
                  </a:extLst>
                </a:gridCol>
                <a:gridCol w="1295400">
                  <a:extLst>
                    <a:ext uri="{9D8B030D-6E8A-4147-A177-3AD203B41FA5}">
                      <a16:colId xmlns="" xmlns:a16="http://schemas.microsoft.com/office/drawing/2014/main" val="20001"/>
                    </a:ext>
                  </a:extLst>
                </a:gridCol>
                <a:gridCol w="1295400">
                  <a:extLst>
                    <a:ext uri="{9D8B030D-6E8A-4147-A177-3AD203B41FA5}">
                      <a16:colId xmlns="" xmlns:a16="http://schemas.microsoft.com/office/drawing/2014/main" val="20002"/>
                    </a:ext>
                  </a:extLst>
                </a:gridCol>
                <a:gridCol w="1295400">
                  <a:extLst>
                    <a:ext uri="{9D8B030D-6E8A-4147-A177-3AD203B41FA5}">
                      <a16:colId xmlns="" xmlns:a16="http://schemas.microsoft.com/office/drawing/2014/main" val="20003"/>
                    </a:ext>
                  </a:extLst>
                </a:gridCol>
              </a:tblGrid>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943241">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bl>
          </a:graphicData>
        </a:graphic>
      </p:graphicFrame>
      <p:sp>
        <p:nvSpPr>
          <p:cNvPr id="1496094" name="Text Box 30"/>
          <p:cNvSpPr txBox="1">
            <a:spLocks noChangeArrowheads="1"/>
          </p:cNvSpPr>
          <p:nvPr/>
        </p:nvSpPr>
        <p:spPr bwMode="auto">
          <a:xfrm>
            <a:off x="669925" y="2346325"/>
            <a:ext cx="4048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A</a:t>
            </a:r>
          </a:p>
        </p:txBody>
      </p:sp>
      <p:sp>
        <p:nvSpPr>
          <p:cNvPr id="1496095" name="Text Box 31"/>
          <p:cNvSpPr txBox="1">
            <a:spLocks noChangeArrowheads="1"/>
          </p:cNvSpPr>
          <p:nvPr/>
        </p:nvSpPr>
        <p:spPr bwMode="auto">
          <a:xfrm>
            <a:off x="6019800" y="2362200"/>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B</a:t>
            </a:r>
          </a:p>
        </p:txBody>
      </p:sp>
      <p:sp>
        <p:nvSpPr>
          <p:cNvPr id="1496096" name="Text Box 32"/>
          <p:cNvSpPr txBox="1">
            <a:spLocks noChangeArrowheads="1"/>
          </p:cNvSpPr>
          <p:nvPr/>
        </p:nvSpPr>
        <p:spPr bwMode="auto">
          <a:xfrm>
            <a:off x="381000" y="6019800"/>
            <a:ext cx="457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Times" charset="0"/>
                <a:cs typeface="+mn-cs"/>
              </a:rPr>
              <a:t>D</a:t>
            </a:r>
          </a:p>
        </p:txBody>
      </p:sp>
      <p:sp>
        <p:nvSpPr>
          <p:cNvPr id="1496097" name="Text Box 33"/>
          <p:cNvSpPr txBox="1">
            <a:spLocks noChangeArrowheads="1"/>
          </p:cNvSpPr>
          <p:nvPr/>
        </p:nvSpPr>
        <p:spPr bwMode="auto">
          <a:xfrm>
            <a:off x="5867400" y="5943600"/>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C</a:t>
            </a:r>
          </a:p>
        </p:txBody>
      </p:sp>
      <p:sp>
        <p:nvSpPr>
          <p:cNvPr id="1496098" name="Text Box 34"/>
          <p:cNvSpPr txBox="1">
            <a:spLocks noChangeArrowheads="1"/>
          </p:cNvSpPr>
          <p:nvPr/>
        </p:nvSpPr>
        <p:spPr bwMode="auto">
          <a:xfrm>
            <a:off x="6858000" y="2574925"/>
            <a:ext cx="1600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defRPr/>
            </a:pPr>
            <a:endParaRPr lang="en-US">
              <a:latin typeface="Times" charset="0"/>
              <a:cs typeface="+mn-cs"/>
            </a:endParaRPr>
          </a:p>
        </p:txBody>
      </p:sp>
      <p:sp>
        <p:nvSpPr>
          <p:cNvPr id="1496099" name="Text Box 35"/>
          <p:cNvSpPr txBox="1">
            <a:spLocks noChangeArrowheads="1"/>
          </p:cNvSpPr>
          <p:nvPr/>
        </p:nvSpPr>
        <p:spPr bwMode="auto">
          <a:xfrm>
            <a:off x="6781800" y="2743200"/>
            <a:ext cx="1828800" cy="3108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457200" indent="-457200">
              <a:defRPr>
                <a:solidFill>
                  <a:schemeClr val="tx1"/>
                </a:solidFill>
                <a:latin typeface="Arial" charset="0"/>
                <a:ea typeface="ＭＳ Ｐゴシック" charset="0"/>
              </a:defRPr>
            </a:lvl1pPr>
            <a:lvl2pPr marL="914400" indent="-457200">
              <a:defRPr>
                <a:solidFill>
                  <a:schemeClr val="tx1"/>
                </a:solidFill>
                <a:latin typeface="Arial" charset="0"/>
                <a:ea typeface="ＭＳ Ｐゴシック" charset="0"/>
              </a:defRPr>
            </a:lvl2pPr>
            <a:lvl3pPr marL="1371600" indent="-457200">
              <a:defRPr>
                <a:solidFill>
                  <a:schemeClr val="tx1"/>
                </a:solidFill>
                <a:latin typeface="Arial" charset="0"/>
                <a:ea typeface="ＭＳ Ｐゴシック" charset="0"/>
              </a:defRPr>
            </a:lvl3pPr>
            <a:lvl4pPr marL="1828800" indent="-457200">
              <a:defRPr>
                <a:solidFill>
                  <a:schemeClr val="tx1"/>
                </a:solidFill>
                <a:latin typeface="Arial" charset="0"/>
                <a:ea typeface="ＭＳ Ｐゴシック" charset="0"/>
              </a:defRPr>
            </a:lvl4pPr>
            <a:lvl5pPr marL="2286000" indent="-457200">
              <a:defRPr>
                <a:solidFill>
                  <a:schemeClr val="tx1"/>
                </a:solidFill>
                <a:latin typeface="Arial" charset="0"/>
                <a:ea typeface="ＭＳ Ｐゴシック" charset="0"/>
              </a:defRPr>
            </a:lvl5pPr>
            <a:lvl6pPr marL="2743200" indent="-457200" fontAlgn="base">
              <a:spcBef>
                <a:spcPct val="0"/>
              </a:spcBef>
              <a:spcAft>
                <a:spcPct val="0"/>
              </a:spcAft>
              <a:defRPr>
                <a:solidFill>
                  <a:schemeClr val="tx1"/>
                </a:solidFill>
                <a:latin typeface="Arial" charset="0"/>
                <a:ea typeface="ＭＳ Ｐゴシック" charset="0"/>
              </a:defRPr>
            </a:lvl6pPr>
            <a:lvl7pPr marL="3200400" indent="-457200" fontAlgn="base">
              <a:spcBef>
                <a:spcPct val="0"/>
              </a:spcBef>
              <a:spcAft>
                <a:spcPct val="0"/>
              </a:spcAft>
              <a:defRPr>
                <a:solidFill>
                  <a:schemeClr val="tx1"/>
                </a:solidFill>
                <a:latin typeface="Arial" charset="0"/>
                <a:ea typeface="ＭＳ Ｐゴシック" charset="0"/>
              </a:defRPr>
            </a:lvl7pPr>
            <a:lvl8pPr marL="3657600" indent="-457200" fontAlgn="base">
              <a:spcBef>
                <a:spcPct val="0"/>
              </a:spcBef>
              <a:spcAft>
                <a:spcPct val="0"/>
              </a:spcAft>
              <a:defRPr>
                <a:solidFill>
                  <a:schemeClr val="tx1"/>
                </a:solidFill>
                <a:latin typeface="Arial" charset="0"/>
                <a:ea typeface="ＭＳ Ｐゴシック" charset="0"/>
              </a:defRPr>
            </a:lvl8pPr>
            <a:lvl9pPr marL="4114800" indent="-457200" fontAlgn="base">
              <a:spcBef>
                <a:spcPct val="0"/>
              </a:spcBef>
              <a:spcAft>
                <a:spcPct val="0"/>
              </a:spcAft>
              <a:defRPr>
                <a:solidFill>
                  <a:schemeClr val="tx1"/>
                </a:solidFill>
                <a:latin typeface="Arial" charset="0"/>
                <a:ea typeface="ＭＳ Ｐゴシック" charset="0"/>
              </a:defRPr>
            </a:lvl9pPr>
          </a:lstStyle>
          <a:p>
            <a:pPr>
              <a:spcBef>
                <a:spcPct val="50000"/>
              </a:spcBef>
              <a:buFont typeface="Times" charset="0"/>
              <a:buAutoNum type="alphaLcParenR"/>
              <a:defRPr/>
            </a:pPr>
            <a:r>
              <a:rPr lang="en-US" sz="2800" dirty="0">
                <a:latin typeface="Times" charset="0"/>
                <a:cs typeface="+mn-cs"/>
              </a:rPr>
              <a:t>1/6</a:t>
            </a:r>
          </a:p>
          <a:p>
            <a:pPr>
              <a:spcBef>
                <a:spcPct val="50000"/>
              </a:spcBef>
              <a:buFont typeface="Times" charset="0"/>
              <a:buAutoNum type="alphaLcParenR" startAt="2"/>
              <a:defRPr/>
            </a:pPr>
            <a:r>
              <a:rPr lang="en-US" sz="2800" dirty="0">
                <a:latin typeface="Times" charset="0"/>
                <a:cs typeface="+mn-cs"/>
              </a:rPr>
              <a:t>1/5</a:t>
            </a:r>
          </a:p>
          <a:p>
            <a:pPr>
              <a:spcBef>
                <a:spcPct val="50000"/>
              </a:spcBef>
              <a:buFont typeface="Times" charset="0"/>
              <a:buAutoNum type="alphaLcParenR" startAt="3"/>
              <a:defRPr/>
            </a:pPr>
            <a:r>
              <a:rPr lang="en-US" sz="2800" dirty="0">
                <a:latin typeface="Times" charset="0"/>
                <a:cs typeface="+mn-cs"/>
              </a:rPr>
              <a:t>1/4</a:t>
            </a:r>
          </a:p>
          <a:p>
            <a:pPr>
              <a:spcBef>
                <a:spcPct val="50000"/>
              </a:spcBef>
              <a:buFont typeface="Times" charset="0"/>
              <a:buAutoNum type="alphaLcParenR" startAt="4"/>
              <a:defRPr/>
            </a:pPr>
            <a:r>
              <a:rPr lang="en-US" sz="2800" dirty="0">
                <a:latin typeface="Times" charset="0"/>
                <a:cs typeface="+mn-cs"/>
              </a:rPr>
              <a:t>1/3</a:t>
            </a:r>
          </a:p>
          <a:p>
            <a:pPr>
              <a:spcBef>
                <a:spcPct val="50000"/>
              </a:spcBef>
              <a:buFont typeface="Times" charset="0"/>
              <a:buNone/>
              <a:defRPr/>
            </a:pPr>
            <a:r>
              <a:rPr lang="en-US" sz="2800" dirty="0">
                <a:latin typeface="Times" charset="0"/>
                <a:cs typeface="+mn-cs"/>
              </a:rPr>
              <a:t>e)   1/2</a:t>
            </a:r>
          </a:p>
        </p:txBody>
      </p:sp>
      <p:sp>
        <p:nvSpPr>
          <p:cNvPr id="1496100" name="Text Box 36"/>
          <p:cNvSpPr txBox="1">
            <a:spLocks noChangeArrowheads="1"/>
          </p:cNvSpPr>
          <p:nvPr/>
        </p:nvSpPr>
        <p:spPr bwMode="auto">
          <a:xfrm>
            <a:off x="6324600" y="6324600"/>
            <a:ext cx="3124200" cy="4000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dirty="0">
                <a:latin typeface="Times" charset="0"/>
                <a:cs typeface="+mn-cs"/>
              </a:rPr>
              <a:t>NCES, Grade 8, 1996</a:t>
            </a:r>
          </a:p>
        </p:txBody>
      </p:sp>
    </p:spTree>
    <p:extLst>
      <p:ext uri="{BB962C8B-B14F-4D97-AF65-F5344CB8AC3E}">
        <p14:creationId xmlns:p14="http://schemas.microsoft.com/office/powerpoint/2010/main" val="28901234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6066" name="Rectangle 2"/>
          <p:cNvSpPr>
            <a:spLocks noGrp="1" noChangeArrowheads="1"/>
          </p:cNvSpPr>
          <p:nvPr>
            <p:ph type="title"/>
          </p:nvPr>
        </p:nvSpPr>
        <p:spPr>
          <a:xfrm>
            <a:off x="304800" y="381000"/>
            <a:ext cx="8458200" cy="1371600"/>
          </a:xfrm>
          <a:extLst>
            <a:ext uri="{909E8E84-426E-40dd-AFC4-6F175D3DCCD1}">
              <a14:hiddenFill xmlns:a14="http://schemas.microsoft.com/office/drawing/2010/main" xmlns="">
                <a:solidFill>
                  <a:srgbClr val="000080"/>
                </a:solidFill>
              </a14:hiddenFill>
            </a:ext>
          </a:extLst>
        </p:spPr>
        <p:txBody>
          <a:bodyPr>
            <a:normAutofit fontScale="90000"/>
          </a:bodyPr>
          <a:lstStyle/>
          <a:p>
            <a:pPr eaLnBrk="1" hangingPunct="1">
              <a:defRPr/>
            </a:pPr>
            <a:r>
              <a:rPr lang="en-US">
                <a:solidFill>
                  <a:schemeClr val="tx1"/>
                </a:solidFill>
                <a:cs typeface="+mj-cs"/>
              </a:rPr>
              <a:t>In the figure below, what fraction of the rectangle ABCD is shaded?</a:t>
            </a:r>
            <a:endParaRPr lang="en-US">
              <a:cs typeface="+mj-cs"/>
            </a:endParaRPr>
          </a:p>
        </p:txBody>
      </p:sp>
      <p:graphicFrame>
        <p:nvGraphicFramePr>
          <p:cNvPr id="1496067" name="Group 3"/>
          <p:cNvGraphicFramePr>
            <a:graphicFrameLocks noGrp="1"/>
          </p:cNvGraphicFramePr>
          <p:nvPr>
            <p:ph type="tbl" idx="1"/>
          </p:nvPr>
        </p:nvGraphicFramePr>
        <p:xfrm>
          <a:off x="762000" y="2971800"/>
          <a:ext cx="5181600" cy="2752725"/>
        </p:xfrm>
        <a:graphic>
          <a:graphicData uri="http://schemas.openxmlformats.org/drawingml/2006/table">
            <a:tbl>
              <a:tblPr/>
              <a:tblGrid>
                <a:gridCol w="1295400">
                  <a:extLst>
                    <a:ext uri="{9D8B030D-6E8A-4147-A177-3AD203B41FA5}">
                      <a16:colId xmlns="" xmlns:a16="http://schemas.microsoft.com/office/drawing/2014/main" val="20000"/>
                    </a:ext>
                  </a:extLst>
                </a:gridCol>
                <a:gridCol w="1295400">
                  <a:extLst>
                    <a:ext uri="{9D8B030D-6E8A-4147-A177-3AD203B41FA5}">
                      <a16:colId xmlns="" xmlns:a16="http://schemas.microsoft.com/office/drawing/2014/main" val="20001"/>
                    </a:ext>
                  </a:extLst>
                </a:gridCol>
                <a:gridCol w="1295400">
                  <a:extLst>
                    <a:ext uri="{9D8B030D-6E8A-4147-A177-3AD203B41FA5}">
                      <a16:colId xmlns="" xmlns:a16="http://schemas.microsoft.com/office/drawing/2014/main" val="20002"/>
                    </a:ext>
                  </a:extLst>
                </a:gridCol>
                <a:gridCol w="1295400">
                  <a:extLst>
                    <a:ext uri="{9D8B030D-6E8A-4147-A177-3AD203B41FA5}">
                      <a16:colId xmlns="" xmlns:a16="http://schemas.microsoft.com/office/drawing/2014/main" val="20003"/>
                    </a:ext>
                  </a:extLst>
                </a:gridCol>
              </a:tblGrid>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943241">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bl>
          </a:graphicData>
        </a:graphic>
      </p:graphicFrame>
      <p:sp>
        <p:nvSpPr>
          <p:cNvPr id="1496094" name="Text Box 30"/>
          <p:cNvSpPr txBox="1">
            <a:spLocks noChangeArrowheads="1"/>
          </p:cNvSpPr>
          <p:nvPr/>
        </p:nvSpPr>
        <p:spPr bwMode="auto">
          <a:xfrm>
            <a:off x="669925" y="2346325"/>
            <a:ext cx="4048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A</a:t>
            </a:r>
          </a:p>
        </p:txBody>
      </p:sp>
      <p:sp>
        <p:nvSpPr>
          <p:cNvPr id="1496095" name="Text Box 31"/>
          <p:cNvSpPr txBox="1">
            <a:spLocks noChangeArrowheads="1"/>
          </p:cNvSpPr>
          <p:nvPr/>
        </p:nvSpPr>
        <p:spPr bwMode="auto">
          <a:xfrm>
            <a:off x="6019800" y="2362200"/>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B</a:t>
            </a:r>
          </a:p>
        </p:txBody>
      </p:sp>
      <p:sp>
        <p:nvSpPr>
          <p:cNvPr id="1496096" name="Text Box 32"/>
          <p:cNvSpPr txBox="1">
            <a:spLocks noChangeArrowheads="1"/>
          </p:cNvSpPr>
          <p:nvPr/>
        </p:nvSpPr>
        <p:spPr bwMode="auto">
          <a:xfrm>
            <a:off x="381000" y="6019800"/>
            <a:ext cx="457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Times" charset="0"/>
                <a:cs typeface="+mn-cs"/>
              </a:rPr>
              <a:t>D</a:t>
            </a:r>
          </a:p>
        </p:txBody>
      </p:sp>
      <p:sp>
        <p:nvSpPr>
          <p:cNvPr id="1496097" name="Text Box 33"/>
          <p:cNvSpPr txBox="1">
            <a:spLocks noChangeArrowheads="1"/>
          </p:cNvSpPr>
          <p:nvPr/>
        </p:nvSpPr>
        <p:spPr bwMode="auto">
          <a:xfrm>
            <a:off x="5867400" y="5943600"/>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C</a:t>
            </a:r>
          </a:p>
        </p:txBody>
      </p:sp>
      <p:sp>
        <p:nvSpPr>
          <p:cNvPr id="1496098" name="Text Box 34"/>
          <p:cNvSpPr txBox="1">
            <a:spLocks noChangeArrowheads="1"/>
          </p:cNvSpPr>
          <p:nvPr/>
        </p:nvSpPr>
        <p:spPr bwMode="auto">
          <a:xfrm>
            <a:off x="6858000" y="2574925"/>
            <a:ext cx="1600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defRPr/>
            </a:pPr>
            <a:endParaRPr lang="en-US">
              <a:latin typeface="Times" charset="0"/>
              <a:cs typeface="+mn-cs"/>
            </a:endParaRPr>
          </a:p>
        </p:txBody>
      </p:sp>
      <p:sp>
        <p:nvSpPr>
          <p:cNvPr id="1496099" name="Text Box 35"/>
          <p:cNvSpPr txBox="1">
            <a:spLocks noChangeArrowheads="1"/>
          </p:cNvSpPr>
          <p:nvPr/>
        </p:nvSpPr>
        <p:spPr bwMode="auto">
          <a:xfrm>
            <a:off x="6705600" y="2667000"/>
            <a:ext cx="2438400" cy="3108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457200" indent="-457200">
              <a:defRPr>
                <a:solidFill>
                  <a:schemeClr val="tx1"/>
                </a:solidFill>
                <a:latin typeface="Arial" charset="0"/>
                <a:ea typeface="ＭＳ Ｐゴシック" charset="0"/>
              </a:defRPr>
            </a:lvl1pPr>
            <a:lvl2pPr marL="914400" indent="-457200">
              <a:defRPr>
                <a:solidFill>
                  <a:schemeClr val="tx1"/>
                </a:solidFill>
                <a:latin typeface="Arial" charset="0"/>
                <a:ea typeface="ＭＳ Ｐゴシック" charset="0"/>
              </a:defRPr>
            </a:lvl2pPr>
            <a:lvl3pPr marL="1371600" indent="-457200">
              <a:defRPr>
                <a:solidFill>
                  <a:schemeClr val="tx1"/>
                </a:solidFill>
                <a:latin typeface="Arial" charset="0"/>
                <a:ea typeface="ＭＳ Ｐゴシック" charset="0"/>
              </a:defRPr>
            </a:lvl3pPr>
            <a:lvl4pPr marL="1828800" indent="-457200">
              <a:defRPr>
                <a:solidFill>
                  <a:schemeClr val="tx1"/>
                </a:solidFill>
                <a:latin typeface="Arial" charset="0"/>
                <a:ea typeface="ＭＳ Ｐゴシック" charset="0"/>
              </a:defRPr>
            </a:lvl4pPr>
            <a:lvl5pPr marL="2286000" indent="-457200">
              <a:defRPr>
                <a:solidFill>
                  <a:schemeClr val="tx1"/>
                </a:solidFill>
                <a:latin typeface="Arial" charset="0"/>
                <a:ea typeface="ＭＳ Ｐゴシック" charset="0"/>
              </a:defRPr>
            </a:lvl5pPr>
            <a:lvl6pPr marL="2743200" indent="-457200" fontAlgn="base">
              <a:spcBef>
                <a:spcPct val="0"/>
              </a:spcBef>
              <a:spcAft>
                <a:spcPct val="0"/>
              </a:spcAft>
              <a:defRPr>
                <a:solidFill>
                  <a:schemeClr val="tx1"/>
                </a:solidFill>
                <a:latin typeface="Arial" charset="0"/>
                <a:ea typeface="ＭＳ Ｐゴシック" charset="0"/>
              </a:defRPr>
            </a:lvl6pPr>
            <a:lvl7pPr marL="3200400" indent="-457200" fontAlgn="base">
              <a:spcBef>
                <a:spcPct val="0"/>
              </a:spcBef>
              <a:spcAft>
                <a:spcPct val="0"/>
              </a:spcAft>
              <a:defRPr>
                <a:solidFill>
                  <a:schemeClr val="tx1"/>
                </a:solidFill>
                <a:latin typeface="Arial" charset="0"/>
                <a:ea typeface="ＭＳ Ｐゴシック" charset="0"/>
              </a:defRPr>
            </a:lvl7pPr>
            <a:lvl8pPr marL="3657600" indent="-457200" fontAlgn="base">
              <a:spcBef>
                <a:spcPct val="0"/>
              </a:spcBef>
              <a:spcAft>
                <a:spcPct val="0"/>
              </a:spcAft>
              <a:defRPr>
                <a:solidFill>
                  <a:schemeClr val="tx1"/>
                </a:solidFill>
                <a:latin typeface="Arial" charset="0"/>
                <a:ea typeface="ＭＳ Ｐゴシック" charset="0"/>
              </a:defRPr>
            </a:lvl8pPr>
            <a:lvl9pPr marL="4114800" indent="-457200" fontAlgn="base">
              <a:spcBef>
                <a:spcPct val="0"/>
              </a:spcBef>
              <a:spcAft>
                <a:spcPct val="0"/>
              </a:spcAft>
              <a:defRPr>
                <a:solidFill>
                  <a:schemeClr val="tx1"/>
                </a:solidFill>
                <a:latin typeface="Arial" charset="0"/>
                <a:ea typeface="ＭＳ Ｐゴシック" charset="0"/>
              </a:defRPr>
            </a:lvl9pPr>
          </a:lstStyle>
          <a:p>
            <a:pPr>
              <a:spcBef>
                <a:spcPct val="50000"/>
              </a:spcBef>
              <a:buFont typeface="Times" charset="0"/>
              <a:buAutoNum type="alphaLcParenR"/>
              <a:defRPr/>
            </a:pPr>
            <a:r>
              <a:rPr lang="en-US" sz="2800" dirty="0">
                <a:latin typeface="Times" charset="0"/>
                <a:cs typeface="+mn-cs"/>
              </a:rPr>
              <a:t>1/6  </a:t>
            </a:r>
            <a:r>
              <a:rPr lang="en-US" sz="2800" dirty="0">
                <a:solidFill>
                  <a:srgbClr val="66FF33"/>
                </a:solidFill>
                <a:latin typeface="Times" charset="0"/>
                <a:cs typeface="+mn-cs"/>
              </a:rPr>
              <a:t>(5%)</a:t>
            </a:r>
          </a:p>
          <a:p>
            <a:pPr>
              <a:spcBef>
                <a:spcPct val="50000"/>
              </a:spcBef>
              <a:buFont typeface="Times" charset="0"/>
              <a:buAutoNum type="alphaLcParenR" startAt="2"/>
              <a:defRPr/>
            </a:pPr>
            <a:r>
              <a:rPr lang="en-US" sz="2800" dirty="0">
                <a:latin typeface="Times" charset="0"/>
                <a:cs typeface="+mn-cs"/>
              </a:rPr>
              <a:t>1/5  </a:t>
            </a:r>
            <a:r>
              <a:rPr lang="en-US" sz="2800" dirty="0">
                <a:solidFill>
                  <a:srgbClr val="66FF33"/>
                </a:solidFill>
                <a:latin typeface="Times" charset="0"/>
                <a:cs typeface="+mn-cs"/>
              </a:rPr>
              <a:t>(3%)</a:t>
            </a:r>
          </a:p>
          <a:p>
            <a:pPr>
              <a:spcBef>
                <a:spcPct val="50000"/>
              </a:spcBef>
              <a:buFont typeface="Times" charset="0"/>
              <a:buAutoNum type="alphaLcParenR" startAt="3"/>
              <a:defRPr/>
            </a:pPr>
            <a:r>
              <a:rPr lang="en-US" sz="2800" dirty="0">
                <a:latin typeface="Times" charset="0"/>
                <a:cs typeface="+mn-cs"/>
              </a:rPr>
              <a:t>1/4  </a:t>
            </a:r>
            <a:r>
              <a:rPr lang="en-US" sz="2800" dirty="0">
                <a:solidFill>
                  <a:srgbClr val="66FF33"/>
                </a:solidFill>
                <a:latin typeface="Times" charset="0"/>
                <a:cs typeface="+mn-cs"/>
              </a:rPr>
              <a:t>(24%)</a:t>
            </a:r>
          </a:p>
          <a:p>
            <a:pPr>
              <a:spcBef>
                <a:spcPct val="50000"/>
              </a:spcBef>
              <a:buFont typeface="Times" charset="0"/>
              <a:buAutoNum type="alphaLcParenR" startAt="4"/>
              <a:defRPr/>
            </a:pPr>
            <a:r>
              <a:rPr lang="en-US" sz="2800" dirty="0">
                <a:latin typeface="Times" charset="0"/>
                <a:cs typeface="+mn-cs"/>
              </a:rPr>
              <a:t>1/3*  </a:t>
            </a:r>
            <a:r>
              <a:rPr lang="en-US" sz="2800" dirty="0">
                <a:solidFill>
                  <a:srgbClr val="66FF33"/>
                </a:solidFill>
                <a:latin typeface="Times" charset="0"/>
                <a:cs typeface="+mn-cs"/>
              </a:rPr>
              <a:t>(66%)</a:t>
            </a:r>
          </a:p>
          <a:p>
            <a:pPr>
              <a:spcBef>
                <a:spcPct val="50000"/>
              </a:spcBef>
              <a:buFont typeface="Times" charset="0"/>
              <a:buNone/>
              <a:defRPr/>
            </a:pPr>
            <a:r>
              <a:rPr lang="en-US" sz="2800" dirty="0">
                <a:latin typeface="Times" charset="0"/>
                <a:cs typeface="+mn-cs"/>
              </a:rPr>
              <a:t>e)   1/2  </a:t>
            </a:r>
            <a:r>
              <a:rPr lang="en-US" sz="2800" dirty="0">
                <a:solidFill>
                  <a:srgbClr val="66FF33"/>
                </a:solidFill>
                <a:latin typeface="Times" charset="0"/>
                <a:cs typeface="+mn-cs"/>
              </a:rPr>
              <a:t>(2%)</a:t>
            </a:r>
          </a:p>
        </p:txBody>
      </p:sp>
      <p:sp>
        <p:nvSpPr>
          <p:cNvPr id="1496100" name="Text Box 36"/>
          <p:cNvSpPr txBox="1">
            <a:spLocks noChangeArrowheads="1"/>
          </p:cNvSpPr>
          <p:nvPr/>
        </p:nvSpPr>
        <p:spPr bwMode="auto">
          <a:xfrm>
            <a:off x="6629400" y="6432550"/>
            <a:ext cx="2514600" cy="4000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dirty="0">
                <a:latin typeface="Times" charset="0"/>
                <a:cs typeface="+mn-cs"/>
              </a:rPr>
              <a:t>NCES, Grade 8, 1996</a:t>
            </a:r>
          </a:p>
        </p:txBody>
      </p:sp>
    </p:spTree>
    <p:extLst>
      <p:ext uri="{BB962C8B-B14F-4D97-AF65-F5344CB8AC3E}">
        <p14:creationId xmlns:p14="http://schemas.microsoft.com/office/powerpoint/2010/main" val="17909430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3810000" y="1981200"/>
            <a:ext cx="1219200" cy="1066800"/>
          </a:xfrm>
          <a:prstGeom prst="rect">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4" name="Rectangle 3"/>
          <p:cNvSpPr>
            <a:spLocks noChangeArrowheads="1"/>
          </p:cNvSpPr>
          <p:nvPr/>
        </p:nvSpPr>
        <p:spPr bwMode="auto">
          <a:xfrm>
            <a:off x="3810000" y="3048000"/>
            <a:ext cx="1219200" cy="1066800"/>
          </a:xfrm>
          <a:prstGeom prst="rect">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5" name="Rectangle 5"/>
          <p:cNvSpPr>
            <a:spLocks noChangeArrowheads="1"/>
          </p:cNvSpPr>
          <p:nvPr/>
        </p:nvSpPr>
        <p:spPr bwMode="auto">
          <a:xfrm>
            <a:off x="3810000" y="4114800"/>
            <a:ext cx="1219200" cy="1066800"/>
          </a:xfrm>
          <a:prstGeom prst="rect">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6" name="Rectangle 6"/>
          <p:cNvSpPr>
            <a:spLocks noChangeArrowheads="1"/>
          </p:cNvSpPr>
          <p:nvPr/>
        </p:nvSpPr>
        <p:spPr bwMode="auto">
          <a:xfrm>
            <a:off x="5029200" y="3048000"/>
            <a:ext cx="1219200" cy="1066800"/>
          </a:xfrm>
          <a:prstGeom prst="rect">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7" name="Rectangle 7"/>
          <p:cNvSpPr>
            <a:spLocks noChangeArrowheads="1"/>
          </p:cNvSpPr>
          <p:nvPr/>
        </p:nvSpPr>
        <p:spPr bwMode="auto">
          <a:xfrm>
            <a:off x="2590800" y="3048000"/>
            <a:ext cx="1219200" cy="1066800"/>
          </a:xfrm>
          <a:prstGeom prst="rect">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8" name="TextBox 9"/>
          <p:cNvSpPr txBox="1">
            <a:spLocks noChangeArrowheads="1"/>
          </p:cNvSpPr>
          <p:nvPr/>
        </p:nvSpPr>
        <p:spPr bwMode="auto">
          <a:xfrm>
            <a:off x="1981200" y="533400"/>
            <a:ext cx="5638800"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3200"/>
              <a:t>Color ¼ of the drawing.</a:t>
            </a:r>
          </a:p>
        </p:txBody>
      </p:sp>
      <p:sp>
        <p:nvSpPr>
          <p:cNvPr id="13319" name="TextBox 10"/>
          <p:cNvSpPr txBox="1">
            <a:spLocks noChangeArrowheads="1"/>
          </p:cNvSpPr>
          <p:nvPr/>
        </p:nvSpPr>
        <p:spPr bwMode="auto">
          <a:xfrm>
            <a:off x="5486400" y="6224588"/>
            <a:ext cx="3124200"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Dekker &amp; Querelle, 2002  </a:t>
            </a:r>
          </a:p>
          <a:p>
            <a:endParaRPr lang="en-US" sz="1800"/>
          </a:p>
        </p:txBody>
      </p:sp>
    </p:spTree>
    <p:extLst>
      <p:ext uri="{BB962C8B-B14F-4D97-AF65-F5344CB8AC3E}">
        <p14:creationId xmlns:p14="http://schemas.microsoft.com/office/powerpoint/2010/main" val="13721910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ctrTitle"/>
          </p:nvPr>
        </p:nvSpPr>
        <p:spPr>
          <a:xfrm>
            <a:off x="1371600" y="990600"/>
            <a:ext cx="6781800" cy="2895600"/>
          </a:xfrm>
        </p:spPr>
        <p:txBody>
          <a:bodyPr/>
          <a:lstStyle/>
          <a:p>
            <a:pPr eaLnBrk="1" hangingPunct="1">
              <a:defRPr/>
            </a:pPr>
            <a:r>
              <a:rPr lang="en-US" b="1" dirty="0">
                <a:solidFill>
                  <a:schemeClr val="tx1"/>
                </a:solidFill>
                <a:effectLst/>
                <a:cs typeface="+mj-cs"/>
              </a:rPr>
              <a:t>Another approach to ¼</a:t>
            </a:r>
            <a:br>
              <a:rPr lang="en-US" b="1" dirty="0">
                <a:solidFill>
                  <a:schemeClr val="tx1"/>
                </a:solidFill>
                <a:effectLst/>
                <a:cs typeface="+mj-cs"/>
              </a:rPr>
            </a:br>
            <a:r>
              <a:rPr lang="en-US" b="1" dirty="0"/>
              <a:t/>
            </a:r>
            <a:br>
              <a:rPr lang="en-US" b="1" dirty="0"/>
            </a:br>
            <a:r>
              <a:rPr lang="en-US" b="1" dirty="0"/>
              <a:t>(Dekker &amp; </a:t>
            </a:r>
            <a:r>
              <a:rPr lang="en-US" b="1" dirty="0" err="1"/>
              <a:t>Querrelle</a:t>
            </a:r>
            <a:r>
              <a:rPr lang="en-US" b="1" dirty="0"/>
              <a:t>)</a:t>
            </a:r>
            <a:endParaRPr lang="en-US" b="1" dirty="0">
              <a:solidFill>
                <a:schemeClr val="tx1"/>
              </a:solidFill>
              <a:effectLst/>
              <a:latin typeface="Times" charset="0"/>
              <a:cs typeface="+mj-cs"/>
            </a:endParaRPr>
          </a:p>
        </p:txBody>
      </p:sp>
      <p:sp>
        <p:nvSpPr>
          <p:cNvPr id="139267" name="Rectangle 3"/>
          <p:cNvSpPr>
            <a:spLocks noGrp="1" noChangeArrowheads="1"/>
          </p:cNvSpPr>
          <p:nvPr>
            <p:ph type="subTitle" idx="1"/>
          </p:nvPr>
        </p:nvSpPr>
        <p:spPr>
          <a:xfrm>
            <a:off x="838200" y="2743200"/>
            <a:ext cx="7467600" cy="4419600"/>
          </a:xfrm>
        </p:spPr>
        <p:txBody>
          <a:bodyPr/>
          <a:lstStyle/>
          <a:p>
            <a:pPr eaLnBrk="1" hangingPunct="1">
              <a:defRPr/>
            </a:pPr>
            <a:endParaRPr lang="en-US" sz="3200" dirty="0">
              <a:cs typeface="+mn-cs"/>
            </a:endParaRPr>
          </a:p>
          <a:p>
            <a:pPr eaLnBrk="1" hangingPunct="1">
              <a:defRPr/>
            </a:pPr>
            <a:endParaRPr lang="en-US" sz="3200" dirty="0">
              <a:cs typeface="+mn-cs"/>
            </a:endParaRPr>
          </a:p>
          <a:p>
            <a:pPr eaLnBrk="1" hangingPunct="1">
              <a:defRPr/>
            </a:pPr>
            <a:endParaRPr lang="en-US" sz="3200" dirty="0">
              <a:cs typeface="+mn-cs"/>
            </a:endParaRPr>
          </a:p>
          <a:p>
            <a:pPr eaLnBrk="1" hangingPunct="1">
              <a:defRPr/>
            </a:pPr>
            <a:endParaRPr lang="en-US" dirty="0">
              <a:cs typeface="+mn-cs"/>
            </a:endParaRPr>
          </a:p>
          <a:p>
            <a:pPr eaLnBrk="1" hangingPunct="1">
              <a:defRPr/>
            </a:pPr>
            <a:endParaRPr lang="en-US" dirty="0">
              <a:cs typeface="+mn-cs"/>
            </a:endParaRPr>
          </a:p>
        </p:txBody>
      </p:sp>
    </p:spTree>
    <p:extLst>
      <p:ext uri="{BB962C8B-B14F-4D97-AF65-F5344CB8AC3E}">
        <p14:creationId xmlns:p14="http://schemas.microsoft.com/office/powerpoint/2010/main" val="26258881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TextBox 9"/>
          <p:cNvSpPr txBox="1">
            <a:spLocks noChangeArrowheads="1"/>
          </p:cNvSpPr>
          <p:nvPr/>
        </p:nvSpPr>
        <p:spPr bwMode="auto">
          <a:xfrm>
            <a:off x="762000" y="533400"/>
            <a:ext cx="7543800" cy="5847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3200" dirty="0"/>
              <a:t>In which is ¼ of the shape shaded?</a:t>
            </a:r>
          </a:p>
        </p:txBody>
      </p:sp>
      <p:sp>
        <p:nvSpPr>
          <p:cNvPr id="13319" name="TextBox 10"/>
          <p:cNvSpPr txBox="1">
            <a:spLocks noChangeArrowheads="1"/>
          </p:cNvSpPr>
          <p:nvPr/>
        </p:nvSpPr>
        <p:spPr bwMode="auto">
          <a:xfrm>
            <a:off x="5486400" y="6224588"/>
            <a:ext cx="3124200"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Dekker &amp; Querelle, 2002  </a:t>
            </a:r>
          </a:p>
          <a:p>
            <a:endParaRPr lang="en-US" sz="1800"/>
          </a:p>
        </p:txBody>
      </p:sp>
      <p:pic>
        <p:nvPicPr>
          <p:cNvPr id="9" name="Picture 8" descr="fraction 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0" y="1447800"/>
            <a:ext cx="7315200" cy="4485539"/>
          </a:xfrm>
          <a:prstGeom prst="rect">
            <a:avLst/>
          </a:prstGeom>
        </p:spPr>
      </p:pic>
    </p:spTree>
    <p:extLst>
      <p:ext uri="{BB962C8B-B14F-4D97-AF65-F5344CB8AC3E}">
        <p14:creationId xmlns:p14="http://schemas.microsoft.com/office/powerpoint/2010/main" val="19000696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pPr marL="0" indent="0">
              <a:buNone/>
            </a:pPr>
            <a:r>
              <a:rPr lang="en-US" dirty="0"/>
              <a:t>What did you like or not like about this task in terms of promoting discussion and eliciting student understanding?</a:t>
            </a:r>
          </a:p>
          <a:p>
            <a:endParaRPr lang="en-US" dirty="0"/>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8</a:t>
            </a:fld>
            <a:endParaRPr lang="en-US"/>
          </a:p>
        </p:txBody>
      </p:sp>
    </p:spTree>
    <p:extLst>
      <p:ext uri="{BB962C8B-B14F-4D97-AF65-F5344CB8AC3E}">
        <p14:creationId xmlns:p14="http://schemas.microsoft.com/office/powerpoint/2010/main" val="8667386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marL="0" indent="0">
              <a:buNone/>
            </a:pPr>
            <a:r>
              <a:rPr lang="en-US" sz="3600" dirty="0"/>
              <a:t>Tasks should be chosen so that there is an opportunity for error in reasoning or thinking that opens up the ability to discuss or explain - not just an error in the next step (for example, lost a negative sign or multiplied incorrectly).</a:t>
            </a:r>
          </a:p>
          <a:p>
            <a:endParaRPr lang="en-US" sz="3600"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9</a:t>
            </a:fld>
            <a:endParaRPr lang="en-US"/>
          </a:p>
        </p:txBody>
      </p:sp>
    </p:spTree>
    <p:extLst>
      <p:ext uri="{BB962C8B-B14F-4D97-AF65-F5344CB8AC3E}">
        <p14:creationId xmlns:p14="http://schemas.microsoft.com/office/powerpoint/2010/main" val="41081878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PCMI RoP PPT Unit 2 Day 1</Template>
  <TotalTime>2180</TotalTime>
  <Words>601</Words>
  <Application>Microsoft Macintosh PowerPoint</Application>
  <PresentationFormat>On-screen Show (4:3)</PresentationFormat>
  <Paragraphs>119</Paragraphs>
  <Slides>19</Slides>
  <Notes>18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Calibri</vt:lpstr>
      <vt:lpstr>Candara</vt:lpstr>
      <vt:lpstr>ＭＳ Ｐゴシック</vt:lpstr>
      <vt:lpstr>Times</vt:lpstr>
      <vt:lpstr>Times New Roman</vt:lpstr>
      <vt:lpstr>Wingdings</vt:lpstr>
      <vt:lpstr>Arial</vt:lpstr>
      <vt:lpstr>Office Theme</vt:lpstr>
      <vt:lpstr>Reflecting on Practice: Worthwhile Tasks</vt:lpstr>
      <vt:lpstr>White Boards</vt:lpstr>
      <vt:lpstr>In the figure below, what fraction of the rectangle ABCD is shaded?</vt:lpstr>
      <vt:lpstr>In the figure below, what fraction of the rectangle ABCD is shaded?</vt:lpstr>
      <vt:lpstr>PowerPoint Presentation</vt:lpstr>
      <vt:lpstr>Another approach to ¼  (Dekker &amp; Querrelle)</vt:lpstr>
      <vt:lpstr>PowerPoint Presentation</vt:lpstr>
      <vt:lpstr>PowerPoint Presentation</vt:lpstr>
      <vt:lpstr>PowerPoint Presentation</vt:lpstr>
      <vt:lpstr>PowerPoint Presentation</vt:lpstr>
      <vt:lpstr>Pair Up</vt:lpstr>
      <vt:lpstr>Jeopardy</vt:lpstr>
      <vt:lpstr>PowerPoint Presentation</vt:lpstr>
      <vt:lpstr>PowerPoint Presentation</vt:lpstr>
      <vt:lpstr>PowerPoint Presentation</vt:lpstr>
      <vt:lpstr>PowerPoint Presentation</vt:lpstr>
      <vt:lpstr>PowerPoint Presentation</vt:lpstr>
      <vt:lpstr>PowerPoint Presentation</vt:lpstr>
      <vt:lpstr>References</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Reflecting on Practice: Worthwhile Tasks</dc:title>
  <dc:creator>Cal</dc:creator>
  <cp:lastModifiedBy>Gabriel Rosenberg</cp:lastModifiedBy>
  <cp:revision>47</cp:revision>
  <dcterms:created xsi:type="dcterms:W3CDTF">2013-06-11T03:33:30Z</dcterms:created>
  <dcterms:modified xsi:type="dcterms:W3CDTF">2018-04-22T12:46:04Z</dcterms:modified>
</cp:coreProperties>
</file>