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304" r:id="rId4"/>
    <p:sldId id="311" r:id="rId5"/>
    <p:sldId id="312" r:id="rId6"/>
    <p:sldId id="305" r:id="rId7"/>
    <p:sldId id="313" r:id="rId8"/>
    <p:sldId id="309" r:id="rId9"/>
    <p:sldId id="298" r:id="rId10"/>
    <p:sldId id="323" r:id="rId11"/>
    <p:sldId id="324" r:id="rId12"/>
    <p:sldId id="321" r:id="rId13"/>
    <p:sldId id="316" r:id="rId14"/>
    <p:sldId id="310" r:id="rId15"/>
    <p:sldId id="319" r:id="rId16"/>
    <p:sldId id="325" r:id="rId17"/>
    <p:sldId id="32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F3FF"/>
    <a:srgbClr val="58B12A"/>
    <a:srgbClr val="07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79371" autoAdjust="0"/>
  </p:normalViewPr>
  <p:slideViewPr>
    <p:cSldViewPr>
      <p:cViewPr varScale="1">
        <p:scale>
          <a:sx n="67" d="100"/>
          <a:sy n="67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7270-0A22-4BE9-85A8-9062B1102DE7}" type="datetimeFigureOut">
              <a:rPr lang="en-US" smtClean="0"/>
              <a:t>4/22/18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D0BE-5780-4156-9B75-D207BA6B8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D0BE-5780-4156-9B75-D207BA6B8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Vicki’s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D0BE-5780-4156-9B75-D207BA6B88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Llana</a:t>
            </a:r>
            <a:r>
              <a:rPr lang="en-US" dirty="0"/>
              <a:t> Horn – Strength in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BD0BE-5780-4156-9B75-D207BA6B88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Park City Mathematics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Park City Mathematics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9914-D5EE-4969-8BC2-355A35D3C53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248400"/>
            <a:ext cx="7848600" cy="0"/>
          </a:xfrm>
          <a:prstGeom prst="line">
            <a:avLst/>
          </a:prstGeom>
          <a:ln>
            <a:solidFill>
              <a:srgbClr val="07DC0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914400" y="6172200"/>
            <a:ext cx="7772400" cy="0"/>
          </a:xfrm>
          <a:prstGeom prst="line">
            <a:avLst/>
          </a:prstGeom>
          <a:ln>
            <a:solidFill>
              <a:srgbClr val="58B12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62000" y="6324600"/>
            <a:ext cx="7924800" cy="0"/>
          </a:xfrm>
          <a:prstGeom prst="line">
            <a:avLst/>
          </a:prstGeom>
          <a:ln>
            <a:solidFill>
              <a:srgbClr val="C8F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" y="5016701"/>
            <a:ext cx="1396825" cy="16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hyperlink" Target="http://tinyurl.com/ishor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3</a:t>
            </a:r>
          </a:p>
          <a:p>
            <a:r>
              <a:rPr lang="en-US" dirty="0"/>
              <a:t>Implementing Tasks: Maintaining Fidelity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Reflecting on Practice: Worthwhile Tasks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task we just looked at and it’s implementation.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As a teacher</a:t>
            </a:r>
            <a:r>
              <a:rPr lang="en-US" dirty="0"/>
              <a:t>, what was useful to you? What did you like? What didn’t you like? What would you change? How would you change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36"/>
            <a:ext cx="8229600" cy="1143000"/>
          </a:xfrm>
        </p:spPr>
        <p:txBody>
          <a:bodyPr/>
          <a:lstStyle/>
          <a:p>
            <a:r>
              <a:rPr lang="en-US" dirty="0"/>
              <a:t>Norms!!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75" y="2118921"/>
            <a:ext cx="3615895" cy="2406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56" y="3892369"/>
            <a:ext cx="3138488" cy="2088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263387"/>
            <a:ext cx="3367088" cy="22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quiz </a:t>
            </a:r>
            <a:r>
              <a:rPr lang="en-US" sz="2000" dirty="0"/>
              <a:t>(PCMI,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school algebra class working on factoring. They are being graded on how well they work together on the task not on right answers.</a:t>
            </a:r>
          </a:p>
          <a:p>
            <a:endParaRPr lang="en-US" dirty="0"/>
          </a:p>
          <a:p>
            <a:r>
              <a:rPr lang="en-US" dirty="0"/>
              <a:t>As you watch, what norms are being established to encourage 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9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your table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explicit norms does the teacher set for student discussion?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What teacher moves enforced the norms?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Sociomathematical</a:t>
            </a:r>
            <a:r>
              <a:rPr lang="en-US" dirty="0"/>
              <a:t> Norms - Talking About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 fontScale="85000" lnSpcReduction="10000"/>
          </a:bodyPr>
          <a:lstStyle/>
          <a:p>
            <a:pPr lvl="0" fontAlgn="base"/>
            <a:r>
              <a:rPr lang="en-US" b="1" dirty="0"/>
              <a:t>Explanations</a:t>
            </a:r>
            <a:r>
              <a:rPr lang="en-US" dirty="0"/>
              <a:t> consist of mathematical arguments not simply procedural summaries of the steps taken to solve the problem.</a:t>
            </a:r>
          </a:p>
          <a:p>
            <a:pPr lvl="0" fontAlgn="base"/>
            <a:r>
              <a:rPr lang="en-US" b="1" dirty="0"/>
              <a:t>Errors</a:t>
            </a:r>
            <a:r>
              <a:rPr lang="en-US" dirty="0"/>
              <a:t> offer opportunities to </a:t>
            </a:r>
            <a:r>
              <a:rPr lang="en-US" dirty="0" err="1"/>
              <a:t>reconceptualize</a:t>
            </a:r>
            <a:r>
              <a:rPr lang="en-US" dirty="0"/>
              <a:t> a problem and explore contradictions and alternative strategies.</a:t>
            </a:r>
          </a:p>
          <a:p>
            <a:pPr lvl="0" fontAlgn="base"/>
            <a:r>
              <a:rPr lang="en-US" b="1" dirty="0"/>
              <a:t>Mathematical thinking</a:t>
            </a:r>
            <a:r>
              <a:rPr lang="en-US" dirty="0"/>
              <a:t> involves understanding relations among multiple strategies.</a:t>
            </a:r>
          </a:p>
          <a:p>
            <a:pPr lvl="0" fontAlgn="base"/>
            <a:r>
              <a:rPr lang="en-US" b="1" dirty="0"/>
              <a:t>Collaborative</a:t>
            </a:r>
            <a:r>
              <a:rPr lang="en-US" dirty="0"/>
              <a:t> work involves individual     accountability and reaching consensus through  mathematical argumentation  </a:t>
            </a:r>
            <a:r>
              <a:rPr lang="en-US" sz="2600" dirty="0"/>
              <a:t>(</a:t>
            </a:r>
            <a:r>
              <a:rPr lang="en-US" sz="2600" dirty="0" err="1"/>
              <a:t>Kazemi</a:t>
            </a:r>
            <a:r>
              <a:rPr lang="en-US" sz="2600" dirty="0"/>
              <a:t>, 1998)</a:t>
            </a:r>
            <a:r>
              <a:rPr lang="en-US" dirty="0"/>
              <a:t>. </a:t>
            </a:r>
          </a:p>
          <a:p>
            <a:pPr lvl="2" fontAlgn="base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Norms for students working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Take turns</a:t>
            </a:r>
          </a:p>
          <a:p>
            <a:pPr lvl="0"/>
            <a:r>
              <a:rPr lang="en-US" dirty="0"/>
              <a:t>Listen to others ideas</a:t>
            </a:r>
          </a:p>
          <a:p>
            <a:pPr lvl="0"/>
            <a:r>
              <a:rPr lang="en-US" dirty="0"/>
              <a:t>Disagree with ideas not people</a:t>
            </a:r>
          </a:p>
          <a:p>
            <a:pPr lvl="0"/>
            <a:r>
              <a:rPr lang="en-US" dirty="0"/>
              <a:t>Be respectful</a:t>
            </a:r>
          </a:p>
          <a:p>
            <a:pPr lvl="0"/>
            <a:r>
              <a:rPr lang="en-US" dirty="0"/>
              <a:t>Helping is not the same as giving answers</a:t>
            </a:r>
          </a:p>
          <a:p>
            <a:pPr lvl="0"/>
            <a:r>
              <a:rPr lang="en-US" dirty="0"/>
              <a:t>Confusion is part of learning</a:t>
            </a:r>
          </a:p>
          <a:p>
            <a:pPr lvl="0"/>
            <a:r>
              <a:rPr lang="en-US" dirty="0"/>
              <a:t>Say your “</a:t>
            </a:r>
            <a:r>
              <a:rPr lang="en-US" dirty="0" err="1"/>
              <a:t>becauses</a:t>
            </a:r>
            <a:r>
              <a:rPr lang="en-US" dirty="0"/>
              <a:t>”</a:t>
            </a:r>
          </a:p>
          <a:p>
            <a:pPr lvl="0"/>
            <a:r>
              <a:rPr lang="en-US" dirty="0"/>
              <a:t>I can’t do that - YET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7912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Horn, 2012</a:t>
            </a:r>
          </a:p>
        </p:txBody>
      </p:sp>
    </p:spTree>
    <p:extLst>
      <p:ext uri="{BB962C8B-B14F-4D97-AF65-F5344CB8AC3E}">
        <p14:creationId xmlns:p14="http://schemas.microsoft.com/office/powerpoint/2010/main" val="26727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/>
          <a:srcRect t="3450" r="2" b="2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992596" cy="1676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3892" y="6356350"/>
            <a:ext cx="199567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Reflecting on Practice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696" y="6356350"/>
            <a:ext cx="27386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51435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C4E9914-D5EE-4969-8BC2-355A35D3C539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1C0BA831-FC60-400B-85CD-E65B5AFC1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hlinkClick r:id="rId3"/>
              </a:rPr>
              <a:t>t</a:t>
            </a:r>
            <a:r>
              <a:rPr lang="en-US" sz="2400" dirty="0" err="1" smtClean="0">
                <a:hlinkClick r:id="rId3"/>
              </a:rPr>
              <a:t>inyurl.com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err="1" smtClean="0">
                <a:hlinkClick r:id="rId3"/>
              </a:rPr>
              <a:t>ishorn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9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Constructs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4000" dirty="0" smtClean="0"/>
              <a:t>Belongingness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4000" dirty="0" smtClean="0"/>
              <a:t>Meaningfulness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4000" dirty="0" smtClean="0"/>
              <a:t>Competence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4000" dirty="0" smtClean="0"/>
              <a:t>Accountability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4000" dirty="0" smtClean="0"/>
              <a:t>Autonomy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Horn, I. (2012). Strength in numbers: Collaborative learning in secondary mathematics. Reston VA: National Council of Teachers of Mathematics</a:t>
            </a:r>
          </a:p>
          <a:p>
            <a:r>
              <a:rPr lang="en-US" dirty="0"/>
              <a:t>Peterson, B. (2006). Linear and quadratic change: A problem from Japan. </a:t>
            </a:r>
            <a:r>
              <a:rPr lang="en-US" i="1" dirty="0"/>
              <a:t>The Mathematics Teacher</a:t>
            </a:r>
            <a:r>
              <a:rPr lang="en-US" dirty="0"/>
              <a:t>, 100(3). Reston VA: National Council of Teachers of Mathematics.</a:t>
            </a:r>
          </a:p>
          <a:p>
            <a:r>
              <a:rPr lang="en-US" dirty="0">
                <a:latin typeface="Arial" charset="0"/>
              </a:rPr>
              <a:t>Smith, M., &amp; Stein, M.(2011).  </a:t>
            </a:r>
            <a:r>
              <a:rPr lang="en-US" i="1" dirty="0">
                <a:latin typeface="Arial" charset="0"/>
              </a:rPr>
              <a:t>5 practices for orchestrating productive mathematics discussions.</a:t>
            </a:r>
            <a:r>
              <a:rPr lang="en-US" dirty="0">
                <a:latin typeface="Arial" charset="0"/>
              </a:rPr>
              <a:t> Reston VA: National Council of Teachers of Mathematics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In this figure as the step changes, the _____________  also changes”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2766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0560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87156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42790" y="4114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1628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05600" y="36576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05600" y="32004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71600" y="4648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648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4648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Step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4600" y="648866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Peterson, 2006</a:t>
            </a:r>
          </a:p>
        </p:txBody>
      </p:sp>
    </p:spTree>
    <p:extLst>
      <p:ext uri="{BB962C8B-B14F-4D97-AF65-F5344CB8AC3E}">
        <p14:creationId xmlns:p14="http://schemas.microsoft.com/office/powerpoint/2010/main" val="368161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your partner, pick one of the attributes in our list and investigate how it changes. Make a conjecture and try to prove it.  How would a graph, a table, and/or an equation support your conclusion?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(If time, explore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property)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7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As a table, decide what your lesson goal will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i="1" dirty="0"/>
              <a:t> Possible goals:</a:t>
            </a:r>
            <a:endParaRPr lang="en-US" sz="3400" dirty="0"/>
          </a:p>
          <a:p>
            <a:pPr lvl="0"/>
            <a:r>
              <a:rPr lang="en-US" sz="3400" dirty="0"/>
              <a:t>Distinguish between linear and quadratic relationships</a:t>
            </a:r>
          </a:p>
          <a:p>
            <a:pPr lvl="0"/>
            <a:r>
              <a:rPr lang="en-US" sz="3400" dirty="0"/>
              <a:t>Distinguish between closed form and recursive rules for sequences</a:t>
            </a:r>
          </a:p>
          <a:p>
            <a:pPr lvl="0"/>
            <a:r>
              <a:rPr lang="en-US" sz="3400" dirty="0"/>
              <a:t>Interpret numerical, algebraic and geometric representations of a mathematical concept</a:t>
            </a:r>
          </a:p>
          <a:p>
            <a:pPr lvl="0"/>
            <a:r>
              <a:rPr lang="en-US" sz="3400" dirty="0"/>
              <a:t>Describe a geometric pattern by an algebraic expression</a:t>
            </a:r>
          </a:p>
          <a:p>
            <a:pPr lvl="0"/>
            <a:r>
              <a:rPr lang="en-US" sz="3400" dirty="0"/>
              <a:t>Recognize a quadratic relationship and be able to find a closed form rule for the relationship</a:t>
            </a:r>
          </a:p>
          <a:p>
            <a:pPr lvl="0"/>
            <a:r>
              <a:rPr lang="en-US" sz="3400" dirty="0"/>
              <a:t>Recognize and be able to describe the components of an arithmetic sequence</a:t>
            </a:r>
          </a:p>
          <a:p>
            <a:pPr lvl="0"/>
            <a:r>
              <a:rPr lang="en-US" sz="3400" dirty="0"/>
              <a:t>Explain what rate of change means in different situations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and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a table, keeping your learning goal in mind, select a few examples of work that you would want to have your class discuss.  </a:t>
            </a:r>
          </a:p>
          <a:p>
            <a:pPr marL="0" indent="0">
              <a:buNone/>
            </a:pPr>
            <a:r>
              <a:rPr lang="en-US" dirty="0"/>
              <a:t>Sequence the work in the order in which you want the discussion to take place and be ready to defend your choice of sequence for the discussion.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bring ideas together for students.</a:t>
            </a:r>
          </a:p>
          <a:p>
            <a:endParaRPr lang="en-US" dirty="0"/>
          </a:p>
          <a:p>
            <a:r>
              <a:rPr lang="en-US" dirty="0"/>
              <a:t>What connections would you want students to discuss? How would you help them see those connections?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C94D7-4D5B-E148-8BBF-6BCBE417AD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7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mathematical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Which changes led to linear equations and which lead to quadratic?  Is there an explanation?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were the advantages and disadvantages of different approaches  (symbolic vs. tables vs. graphs </a:t>
            </a:r>
            <a:r>
              <a:rPr lang="en-US" dirty="0" err="1"/>
              <a:t>vs</a:t>
            </a:r>
            <a:r>
              <a:rPr lang="en-US" dirty="0"/>
              <a:t> diagrams)?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is the distinction between patterns and proof? Is this important? Why or why not?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Identify where it was important to “attend to  precision”.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-108" charset="-128"/>
              </a:rPr>
              <a:t>The 5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Anticipate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Monitor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Select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Sequence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Connect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i="1" dirty="0">
                <a:solidFill>
                  <a:schemeClr val="tx2"/>
                </a:solidFill>
              </a:rPr>
              <a:t>						</a:t>
            </a:r>
            <a:r>
              <a:rPr lang="en-US" sz="2000" dirty="0">
                <a:solidFill>
                  <a:schemeClr val="tx2"/>
                </a:solidFill>
              </a:rPr>
              <a:t>Smith &amp; Stein, 2011</a:t>
            </a:r>
          </a:p>
          <a:p>
            <a:pPr>
              <a:buFont typeface="Wingdings" charset="2"/>
              <a:buChar char="§"/>
              <a:defRPr/>
            </a:pPr>
            <a:endParaRPr lang="en-US" sz="2400" i="1" dirty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/>
            </a:pPr>
            <a:endParaRPr lang="en-US" dirty="0"/>
          </a:p>
        </p:txBody>
      </p:sp>
      <p:pic>
        <p:nvPicPr>
          <p:cNvPr id="4" name="Picture 3" descr="5 practice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2895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0618633B-F92C-4DF4-B93D-B0CD18F85AA1}" type="slidenum">
              <a:rPr lang="en-US" altLang="en-US" smtClean="0">
                <a:solidFill>
                  <a:srgbClr val="898989"/>
                </a:solidFill>
                <a:latin typeface="Calibri" pitchFamily="-108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task we just looked at and it’s implementation.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As a student</a:t>
            </a:r>
            <a:r>
              <a:rPr lang="en-US" dirty="0"/>
              <a:t>, what was useful about this task? What did you like? What didn’t you like?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Reflecting on Practice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Park City Mathematics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9914-D5EE-4969-8BC2-355A35D3C5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PCMI RoP PPT Unit 2 Day 1</Template>
  <TotalTime>3754</TotalTime>
  <Words>810</Words>
  <Application>Microsoft Macintosh PowerPoint</Application>
  <PresentationFormat>On-screen Show (4:3)</PresentationFormat>
  <Paragraphs>134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Candara</vt:lpstr>
      <vt:lpstr>ＭＳ Ｐゴシック</vt:lpstr>
      <vt:lpstr>Wingdings</vt:lpstr>
      <vt:lpstr>Arial</vt:lpstr>
      <vt:lpstr>Office Theme</vt:lpstr>
      <vt:lpstr>Reflecting on Practice: Worthwhile Tasks</vt:lpstr>
      <vt:lpstr>In this figure as the step changes, the _____________  also changes”</vt:lpstr>
      <vt:lpstr>Investigate </vt:lpstr>
      <vt:lpstr>As a table, decide what your lesson goal will be</vt:lpstr>
      <vt:lpstr>Select and Sequence</vt:lpstr>
      <vt:lpstr>Connections</vt:lpstr>
      <vt:lpstr>Possible mathematical connections</vt:lpstr>
      <vt:lpstr>The 5 Practices</vt:lpstr>
      <vt:lpstr>PowerPoint Presentation</vt:lpstr>
      <vt:lpstr>PowerPoint Presentation</vt:lpstr>
      <vt:lpstr>Norms!!</vt:lpstr>
      <vt:lpstr>Participation quiz (PCMI, 2011)</vt:lpstr>
      <vt:lpstr>With your table group</vt:lpstr>
      <vt:lpstr>Sociomathematical Norms - Talking About The Math</vt:lpstr>
      <vt:lpstr>Norms for students working together</vt:lpstr>
      <vt:lpstr>Student Engagement</vt:lpstr>
      <vt:lpstr>Motivational Constructs</vt:lpstr>
      <vt:lpstr>References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Practice: Worthwhile Tasks</dc:title>
  <dc:creator>Cal</dc:creator>
  <cp:lastModifiedBy>Gabriel Rosenberg</cp:lastModifiedBy>
  <cp:revision>53</cp:revision>
  <dcterms:created xsi:type="dcterms:W3CDTF">2013-06-11T03:33:30Z</dcterms:created>
  <dcterms:modified xsi:type="dcterms:W3CDTF">2018-04-22T12:50:35Z</dcterms:modified>
</cp:coreProperties>
</file>