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Candar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4D5D2CC-1604-4F7F-AA68-9A652F3669AA}">
  <a:tblStyle styleId="{74D5D2CC-1604-4F7F-AA68-9A652F3669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ndara-bold.fntdata"/><Relationship Id="rId47" Type="http://schemas.openxmlformats.org/officeDocument/2006/relationships/font" Target="fonts/Candara-regular.fntdata"/><Relationship Id="rId49" Type="http://schemas.openxmlformats.org/officeDocument/2006/relationships/font" Target="fonts/Canda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4572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9850" lvl="2" marL="9144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3716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9850" lvl="4" marL="18288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9850" lvl="5" marL="22860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9850" lvl="6" marL="27432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9850" lvl="7" marL="32004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9850" lvl="8" marL="365760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with your groups or neighbors to determine the underlying concept.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a key concept (associativity) to accomplish with this task this time.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don’t want to just do a good task and be done; the understanding won’t “stick.”                 Cindy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You probably already anchor concepts and procedures i.e. y=mx+b. 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(Consider their initial questions - are any of them extensions?)       Cindy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matter what order the machine eats the cards in?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card have to be put back in any order.?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get down to 1 card how large of a number will it be/ or smaller number.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rounds does it take to get down 1 cards?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things get added (how many individual terms get added)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is super important.  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solving strategy and affect (don’t anchor the content, but the practices)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negative numbers.                                      Cindy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decimals/fractions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the rule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Explicit example of how to anchor an open ened task.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output, solve for input (equations)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Highest and lowest number computed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numbers increasing or decreasing 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(BS)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use an “anchor” all the time -- “Remember when we did this?” “We always say…” “Let’s revisit…”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don’t always pay off - students don’t remember, or care, or the connection is just not meaningful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how another task, like the machine, can help us anchor ideas.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different interpretations of the task.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clarifying questions: Are there ambiguous parts? What are the possible interpretations?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content questions: Hypotheses, or wonderings?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answer them yet -- for instance, allow one teacher to explore “additive increase” vs. “multiplicative increase.” These questions are ones that can be explored in the work phase.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Instruction: Do the work the way you imagine your students might, to see what math you confront.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(BS)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use an “anchor” all the time -- “Remember when we did this?” “We always say…” “Let’s revisit…”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don’t always pay off - students don’t remember, or care, or the connection is just not meaningful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how another task, like the machine, can help us anchor ideas.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different interpretations of the task.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clarifying questions: Are there ambiguous parts? What are the possible interpretations?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content questions: Hypotheses, or wonderings?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answer them yet -- for instance, allow one teacher to explore “additive increase” vs. “multiplicative increase.” These questions are ones that can be explored in the work phase.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Instruction: Do the work the way you imagine your students might, to see what math you confront.</a:t>
            </a: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6985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(BS)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use an “anchor” all the time -- “Remember when we did this?” “We always say…” “Let’s revisit…”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don’t always pay off - students don’t remember, or care, or the connection is just not meaningful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how another task, like the machine, can help us anchor ideas.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different interpretations of the task.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clarifying questions: Are there ambiguous parts? What are the possible interpretations?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content questions: Hypotheses, or wonderings?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answer them yet -- for instance, allow one teacher to explore “additive increase” vs. “multiplicative increase.” These questions are ones that can be explored in the work phase.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Instruction: Do the work the way you imagine your students might, to see what math you confront.</a:t>
            </a: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(BS)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use an “anchor” all the time -- “Remember when we did this?” “We always say…” “Let’s revisit…”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these don’t always pay off - students don’t remember, or care, or the connection is just not meaningful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how another task, like the machine, can help us anchor ideas.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different interpretations of the task.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clarifying questions: Are there ambiguous parts? What are the possible interpretations?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content questions: Hypotheses, or wonderings?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answer them yet -- for instance, allow one teacher to explore “additive increase” vs. “multiplicative increase.” These questions are ones that can be explored in the work phase.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Instruction: Do the work the way you imagine your students might, to see what math you confront.</a:t>
            </a: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last minute of work, have participants write down a single key concept based on their grade level.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full group, come together. Record key concepts from each group. (Participants snap in agreement, and try to link one to the other.)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each group share out opportunities for revisiting the task, or another extension and the corresponding takeaway.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do the problem. 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matter what order the machine eats the cards in?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card have to be put back in any order.?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get down to 1 card how large of a number will it be/ or smaller number.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rounds does it take to get down 1 cards?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things get added (how many individual terms get added)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is super important. 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task is considered done when the audience has realized that are the getting same regardless of what the initial input is:  i.e. its associative.  (15 minutes)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questions audience members want to investigate from the task. We will try to answer these in the work time.</a:t>
            </a: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508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571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508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1905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1905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1905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1905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1905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1905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  <a:defRPr b="1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905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127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1905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905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127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1905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9050" lvl="1" marL="55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5400" lvl="3" marL="1206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5400" lvl="4" marL="1549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5400" lvl="5" marL="1892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5400" lvl="6" marL="2235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5400" lvl="7" marL="2578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5400" lvl="8" marL="2921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6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6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9050" lvl="1" marL="55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5400" lvl="3" marL="1206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5400" lvl="4" marL="1549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5400" lvl="5" marL="1892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5400" lvl="6" marL="2235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5400" lvl="7" marL="2578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5400" lvl="8" marL="2921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ndara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508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571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508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1905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1905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1905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1905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1905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1905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ndara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17647"/>
          </a:scheme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rtl="0">
              <a:spcBef>
                <a:spcPts val="0"/>
              </a:spcBef>
              <a:buSzPts val="1100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ts val="1100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ts val="1100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ts val="1100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ts val="1100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ts val="1100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ts val="1100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ts val="1100"/>
              <a:buFont typeface="Arial"/>
              <a:buNone/>
              <a:defRPr sz="14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508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571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508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1905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1905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1905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1905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1905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1905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ndara"/>
              <a:buNone/>
              <a:defRPr b="0" i="0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838200" y="4686300"/>
            <a:ext cx="7848600" cy="0"/>
          </a:xfrm>
          <a:prstGeom prst="straightConnector1">
            <a:avLst/>
          </a:prstGeom>
          <a:noFill/>
          <a:ln cap="flat" cmpd="sng" w="38100">
            <a:solidFill>
              <a:srgbClr val="07DC0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2" name="Shape 12"/>
          <p:cNvCxnSpPr/>
          <p:nvPr/>
        </p:nvCxnSpPr>
        <p:spPr>
          <a:xfrm>
            <a:off x="914400" y="4629150"/>
            <a:ext cx="7772400" cy="0"/>
          </a:xfrm>
          <a:prstGeom prst="straightConnector1">
            <a:avLst/>
          </a:prstGeom>
          <a:noFill/>
          <a:ln cap="flat" cmpd="sng" w="38100">
            <a:solidFill>
              <a:srgbClr val="58B12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3" name="Shape 13"/>
          <p:cNvCxnSpPr/>
          <p:nvPr/>
        </p:nvCxnSpPr>
        <p:spPr>
          <a:xfrm>
            <a:off x="762000" y="4743450"/>
            <a:ext cx="7924800" cy="0"/>
          </a:xfrm>
          <a:prstGeom prst="straightConnector1">
            <a:avLst/>
          </a:prstGeom>
          <a:noFill/>
          <a:ln cap="flat" cmpd="sng" w="38100">
            <a:solidFill>
              <a:srgbClr val="C8F3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pic>
        <p:nvPicPr>
          <p:cNvPr id="14" name="Shape 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000" y="3762526"/>
            <a:ext cx="1170224" cy="12084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0IwGvxerqqLpK1Wcg_jqLZTlXkckN5Xk/view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BIY-otbJELFB2ZIM_6EnZkkegDtJs7hw/view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asulearn.appstate.edu/pluginfile.php/515186/mod_page/content/19/Selecting%20and%20Creating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" y="322000"/>
            <a:ext cx="91440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Anchor Settings: Making Math Stick</a:t>
            </a:r>
          </a:p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Candara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71" name="Shape 71"/>
          <p:cNvSpPr txBox="1"/>
          <p:nvPr/>
        </p:nvSpPr>
        <p:spPr>
          <a:xfrm>
            <a:off x="224775" y="2371500"/>
            <a:ext cx="55632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ndara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Sean Corey</a:t>
            </a:r>
          </a:p>
          <a:p>
            <a: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ndara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Brooke Sossin</a:t>
            </a:r>
          </a:p>
          <a:p>
            <a: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ndara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Cindy Ruhsam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7575" y="1747563"/>
            <a:ext cx="2557450" cy="182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Math Concepts of Card Machine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101767"/>
            <a:ext cx="330772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Prooving/disproving our conjectures!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Function notation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associativity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2" name="Shape 142"/>
          <p:cNvSpPr txBox="1"/>
          <p:nvPr/>
        </p:nvSpPr>
        <p:spPr>
          <a:xfrm>
            <a:off x="4228427" y="1200151"/>
            <a:ext cx="3307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Funstration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/>
              <a:t>Commutativity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/>
              <a:t>Binary operations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/>
              <a:t>Arithmetic 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/>
              <a:t>Equivalent expressions. </a:t>
            </a:r>
          </a:p>
          <a:p>
            <a:pPr indent="-317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9" name="Shape 149"/>
          <p:cNvSpPr txBox="1"/>
          <p:nvPr/>
        </p:nvSpPr>
        <p:spPr>
          <a:xfrm>
            <a:off x="513125" y="851125"/>
            <a:ext cx="84522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6984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Definition: An 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anchor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setting that learners can laminate mathematical concepts to. </a:t>
            </a:r>
          </a:p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systematically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revisiting a rich setting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different units throughout the year/ years, we connect content through a memorable theme.</a:t>
            </a:r>
            <a:r>
              <a:rPr b="0" i="0" lang="en" sz="2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indent="-635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Anchors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7" name="Shape 157"/>
          <p:cNvSpPr txBox="1"/>
          <p:nvPr/>
        </p:nvSpPr>
        <p:spPr>
          <a:xfrm>
            <a:off x="457163" y="801638"/>
            <a:ext cx="87252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Cards with the numbers 1 through 5 are laid out.  The machine eats 2 of the cards and spits out a new card with a number on it that is the sum of the 2 cards it just ate plus the product of those two cards. For example, it eats 5 and 3 and spits out 23.  </a:t>
            </a:r>
          </a:p>
          <a:p>
            <a:pPr indent="-1460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ndara"/>
              <a:buChar char="●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possible extensions/ simplifications of </a:t>
            </a: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 Machine 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setting, and what math content could be laminated to this?  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704975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Anchor This Setting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Using Our Task as an Anchor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063238"/>
            <a:ext cx="84522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Progression of math concepts with the card machine</a:t>
            </a:r>
          </a:p>
          <a:p>
            <a:pPr indent="-317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indent="-317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indent="-317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528825" y="184950"/>
            <a:ext cx="8229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Hungry Machine</a:t>
            </a: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Anchor Progression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217725" y="993525"/>
            <a:ext cx="85407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K-5      “in out” machine (takes one card at a time), arithmetic operations on positive integers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6-8      “in out” machine, arithmetic operations on rationals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9-12     “binary operations”, explore associativity, commutativity, factoring, operations on matrices, algebraic reasoning, and proof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double number line, area models for multiplication/factoring/probability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 use a progression of patterns to introduce students to linear equations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Area Models, area model for multiplication: natural numbers, fractions, polynomials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 pan balance for equations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t/>
            </a:r>
            <a:endParaRPr sz="1400"/>
          </a:p>
          <a:p>
            <a:pPr indent="-317500" lvl="0" marL="457200" rtl="0">
              <a:spcBef>
                <a:spcPts val="0"/>
              </a:spcBef>
              <a:buSzPts val="1400"/>
              <a:buChar char="•"/>
            </a:pPr>
            <a:r>
              <a:t/>
            </a:r>
            <a:endParaRPr sz="1400"/>
          </a:p>
          <a:p>
            <a:pPr indent="-19050" lvl="0" marL="25400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50800" lvl="0" marL="2540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528825" y="184950"/>
            <a:ext cx="8229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Bicycles</a:t>
            </a: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675" y="1031075"/>
            <a:ext cx="2355020" cy="352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625" y="1078950"/>
            <a:ext cx="4566620" cy="34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 title="Bike Project.mp4">
            <a:hlinkClick r:id="rId3"/>
          </p:cNvPr>
          <p:cNvSpPr/>
          <p:nvPr/>
        </p:nvSpPr>
        <p:spPr>
          <a:xfrm>
            <a:off x="1889325" y="58125"/>
            <a:ext cx="5914175" cy="44356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2" y="294375"/>
            <a:ext cx="7942648" cy="354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 title="Math bike ratio.mov">
            <a:hlinkClick r:id="rId3"/>
          </p:cNvPr>
          <p:cNvSpPr/>
          <p:nvPr/>
        </p:nvSpPr>
        <p:spPr>
          <a:xfrm>
            <a:off x="1700825" y="125450"/>
            <a:ext cx="5617975" cy="4213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815963" y="274031"/>
            <a:ext cx="75120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7143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Candara"/>
              <a:buNone/>
            </a:pPr>
            <a:r>
              <a:rPr b="0" i="0" lang="en" sz="4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Have you implemented or wish to implement rich mathematical tasks?</a:t>
            </a:r>
          </a:p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826" y="400900"/>
            <a:ext cx="5217350" cy="391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5025" y="442625"/>
            <a:ext cx="4813747" cy="3610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825" y="162950"/>
            <a:ext cx="7620624" cy="399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850" y="70050"/>
            <a:ext cx="7641199" cy="497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350" y="207400"/>
            <a:ext cx="5604353" cy="420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Bike Anchor:  Grades K-2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016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 shapes are in a bike?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Design then build a bike/ trike with 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twigs and Cds/ DVds.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504" y="966617"/>
            <a:ext cx="2741412" cy="14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Bike Anchor:  Grades 3-5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016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Go home and measure and draw your bike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many spokes does each wheel have?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many spokes should half of your wheel have?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many spokes should ¼ of your wheel have?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many speeds is your bike?  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many front gears “chainrings” do you have? How many rear gears “sprockets”?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7075" y="1200151"/>
            <a:ext cx="2760399" cy="146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Bike Anchor:  Grades 6-8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016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Gear ratio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Cadence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Speed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 conversions, 700 cc, 27 in, cm. 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Circumference from tire diameter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Direct variation graphs (cadence vs speed vs ratio)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504" y="966617"/>
            <a:ext cx="2741412" cy="14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Bike Anchor:  Grades 9-12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016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Given a set of tire tracks in the 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snow/ mud. What direction were 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they traveling.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Ideal gear ratio for fixed gear bike skid patch distribution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Deceleration modeling with polynomial/ exponential functions.  </a:t>
            </a:r>
          </a:p>
          <a:p>
            <a:pPr indent="-1016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10671" l="12722" r="4218" t="29393"/>
          <a:stretch/>
        </p:blipFill>
        <p:spPr>
          <a:xfrm>
            <a:off x="5588000" y="1139673"/>
            <a:ext cx="2736375" cy="116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 a Bike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13181" l="0" r="0" t="30820"/>
          <a:stretch/>
        </p:blipFill>
        <p:spPr>
          <a:xfrm>
            <a:off x="1197800" y="1200150"/>
            <a:ext cx="6858000" cy="288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815963" y="274031"/>
            <a:ext cx="75120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7143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Candara"/>
              <a:buNone/>
            </a:pPr>
            <a:r>
              <a:rPr b="0" i="0" lang="en" sz="4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month after doing the rich task, how much did the students remember the math learned from the task? </a:t>
            </a:r>
          </a:p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528825" y="-85350"/>
            <a:ext cx="8229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Bicycles</a:t>
            </a: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Anchor Progression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773938" y="748100"/>
            <a:ext cx="80808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K-5  shapes (circles, triangles, design an oreo toothpick bike project)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6-8  Ratios, proportions (scale daring of bike with measurements) intro to linear functions and graphing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9-12 Algebra 2 (deceleration function) Calculus (telling direction from bike tracks with tangents)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528825" y="184950"/>
            <a:ext cx="8229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Farmer Jane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03188" y="1078875"/>
            <a:ext cx="80808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1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 Jane harvested 30,000 bushels of corn over a ten-year period. She wanted to make a table showing that she was a good farmer and that her harvest had increased by the same amount each year. Create Farmer Jane’s table for the ten-year period.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first question that comes to mind?</a:t>
            </a:r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528825" y="184950"/>
            <a:ext cx="82296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Farmer Jane</a:t>
            </a:r>
          </a:p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Try It Yourself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05981" y="1171088"/>
            <a:ext cx="80808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1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 Jane harvested 30,000 bushels of corn over a ten-year period. She wanted to make a table showing that she was a good farmer and that her harvest had increased by the same amount each year. Create Farmer Jane’s table for the ten-year period.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 10 minutes trying it yourself. 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key concept based on the grade level you teach.</a:t>
            </a: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528825" y="265800"/>
            <a:ext cx="8229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Farmer Jane</a:t>
            </a:r>
          </a:p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Using an Open-Ended Task as an Anchor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34800" y="1329544"/>
            <a:ext cx="80178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group, select one key concept to work with at the appropriate grade level. Brainstorm extensions of the task.</a:t>
            </a: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you complicate the task situation, or approach it using a different method?</a:t>
            </a: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other class content could relate to this task?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528825" y="578925"/>
            <a:ext cx="8229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Farmer Jane</a:t>
            </a:r>
          </a:p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Using an Open-Ended Task as an Anchor</a:t>
            </a:r>
          </a:p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t/>
            </a:r>
            <a:endParaRPr b="1" i="0" sz="3300" u="sng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403950" y="1330200"/>
            <a:ext cx="84795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occasions for revisiting, new extensions &amp; takeaways:</a:t>
            </a:r>
          </a:p>
          <a:p>
            <a:pPr indent="-2921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921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921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523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b="1" i="0" lang="en" sz="3300" u="sng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Setting #5:</a:t>
            </a: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Lini Golf/ Lin-ball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412" y="1063375"/>
            <a:ext cx="4579177" cy="3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6327" y="408476"/>
            <a:ext cx="4976905" cy="373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3199" y="55925"/>
            <a:ext cx="6962950" cy="451877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265550" y="535775"/>
            <a:ext cx="17331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 Ball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Lini Golf</a:t>
            </a: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progression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1107875" y="87450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7th grade: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Use mirra tool and protractor to reflect rebound rays off of lines.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8th grade: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    to                              to calculate the slope of the rebound line given slopes B of the ball line and slope W of the wall line. 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Geometry: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trig to rebound lines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Calculus: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calculus to rebound off of conic sections, inverse functions etc. to find the tangent lines.   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6950" y="1847850"/>
            <a:ext cx="2339284" cy="8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528825" y="317982"/>
            <a:ext cx="8229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Next Steps:</a:t>
            </a:r>
          </a:p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Using an Anchor setting in your Course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57313" y="1374563"/>
            <a:ext cx="82296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the following in your table group: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seen or used a task that could be an anchor in your course? When and how could you revisit it?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Or, are there several key concepts you would like to connect, but you don’t have the task?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15963" y="688951"/>
            <a:ext cx="7512000" cy="300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63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 has been your experience of how much the knowledge from these tasks “stuck”? </a:t>
            </a:r>
          </a:p>
          <a:p>
            <a:pPr indent="-63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</a:pPr>
            <a:br>
              <a:rPr b="0" i="0" lang="en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0" i="0" lang="en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If not, why not?  </a:t>
            </a:r>
          </a:p>
          <a:p>
            <a:pPr indent="-63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If so, why did they stick?</a:t>
            </a:r>
          </a:p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14287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ndar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528825" y="184950"/>
            <a:ext cx="8229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Summary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7200" y="936225"/>
            <a:ext cx="82296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students benefit from the use of anchors?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challenges you anticipate when using an anchors if your class? 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strategies for handling these challenges?</a:t>
            </a: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Further Reading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106323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Elements of Cognitive Demand</a:t>
            </a:r>
          </a:p>
          <a:p>
            <a:pPr indent="-3048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100"/>
              <a:buFont typeface="Arial"/>
              <a:buChar char="–"/>
            </a:pPr>
            <a:r>
              <a:rPr b="0" i="0" lang="en" sz="21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Smith, M.S. &amp; Stein, M.K. (1998). </a:t>
            </a:r>
            <a:r>
              <a:rPr b="0" i="0" lang="en" sz="2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Selecting and creating mathematical tasks.</a:t>
            </a:r>
            <a:r>
              <a:rPr b="0" i="1" lang="en" sz="21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Mathematics Teaching in the Middle School, </a:t>
            </a:r>
            <a:r>
              <a:rPr b="0" i="0" lang="en" sz="21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3, 344-350.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Resources for Open-Ended Tasks</a:t>
            </a:r>
          </a:p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subTitle"/>
          </p:nvPr>
        </p:nvSpPr>
        <p:spPr>
          <a:xfrm>
            <a:off x="1371600" y="1462375"/>
            <a:ext cx="64008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Each table mate gives their idea and then the next (clockwise) table mate gives theirs.  You can’t speak again until it comes back around to you.  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Round Robin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Shape 104"/>
          <p:cNvGraphicFramePr/>
          <p:nvPr/>
        </p:nvGraphicFramePr>
        <p:xfrm>
          <a:off x="730509" y="2247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{74D5D2CC-1604-4F7F-AA68-9A652F3669AA}</a:tableStyleId>
              </a:tblPr>
              <a:tblGrid>
                <a:gridCol w="4023425"/>
                <a:gridCol w="4023425"/>
              </a:tblGrid>
              <a:tr h="472050"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Stick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Not Stick</a:t>
                      </a:r>
                    </a:p>
                  </a:txBody>
                  <a:tcPr marT="45725" marB="45725" marR="91450" marL="91450"/>
                </a:tc>
              </a:tr>
              <a:tr h="3321675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Students “owned” the work, students engaged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When actual math connection was made by the students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students "discovered" the ... formula, idea, etc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When a students had a memorable experience, maybe a story, or something that another student said, or a conversation that we had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When they saw the problem more than once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Students worked in team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When teacher told the students the math connection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tried to memorize without understanding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“Lecture” based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when the teacher did all the work and thinking it didn’t stick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no time to "struggle"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Didn’t see it more than onece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-827175" y="447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7619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None/>
            </a:pPr>
            <a:r>
              <a:rPr b="1" lang="en" sz="3600"/>
              <a:t>Hungry Machine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400" y="2893025"/>
            <a:ext cx="6746479" cy="1418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Shape 111"/>
          <p:cNvGrpSpPr/>
          <p:nvPr/>
        </p:nvGrpSpPr>
        <p:grpSpPr>
          <a:xfrm>
            <a:off x="5562800" y="268675"/>
            <a:ext cx="2617790" cy="2617790"/>
            <a:chOff x="5506900" y="268675"/>
            <a:chExt cx="2617790" cy="2617790"/>
          </a:xfrm>
        </p:grpSpPr>
        <p:grpSp>
          <p:nvGrpSpPr>
            <p:cNvPr id="112" name="Shape 112"/>
            <p:cNvGrpSpPr/>
            <p:nvPr/>
          </p:nvGrpSpPr>
          <p:grpSpPr>
            <a:xfrm>
              <a:off x="5506900" y="268675"/>
              <a:ext cx="2617790" cy="2617790"/>
              <a:chOff x="5506900" y="268675"/>
              <a:chExt cx="2617790" cy="2617790"/>
            </a:xfrm>
          </p:grpSpPr>
          <p:pic>
            <p:nvPicPr>
              <p:cNvPr id="113" name="Shape 1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506900" y="268675"/>
                <a:ext cx="2617790" cy="2617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Shape 114"/>
              <p:cNvSpPr txBox="1"/>
              <p:nvPr/>
            </p:nvSpPr>
            <p:spPr>
              <a:xfrm>
                <a:off x="5828350" y="1472375"/>
                <a:ext cx="894600" cy="85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wrap="square" tIns="91425">
                <a:noAutofit/>
              </a:bodyPr>
              <a:lstStyle/>
              <a:p>
                <a:pPr indent="-635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Feed me </a:t>
                </a:r>
              </a:p>
              <a:p>
                <a:pPr indent="-635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2 cards</a:t>
                </a:r>
              </a:p>
            </p:txBody>
          </p:sp>
        </p:grpSp>
        <p:sp>
          <p:nvSpPr>
            <p:cNvPr id="115" name="Shape 115"/>
            <p:cNvSpPr/>
            <p:nvPr/>
          </p:nvSpPr>
          <p:spPr>
            <a:xfrm>
              <a:off x="6107900" y="447275"/>
              <a:ext cx="363300" cy="363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7098925" y="447275"/>
              <a:ext cx="363300" cy="363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3" name="Shape 123"/>
          <p:cNvSpPr txBox="1"/>
          <p:nvPr/>
        </p:nvSpPr>
        <p:spPr>
          <a:xfrm>
            <a:off x="597138" y="795494"/>
            <a:ext cx="85683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Cards with the numbers 1,2,3,4,5 are laid out.  The machine eats 2 of the cards and spits out a new card with a number on it that is the sum of the 2 cards it just ate plus the product of those two cards. 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 If you feed it the 2 and 5 cards first then it spits out 17 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2+5 +(2)(5) = 17.  Now you have 4 cards left {1,3,4,17}. 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But the machine is still hungry, it wants more cards.  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first mathematical question that comes into your mind?</a:t>
            </a:r>
            <a:r>
              <a:rPr b="0" i="0" lang="en" sz="23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1075800" y="-61894"/>
            <a:ext cx="761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571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lang="en" sz="2700">
                <a:solidFill>
                  <a:srgbClr val="000000"/>
                </a:solidFill>
              </a:rPr>
              <a:t>Hungry </a:t>
            </a:r>
            <a:r>
              <a:rPr b="0" i="0" lang="en" sz="27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Machine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8075" y="229850"/>
            <a:ext cx="1301563" cy="27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subTitle"/>
          </p:nvPr>
        </p:nvSpPr>
        <p:spPr>
          <a:xfrm>
            <a:off x="457200" y="1023413"/>
            <a:ext cx="83973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>
            <a:noAutofit/>
          </a:bodyPr>
          <a:lstStyle/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What is the highest possible card?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run out of cards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What is the lowest card?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Does the number matter- bigger or smaller is “better”?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What cards are possible to make?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Will the final card always turn out the same no matter what order you pick the cards?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find the smallest sum of all cards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000000"/>
                </a:solidFill>
              </a:rPr>
              <a:t>How many combinations are possible?</a:t>
            </a: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457200" y="1797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indent="-69849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Initial Questions</a:t>
            </a: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CMI RoP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