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7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12192000"/>
  <p:notesSz cx="6858000" cy="9144000"/>
  <p:embeddedFontLst>
    <p:embeddedFont>
      <p:font typeface="Candara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andara-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schemas.openxmlformats.org/officeDocument/2006/relationships/font" Target="fonts/Candara-boldItalic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Candara-bold.fntdata"/><Relationship Id="rId6" Type="http://schemas.openxmlformats.org/officeDocument/2006/relationships/slide" Target="slides/slide2.xml"/><Relationship Id="rId18" Type="http://schemas.openxmlformats.org/officeDocument/2006/relationships/font" Target="fonts/Candara-regular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Introductions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Explain a bit about PCMI and what our task was for this presentation</a:t>
            </a:r>
            <a:endParaRPr/>
          </a:p>
        </p:txBody>
      </p:sp>
      <p:sp>
        <p:nvSpPr>
          <p:cNvPr id="70" name="Shape 70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9700" lvl="0" marL="342900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>
                <a:latin typeface="Candara"/>
                <a:ea typeface="Candara"/>
                <a:cs typeface="Candara"/>
                <a:sym typeface="Candara"/>
              </a:rPr>
              <a:t>What if they already use all the strategies</a:t>
            </a:r>
            <a:endParaRPr sz="1100">
              <a:latin typeface="Candara"/>
              <a:ea typeface="Candara"/>
              <a:cs typeface="Candara"/>
              <a:sym typeface="Candara"/>
            </a:endParaRPr>
          </a:p>
          <a:p>
            <a:pPr indent="-139700" lvl="0" marL="342900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latin typeface="Candara"/>
              <a:ea typeface="Candara"/>
              <a:cs typeface="Candara"/>
              <a:sym typeface="Candara"/>
            </a:endParaRPr>
          </a:p>
          <a:p>
            <a:pPr indent="-139700" lvl="0" marL="342900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>
                <a:latin typeface="Candara"/>
                <a:ea typeface="Candara"/>
                <a:cs typeface="Candara"/>
                <a:sym typeface="Candara"/>
              </a:rPr>
              <a:t>How are the strategies being used in the class?</a:t>
            </a:r>
            <a:endParaRPr sz="1100">
              <a:latin typeface="Candara"/>
              <a:ea typeface="Candara"/>
              <a:cs typeface="Candara"/>
              <a:sym typeface="Candara"/>
            </a:endParaRPr>
          </a:p>
          <a:p>
            <a:pPr indent="-139700" lvl="0" marL="342900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>
                <a:latin typeface="Candara"/>
                <a:ea typeface="Candara"/>
                <a:cs typeface="Candara"/>
                <a:sym typeface="Candara"/>
              </a:rPr>
              <a:t>What are you actually doing in your room?</a:t>
            </a:r>
            <a:endParaRPr sz="1100">
              <a:latin typeface="Candara"/>
              <a:ea typeface="Candara"/>
              <a:cs typeface="Candara"/>
              <a:sym typeface="Candara"/>
            </a:endParaRPr>
          </a:p>
          <a:p>
            <a:pPr indent="-139700" lvl="0" marL="342900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>
                <a:latin typeface="Candara"/>
                <a:ea typeface="Candara"/>
                <a:cs typeface="Candara"/>
                <a:sym typeface="Candara"/>
              </a:rPr>
              <a:t>Are they in groups or pairs?</a:t>
            </a:r>
            <a:endParaRPr sz="1100"/>
          </a:p>
        </p:txBody>
      </p:sp>
      <p:sp>
        <p:nvSpPr>
          <p:cNvPr id="146" name="Shape 146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Shape 155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Shape 16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Shape 1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Shape 172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Have a participant read out loud to whole group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Call on people to share why they think this is important for their students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Share out why we chose to make this our goal</a:t>
            </a:r>
            <a:endParaRPr/>
          </a:p>
        </p:txBody>
      </p:sp>
      <p:sp>
        <p:nvSpPr>
          <p:cNvPr id="80" name="Shape 80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Shape 89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</a:pPr>
            <a:r>
              <a:rPr lang="en-US" sz="1100">
                <a:latin typeface="Candara"/>
                <a:ea typeface="Candara"/>
                <a:cs typeface="Candara"/>
                <a:sym typeface="Candara"/>
              </a:rPr>
              <a:t>Question will be presented on the board</a:t>
            </a:r>
            <a:endParaRPr sz="1100">
              <a:latin typeface="Candara"/>
              <a:ea typeface="Candara"/>
              <a:cs typeface="Candara"/>
              <a:sym typeface="Candara"/>
            </a:endParaRP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</a:pPr>
            <a:r>
              <a:rPr lang="en-US" sz="1100">
                <a:latin typeface="Candara"/>
                <a:ea typeface="Candara"/>
                <a:cs typeface="Candara"/>
                <a:sym typeface="Candara"/>
              </a:rPr>
              <a:t>Each table will go to the the board and read through the question</a:t>
            </a:r>
            <a:endParaRPr sz="1100">
              <a:latin typeface="Candara"/>
              <a:ea typeface="Candara"/>
              <a:cs typeface="Candara"/>
              <a:sym typeface="Candara"/>
            </a:endParaRP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</a:pPr>
            <a:r>
              <a:rPr lang="en-US" sz="1100">
                <a:latin typeface="Candara"/>
                <a:ea typeface="Candara"/>
                <a:cs typeface="Candara"/>
                <a:sym typeface="Candara"/>
              </a:rPr>
              <a:t>Each group attempt the problem on their own</a:t>
            </a:r>
            <a:endParaRPr sz="1100">
              <a:latin typeface="Candara"/>
              <a:ea typeface="Candara"/>
              <a:cs typeface="Candara"/>
              <a:sym typeface="Candara"/>
            </a:endParaRP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</a:pPr>
            <a:r>
              <a:rPr lang="en-US" sz="1100">
                <a:latin typeface="Candara"/>
                <a:ea typeface="Candara"/>
                <a:cs typeface="Candara"/>
                <a:sym typeface="Candara"/>
              </a:rPr>
              <a:t>We will discuss the strategy they use to attempt the problem</a:t>
            </a:r>
            <a:endParaRPr sz="1100">
              <a:latin typeface="Candara"/>
              <a:ea typeface="Candara"/>
              <a:cs typeface="Candara"/>
              <a:sym typeface="Candara"/>
            </a:endParaRP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</a:pPr>
            <a:r>
              <a:rPr lang="en-US" sz="1100">
                <a:latin typeface="Candara"/>
                <a:ea typeface="Candara"/>
                <a:cs typeface="Candara"/>
                <a:sym typeface="Candara"/>
              </a:rPr>
              <a:t>(We will compare it to our own strategies of discourse/discussion, annotating, and kwi)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98" name="Shape 98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Shape 106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</a:pPr>
            <a:r>
              <a:rPr lang="en-US" sz="1100">
                <a:latin typeface="Candara"/>
                <a:ea typeface="Candara"/>
                <a:cs typeface="Candara"/>
                <a:sym typeface="Candara"/>
              </a:rPr>
              <a:t>Individually record strategies that you use for the cat problem.</a:t>
            </a:r>
            <a:endParaRPr sz="1100">
              <a:latin typeface="Candara"/>
              <a:ea typeface="Candara"/>
              <a:cs typeface="Candara"/>
              <a:sym typeface="Candara"/>
            </a:endParaRP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</a:pPr>
            <a:r>
              <a:rPr lang="en-US" sz="1100">
                <a:latin typeface="Candara"/>
                <a:ea typeface="Candara"/>
                <a:cs typeface="Candara"/>
                <a:sym typeface="Candara"/>
              </a:rPr>
              <a:t>Participants will share with their group what strategies they used and be asked/put on the board what strategies they used.</a:t>
            </a:r>
            <a:endParaRPr sz="1100">
              <a:latin typeface="Candara"/>
              <a:ea typeface="Candara"/>
              <a:cs typeface="Candara"/>
              <a:sym typeface="Candara"/>
            </a:endParaRP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</a:pPr>
            <a:r>
              <a:rPr b="1" lang="en-US" sz="1100">
                <a:latin typeface="Candara"/>
                <a:ea typeface="Candara"/>
                <a:cs typeface="Candara"/>
                <a:sym typeface="Candara"/>
              </a:rPr>
              <a:t>Participants will then categorized their strategies into buckets.</a:t>
            </a:r>
            <a:endParaRPr b="1" sz="1100">
              <a:latin typeface="Candara"/>
              <a:ea typeface="Candara"/>
              <a:cs typeface="Candara"/>
              <a:sym typeface="Candara"/>
            </a:endParaRP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ndara"/>
              <a:buChar char="•"/>
            </a:pPr>
            <a:r>
              <a:rPr b="1" lang="en-US" sz="1100">
                <a:latin typeface="Candara"/>
                <a:ea typeface="Candara"/>
                <a:cs typeface="Candara"/>
                <a:sym typeface="Candara"/>
              </a:rPr>
              <a:t>Are there any overarching themes? How can we create ______?</a:t>
            </a:r>
            <a:endParaRPr b="1" sz="1100">
              <a:latin typeface="Candara"/>
              <a:ea typeface="Candara"/>
              <a:cs typeface="Candara"/>
              <a:sym typeface="Candara"/>
            </a:endParaRP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</a:pPr>
            <a:r>
              <a:t/>
            </a:r>
            <a:endParaRPr sz="1100"/>
          </a:p>
        </p:txBody>
      </p:sp>
      <p:sp>
        <p:nvSpPr>
          <p:cNvPr id="113" name="Shape 113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</a:pPr>
            <a:r>
              <a:rPr b="1" lang="en-US" sz="1100">
                <a:latin typeface="Candara"/>
                <a:ea typeface="Candara"/>
                <a:cs typeface="Candara"/>
                <a:sym typeface="Candara"/>
              </a:rPr>
              <a:t>Groups share your the bucket they came up with. </a:t>
            </a:r>
            <a:r>
              <a:rPr lang="en-US"/>
              <a:t>- we write buckets on chart paper once finalized (leveling)</a:t>
            </a:r>
            <a:endParaRPr b="1" sz="1100">
              <a:latin typeface="Candara"/>
              <a:ea typeface="Candara"/>
              <a:cs typeface="Candara"/>
              <a:sym typeface="Candara"/>
            </a:endParaRP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</a:pPr>
            <a:r>
              <a:rPr lang="en-US" sz="1100">
                <a:latin typeface="Candara"/>
                <a:ea typeface="Candara"/>
                <a:cs typeface="Candara"/>
                <a:sym typeface="Candara"/>
              </a:rPr>
              <a:t>(As a class, we will find the commonly used strategies) Hopefully these will be the strategies that we came up with </a:t>
            </a:r>
            <a:endParaRPr sz="1100"/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ndara"/>
              <a:buChar char="•"/>
            </a:pPr>
            <a:r>
              <a:rPr lang="en-US" sz="1100">
                <a:latin typeface="Candara"/>
                <a:ea typeface="Candara"/>
                <a:cs typeface="Candara"/>
                <a:sym typeface="Candara"/>
              </a:rPr>
              <a:t>Strategically guide participants to:</a:t>
            </a:r>
            <a:endParaRPr sz="1100">
              <a:latin typeface="Candara"/>
              <a:ea typeface="Candara"/>
              <a:cs typeface="Candara"/>
              <a:sym typeface="Candara"/>
            </a:endParaRPr>
          </a:p>
          <a:p>
            <a:pPr indent="-4318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1100">
                <a:latin typeface="Arial"/>
                <a:ea typeface="Arial"/>
                <a:cs typeface="Arial"/>
                <a:sym typeface="Arial"/>
              </a:rPr>
              <a:t>discourse/discussion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</a:pPr>
            <a:r>
              <a:rPr b="1" lang="en-US" sz="1100">
                <a:latin typeface="Arial"/>
                <a:ea typeface="Arial"/>
                <a:cs typeface="Arial"/>
                <a:sym typeface="Arial"/>
              </a:rPr>
              <a:t>annotating (use common through subjects)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</a:pPr>
            <a:r>
              <a:rPr b="1" lang="en-US" sz="1100">
                <a:latin typeface="Arial"/>
                <a:ea typeface="Arial"/>
                <a:cs typeface="Arial"/>
                <a:sym typeface="Arial"/>
              </a:rPr>
              <a:t>kwi - type strategy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b="1" lang="en-US" sz="1100">
                <a:latin typeface="Arial"/>
                <a:ea typeface="Arial"/>
                <a:cs typeface="Arial"/>
                <a:sym typeface="Arial"/>
              </a:rPr>
              <a:t>productive struggle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Shape 121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Pass out copies of student work</a:t>
            </a:r>
            <a:endParaRPr/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Each table sorts the work into the buckets based on how the student approached the problem</a:t>
            </a:r>
            <a:endParaRPr/>
          </a:p>
          <a:p>
            <a: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Share out answers/groupings </a:t>
            </a:r>
            <a:endParaRPr/>
          </a:p>
        </p:txBody>
      </p:sp>
      <p:sp>
        <p:nvSpPr>
          <p:cNvPr id="129" name="Shape 129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Have participants count off by # of buckets agreed upon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Each group starts tile problem based on the bucket they are assigned to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Depending on timing, they can either just start, or finish, the problem.</a:t>
            </a:r>
            <a:endParaRPr/>
          </a:p>
        </p:txBody>
      </p:sp>
      <p:sp>
        <p:nvSpPr>
          <p:cNvPr id="138" name="Shape 138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Title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idx="1" type="subTitle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21" name="Shape 21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ndara"/>
              <a:buNone/>
              <a:defRPr b="0" i="0" sz="4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2" name="Shape 22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">
  <p:cSld name="Title and Conten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ndara"/>
              <a:buNone/>
              <a:defRPr b="0" i="0" sz="4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ndara"/>
              <a:buNone/>
              <a:defRPr b="1" i="0" sz="4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Obj">
  <p:cSld name="Two Conten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ndara"/>
              <a:buNone/>
              <a:defRPr b="0" i="0" sz="4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TxTwoObj">
  <p:cSld name="Comparis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ndara"/>
              <a:buNone/>
              <a:defRPr b="0" i="0" sz="4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2" type="body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3" type="body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4" type="body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ndara"/>
              <a:buNone/>
              <a:defRPr b="0" i="0" sz="4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1" name="Shape 51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Tx">
  <p:cSld name="Content with Caption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ndara"/>
              <a:buNone/>
              <a:defRPr b="1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2" type="body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picTx">
  <p:cSld name="Picture with Caption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ndara"/>
              <a:buNone/>
              <a:defRPr b="1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4" name="Shape 64"/>
          <p:cNvSpPr/>
          <p:nvPr>
            <p:ph idx="2" type="pic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9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>
            <a:alpha val="17647"/>
          </a:schemeClr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ndara"/>
              <a:buNone/>
              <a:defRPr b="0" i="0" sz="4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5" name="Shape 15"/>
          <p:cNvCxnSpPr/>
          <p:nvPr/>
        </p:nvCxnSpPr>
        <p:spPr>
          <a:xfrm>
            <a:off x="1117600" y="6248400"/>
            <a:ext cx="10464800" cy="0"/>
          </a:xfrm>
          <a:prstGeom prst="straightConnector1">
            <a:avLst/>
          </a:prstGeom>
          <a:noFill/>
          <a:ln cap="flat" cmpd="sng" w="38100">
            <a:solidFill>
              <a:srgbClr val="07DC01"/>
            </a:solidFill>
            <a:prstDash val="solid"/>
            <a:round/>
            <a:headEnd len="med" w="med" type="none"/>
            <a:tailEnd len="med" w="med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16" name="Shape 16"/>
          <p:cNvCxnSpPr/>
          <p:nvPr/>
        </p:nvCxnSpPr>
        <p:spPr>
          <a:xfrm>
            <a:off x="1219200" y="6172200"/>
            <a:ext cx="10363200" cy="0"/>
          </a:xfrm>
          <a:prstGeom prst="straightConnector1">
            <a:avLst/>
          </a:prstGeom>
          <a:noFill/>
          <a:ln cap="flat" cmpd="sng" w="38100">
            <a:solidFill>
              <a:srgbClr val="58B12A"/>
            </a:solidFill>
            <a:prstDash val="solid"/>
            <a:round/>
            <a:headEnd len="med" w="med" type="none"/>
            <a:tailEnd len="med" w="med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17" name="Shape 17"/>
          <p:cNvCxnSpPr/>
          <p:nvPr/>
        </p:nvCxnSpPr>
        <p:spPr>
          <a:xfrm>
            <a:off x="1016000" y="6324600"/>
            <a:ext cx="10566400" cy="0"/>
          </a:xfrm>
          <a:prstGeom prst="straightConnector1">
            <a:avLst/>
          </a:prstGeom>
          <a:noFill/>
          <a:ln cap="flat" cmpd="sng" w="38100">
            <a:solidFill>
              <a:srgbClr val="C8F3FF"/>
            </a:solidFill>
            <a:prstDash val="solid"/>
            <a:round/>
            <a:headEnd len="med" w="med" type="none"/>
            <a:tailEnd len="med" w="med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pic>
        <p:nvPicPr>
          <p:cNvPr id="18" name="Shape 1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90666" y="5016702"/>
            <a:ext cx="1561934" cy="161269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map.mathshell.org/lessons.php?unit=9100&amp;collection=8" TargetMode="External"/><Relationship Id="rId4" Type="http://schemas.openxmlformats.org/officeDocument/2006/relationships/hyperlink" Target="http://map.mathshell.org/lessons.php?unit=9200&amp;collection=8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mailto:kramer.ariel@gmail.com" TargetMode="External"/><Relationship Id="rId4" Type="http://schemas.openxmlformats.org/officeDocument/2006/relationships/hyperlink" Target="mailto:nxh3884@lausd.net" TargetMode="External"/><Relationship Id="rId5" Type="http://schemas.openxmlformats.org/officeDocument/2006/relationships/hyperlink" Target="mailto:johnson.n@gmail.com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idx="1" type="subTitle"/>
          </p:nvPr>
        </p:nvSpPr>
        <p:spPr>
          <a:xfrm>
            <a:off x="2895600" y="2743200"/>
            <a:ext cx="640080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</a:pPr>
            <a:r>
              <a:rPr lang="en-US"/>
              <a:t>Strategies to tackle problems =)</a:t>
            </a:r>
            <a:endParaRPr/>
          </a:p>
        </p:txBody>
      </p:sp>
      <p:sp>
        <p:nvSpPr>
          <p:cNvPr id="73" name="Shape 73"/>
          <p:cNvSpPr txBox="1"/>
          <p:nvPr>
            <p:ph type="title"/>
          </p:nvPr>
        </p:nvSpPr>
        <p:spPr>
          <a:xfrm>
            <a:off x="1981200" y="762000"/>
            <a:ext cx="8229600" cy="220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ndara"/>
              <a:buNone/>
            </a:pPr>
            <a:r>
              <a:rPr lang="en-US" sz="6000" u="sng"/>
              <a:t>Getting Started</a:t>
            </a:r>
            <a:endParaRPr u="sng"/>
          </a:p>
        </p:txBody>
      </p:sp>
      <p:sp>
        <p:nvSpPr>
          <p:cNvPr id="74" name="Shape 74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Park City Mathematics Institute</a:t>
            </a:r>
            <a:endParaRPr b="0" i="0" sz="1200" u="none" cap="none" strike="noStrike">
              <a:solidFill>
                <a:srgbClr val="888888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75" name="Shape 75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‹#›</a:t>
            </a:fld>
            <a:endParaRPr b="0" i="0" sz="1200" u="none" cap="none" strike="noStrike">
              <a:solidFill>
                <a:srgbClr val="888888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76" name="Shape 76"/>
          <p:cNvSpPr txBox="1"/>
          <p:nvPr>
            <p:ph idx="1" type="subTitle"/>
          </p:nvPr>
        </p:nvSpPr>
        <p:spPr>
          <a:xfrm>
            <a:off x="3034625" y="4406225"/>
            <a:ext cx="667050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</a:pPr>
            <a:r>
              <a:rPr lang="en-US">
                <a:solidFill>
                  <a:srgbClr val="000000"/>
                </a:solidFill>
              </a:rPr>
              <a:t>By: Ariel Kramer, Naira Harutyunyan, Johnson Nguyen 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Discussion Questions</a:t>
            </a:r>
            <a:endParaRPr/>
          </a:p>
        </p:txBody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x="609600" y="838201"/>
            <a:ext cx="10972800" cy="45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31800" lvl="0" marL="457200" rtl="0">
              <a:spcBef>
                <a:spcPts val="640"/>
              </a:spcBef>
              <a:spcAft>
                <a:spcPts val="0"/>
              </a:spcAft>
              <a:buSzPts val="3200"/>
              <a:buChar char="●"/>
            </a:pPr>
            <a:r>
              <a:rPr lang="en-US"/>
              <a:t>How could you implement something like this into your classroom?</a:t>
            </a:r>
            <a:endParaRPr/>
          </a:p>
          <a:p>
            <a:pPr indent="-431800" lvl="0" marL="457200" rtl="0"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en-US"/>
              <a:t>How can you help your students use these </a:t>
            </a:r>
            <a:br>
              <a:rPr lang="en-US"/>
            </a:br>
            <a:r>
              <a:rPr lang="en-US"/>
              <a:t>strategies?</a:t>
            </a:r>
            <a:endParaRPr/>
          </a:p>
          <a:p>
            <a:pPr indent="-139700" lvl="0" marL="342900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139700" lvl="0" marL="342900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Shape 150"/>
          <p:cNvSpPr txBox="1"/>
          <p:nvPr>
            <p:ph idx="12" type="sldNum"/>
          </p:nvPr>
        </p:nvSpPr>
        <p:spPr>
          <a:xfrm>
            <a:off x="8737600" y="6356351"/>
            <a:ext cx="2844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1" name="Shape 15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29050" y="2971200"/>
            <a:ext cx="2946400" cy="298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Reflection</a:t>
            </a:r>
            <a:endParaRPr/>
          </a:p>
        </p:txBody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x="609600" y="1600201"/>
            <a:ext cx="10972800" cy="45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Write down:</a:t>
            </a:r>
            <a:endParaRPr/>
          </a:p>
          <a:p>
            <a:pPr indent="-431800" lvl="0" marL="457200" rtl="0">
              <a:spcBef>
                <a:spcPts val="640"/>
              </a:spcBef>
              <a:spcAft>
                <a:spcPts val="0"/>
              </a:spcAft>
              <a:buSzPts val="3200"/>
              <a:buChar char="●"/>
            </a:pPr>
            <a:r>
              <a:rPr lang="en-US"/>
              <a:t>One takeaway from today’s session</a:t>
            </a:r>
            <a:endParaRPr/>
          </a:p>
          <a:p>
            <a:pPr indent="-431800" lvl="0" marL="457200" rtl="0"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en-US"/>
              <a:t>Your next step for implementation</a:t>
            </a:r>
            <a:endParaRPr/>
          </a:p>
          <a:p>
            <a:pPr indent="0" lvl="0" marL="0" rtl="0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Be ready to share out</a:t>
            </a:r>
            <a:endParaRPr/>
          </a:p>
        </p:txBody>
      </p:sp>
      <p:sp>
        <p:nvSpPr>
          <p:cNvPr id="159" name="Shape 159"/>
          <p:cNvSpPr txBox="1"/>
          <p:nvPr>
            <p:ph idx="12" type="sldNum"/>
          </p:nvPr>
        </p:nvSpPr>
        <p:spPr>
          <a:xfrm>
            <a:off x="8737600" y="6356351"/>
            <a:ext cx="2844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60" name="Shape 1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64425" y="2437925"/>
            <a:ext cx="4217975" cy="322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ndara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References</a:t>
            </a:r>
            <a:endParaRPr/>
          </a:p>
        </p:txBody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609600" y="1295401"/>
            <a:ext cx="109728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Math Shell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Having Kittens: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http://map.mathshell.org/lessons.php?unit=9100&amp;collection=8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Table Tiles: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u="sng">
                <a:solidFill>
                  <a:schemeClr val="hlink"/>
                </a:solidFill>
                <a:hlinkClick r:id="rId4"/>
              </a:rPr>
              <a:t>http://map.mathshell.org/lessons.php?unit=9200&amp;collection=8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67" name="Shape 167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Park City Mathematics Institute</a:t>
            </a:r>
            <a:endParaRPr b="0" i="0" sz="1200" u="none" cap="none" strike="noStrike">
              <a:solidFill>
                <a:srgbClr val="888888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68" name="Shape 168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rPr>
              <a:t>‹#›</a:t>
            </a:fld>
            <a:endParaRPr b="0" i="0" sz="1200" u="none" cap="none" strike="noStrike">
              <a:solidFill>
                <a:srgbClr val="888888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Thank you!</a:t>
            </a:r>
            <a:endParaRPr/>
          </a:p>
        </p:txBody>
      </p:sp>
      <p:sp>
        <p:nvSpPr>
          <p:cNvPr id="175" name="Shape 175"/>
          <p:cNvSpPr txBox="1"/>
          <p:nvPr>
            <p:ph idx="1" type="body"/>
          </p:nvPr>
        </p:nvSpPr>
        <p:spPr>
          <a:xfrm>
            <a:off x="609600" y="914401"/>
            <a:ext cx="10972800" cy="45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Ariel Kramer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kramer.ariel@gmail.com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Naira Harutyunyan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4"/>
              </a:rPr>
              <a:t>nxh3884@lausd.net</a:t>
            </a:r>
            <a:r>
              <a:rPr lang="en-US"/>
              <a:t>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Johnson Nguyen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</a:pPr>
            <a:r>
              <a:rPr lang="en-US" u="sng">
                <a:solidFill>
                  <a:schemeClr val="hlink"/>
                </a:solidFill>
                <a:hlinkClick r:id="rId5"/>
              </a:rPr>
              <a:t>johnson.n@gmail.com</a:t>
            </a:r>
            <a:r>
              <a:rPr lang="en-US"/>
              <a:t> </a:t>
            </a:r>
            <a:endParaRPr/>
          </a:p>
        </p:txBody>
      </p:sp>
      <p:sp>
        <p:nvSpPr>
          <p:cNvPr id="176" name="Shape 176"/>
          <p:cNvSpPr txBox="1"/>
          <p:nvPr>
            <p:ph idx="12" type="sldNum"/>
          </p:nvPr>
        </p:nvSpPr>
        <p:spPr>
          <a:xfrm>
            <a:off x="8737600" y="6356351"/>
            <a:ext cx="2844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Goal</a:t>
            </a:r>
            <a:endParaRPr/>
          </a:p>
        </p:txBody>
      </p:sp>
      <p:sp>
        <p:nvSpPr>
          <p:cNvPr id="83" name="Shape 83"/>
          <p:cNvSpPr txBox="1"/>
          <p:nvPr>
            <p:ph idx="12" type="sldNum"/>
          </p:nvPr>
        </p:nvSpPr>
        <p:spPr>
          <a:xfrm>
            <a:off x="8737600" y="6356351"/>
            <a:ext cx="2844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4" name="Shape 84"/>
          <p:cNvSpPr txBox="1"/>
          <p:nvPr>
            <p:ph idx="4294967295" type="body"/>
          </p:nvPr>
        </p:nvSpPr>
        <p:spPr>
          <a:xfrm>
            <a:off x="457200" y="1493850"/>
            <a:ext cx="10972800" cy="360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6565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 P</a:t>
            </a:r>
            <a:r>
              <a:rPr lang="en-US"/>
              <a:t>articipants will compile a list of problem solving strategies through math task and to show them a way to teach their students about problem solving strategies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</p:txBody>
      </p:sp>
      <p:pic>
        <p:nvPicPr>
          <p:cNvPr descr="Screen Shot 2017-07-05 at 12.17.13 PM.png" id="85" name="Shape 8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24575" y="3474499"/>
            <a:ext cx="2919325" cy="2136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x="609600" y="248863"/>
            <a:ext cx="10972800" cy="114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Mathematical Practice</a:t>
            </a:r>
            <a:endParaRPr/>
          </a:p>
        </p:txBody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09600" y="799426"/>
            <a:ext cx="10972800" cy="45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MP1: Make sense of problems and persevere in solving them </a:t>
            </a:r>
            <a:endParaRPr/>
          </a:p>
          <a:p>
            <a:pPr indent="0" lvl="0" marL="0" rtl="0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Shape 93"/>
          <p:cNvSpPr txBox="1"/>
          <p:nvPr>
            <p:ph idx="12" type="sldNum"/>
          </p:nvPr>
        </p:nvSpPr>
        <p:spPr>
          <a:xfrm>
            <a:off x="8737600" y="6356351"/>
            <a:ext cx="2844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4" name="Shape 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69763" y="3209600"/>
            <a:ext cx="3971925" cy="2000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Instructions</a:t>
            </a:r>
            <a:endParaRPr/>
          </a:p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609600" y="1676400"/>
            <a:ext cx="10972800" cy="301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31800" lvl="0" marL="457200" rtl="0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Attempt the problem with your group</a:t>
            </a:r>
            <a:endParaRPr/>
          </a:p>
          <a:p>
            <a:pPr indent="0" lvl="0" marL="0" rtl="0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31800" lvl="0" marL="457200" rtl="0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Be ready to share your strategies</a:t>
            </a:r>
            <a:endParaRPr/>
          </a:p>
        </p:txBody>
      </p:sp>
      <p:sp>
        <p:nvSpPr>
          <p:cNvPr id="102" name="Shape 102"/>
          <p:cNvSpPr txBox="1"/>
          <p:nvPr>
            <p:ph idx="12" type="sldNum"/>
          </p:nvPr>
        </p:nvSpPr>
        <p:spPr>
          <a:xfrm>
            <a:off x="8737600" y="6356351"/>
            <a:ext cx="2844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idx="12" type="sldNum"/>
          </p:nvPr>
        </p:nvSpPr>
        <p:spPr>
          <a:xfrm>
            <a:off x="8737600" y="6356351"/>
            <a:ext cx="2844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9" name="Shape 10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34600" y="136550"/>
            <a:ext cx="8513099" cy="58783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Strategies Used to Start the Problem</a:t>
            </a:r>
            <a:endParaRPr/>
          </a:p>
        </p:txBody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609600" y="1143001"/>
            <a:ext cx="10972800" cy="45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9700" lvl="0" marL="34290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•</a:t>
            </a:r>
            <a:endParaRPr/>
          </a:p>
          <a:p>
            <a:pPr indent="-139700" lvl="0" marL="342900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Shape 117"/>
          <p:cNvSpPr txBox="1"/>
          <p:nvPr>
            <p:ph idx="12" type="sldNum"/>
          </p:nvPr>
        </p:nvSpPr>
        <p:spPr>
          <a:xfrm>
            <a:off x="8737600" y="6356351"/>
            <a:ext cx="2844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Buckets of Strategies</a:t>
            </a:r>
            <a:endParaRPr/>
          </a:p>
        </p:txBody>
      </p:sp>
      <p:sp>
        <p:nvSpPr>
          <p:cNvPr id="124" name="Shape 124"/>
          <p:cNvSpPr txBox="1"/>
          <p:nvPr>
            <p:ph idx="12" type="sldNum"/>
          </p:nvPr>
        </p:nvSpPr>
        <p:spPr>
          <a:xfrm>
            <a:off x="8737600" y="6356351"/>
            <a:ext cx="2844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25" name="Shape 1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93050" y="274658"/>
            <a:ext cx="2844900" cy="12726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Sample Work</a:t>
            </a:r>
            <a:endParaRPr/>
          </a:p>
        </p:txBody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609600" y="1600201"/>
            <a:ext cx="10972800" cy="45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31800" lvl="0" marL="457200" rtl="0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Use sample work to discuss what kind of different </a:t>
            </a:r>
            <a:r>
              <a:rPr lang="en-US"/>
              <a:t>strategies</a:t>
            </a:r>
            <a:r>
              <a:rPr lang="en-US"/>
              <a:t> were used</a:t>
            </a:r>
            <a:endParaRPr/>
          </a:p>
          <a:p>
            <a:pPr indent="0" lvl="0" marL="0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31800" lvl="0" marL="457200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Do these strategies compare to what </a:t>
            </a:r>
            <a:br>
              <a:rPr lang="en-US"/>
            </a:br>
            <a:r>
              <a:rPr lang="en-US"/>
              <a:t>we came up with?</a:t>
            </a:r>
            <a:endParaRPr/>
          </a:p>
        </p:txBody>
      </p:sp>
      <p:sp>
        <p:nvSpPr>
          <p:cNvPr id="133" name="Shape 133"/>
          <p:cNvSpPr txBox="1"/>
          <p:nvPr>
            <p:ph idx="12" type="sldNum"/>
          </p:nvPr>
        </p:nvSpPr>
        <p:spPr>
          <a:xfrm>
            <a:off x="8737600" y="6356351"/>
            <a:ext cx="2844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34" name="Shape 1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17625" y="3287000"/>
            <a:ext cx="2844900" cy="252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idx="1" type="body"/>
          </p:nvPr>
        </p:nvSpPr>
        <p:spPr>
          <a:xfrm>
            <a:off x="7822000" y="1863825"/>
            <a:ext cx="3760500" cy="493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9700" lvl="0" marL="34290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400" u="sng"/>
              <a:t>Questions</a:t>
            </a:r>
            <a:endParaRPr sz="2400" u="sng"/>
          </a:p>
          <a:p>
            <a:pPr indent="-139700" lvl="0" marL="34290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400"/>
              <a:t>1. How many tiles of each type will she need for a 40 cm by 40 cm square?</a:t>
            </a:r>
            <a:endParaRPr sz="2400"/>
          </a:p>
          <a:p>
            <a:pPr indent="-139700" lvl="0" marL="342900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-139700" lvl="0" marL="34290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400"/>
              <a:t>2. Describe a method for calculating how many tiles of each type Maria needs for larger square tabletops</a:t>
            </a:r>
            <a:endParaRPr sz="2400"/>
          </a:p>
        </p:txBody>
      </p:sp>
      <p:sp>
        <p:nvSpPr>
          <p:cNvPr id="141" name="Shape 141"/>
          <p:cNvSpPr txBox="1"/>
          <p:nvPr>
            <p:ph idx="12" type="sldNum"/>
          </p:nvPr>
        </p:nvSpPr>
        <p:spPr>
          <a:xfrm>
            <a:off x="8737600" y="6356351"/>
            <a:ext cx="2844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42" name="Shape 142"/>
          <p:cNvPicPr preferRelativeResize="0"/>
          <p:nvPr/>
        </p:nvPicPr>
        <p:blipFill rotWithShape="1">
          <a:blip r:embed="rId3">
            <a:alphaModFix/>
          </a:blip>
          <a:srcRect b="0" l="7704" r="13518" t="2085"/>
          <a:stretch/>
        </p:blipFill>
        <p:spPr>
          <a:xfrm>
            <a:off x="1721375" y="137725"/>
            <a:ext cx="6183224" cy="5512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CMI RoP PPT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