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Raleway"/>
      <p:regular r:id="rId45"/>
      <p:bold r:id="rId46"/>
      <p:italic r:id="rId47"/>
      <p:boldItalic r:id="rId48"/>
    </p:embeddedFont>
    <p:embeddedFont>
      <p:font typeface="Lato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Raleway-bold.fntdata"/><Relationship Id="rId45" Type="http://schemas.openxmlformats.org/officeDocument/2006/relationships/font" Target="fonts/Raleway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font" Target="fonts/Raleway-boldItalic.fntdata"/><Relationship Id="rId47" Type="http://schemas.openxmlformats.org/officeDocument/2006/relationships/font" Target="fonts/Raleway-italic.fntdata"/><Relationship Id="rId49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Lato-italic.fntdata"/><Relationship Id="rId50" Type="http://schemas.openxmlformats.org/officeDocument/2006/relationships/font" Target="fonts/Lato-bold.fntdata"/><Relationship Id="rId52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“Im tying to level the class”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love this -- you can save time by skipping this slide  / then only showing ONE of the examples on the following slides….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will have to be the judge on time.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 clip art to problem set from MfA page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I’m going to really open up to you guys.  And I hope that you will be really open to sharing out.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#2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picture better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Shape 3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Shape 3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Shape 3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Shape 3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hape 5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" name="Shape 56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" name="Shape 58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" name="Shape 6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Shape 64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hape 67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" name="Shape 68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" name="Shape 6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" name="Shape 7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hape 7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" name="Shape 7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" name="Shape 76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Shape 7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Shape 79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hape 8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6" name="Shape 86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Shape 9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" name="Shape 91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5" name="Shape 9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6" name="Shape 96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8" name="Shape 9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Shape 10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" name="Shape 10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3" name="Shape 103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Shape 10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" name="Shape 10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8" name="Shape 108"/>
          <p:cNvSpPr txBox="1"/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hyperlink" Target="http://journals.sagepub.com/doi/abs/10.1177/1942775114525046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drive.google.com/file/d/1HWLhdyF8OnTXUbphqbvPN5JLoXXfGGs7/view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drive.google.com/file/d/1M0W6tXAJGTZ10ErnAe6XjAs2y_RiCMJ2/view" TargetMode="External"/><Relationship Id="rId4" Type="http://schemas.openxmlformats.org/officeDocument/2006/relationships/image" Target="../media/image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drive.google.com/file/d/11GYAUuUY26JpBTvCszNltuuilliKYrAE/view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drive.google.com/file/d/1922PVTE4Bw80rpwZe9HeGqHyiFzJDKdI/view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www.amazon.com/Large-Dry-Eraseable-Paper-Poster-tinted/dp/B00FMYHCNW/ref=sr_1_10?ie=UTF8&amp;qid=1516997196&amp;sr=8-10&amp;keywords=white+board+posters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8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5" Type="http://schemas.openxmlformats.org/officeDocument/2006/relationships/image" Target="../media/image15.png"/><Relationship Id="rId6" Type="http://schemas.openxmlformats.org/officeDocument/2006/relationships/image" Target="../media/image13.png"/><Relationship Id="rId7" Type="http://schemas.openxmlformats.org/officeDocument/2006/relationships/image" Target="../media/image16.png"/><Relationship Id="rId8" Type="http://schemas.openxmlformats.org/officeDocument/2006/relationships/hyperlink" Target="https://www.youtube.com/watch?v=lglvhOewr-A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drive.google.com/file/d/1DsR34zbkOUOe7g1tJAv1HUu6WQNTmxlf/view" TargetMode="External"/><Relationship Id="rId4" Type="http://schemas.openxmlformats.org/officeDocument/2006/relationships/hyperlink" Target="https://www.youtube.com/watch?v=lglvhOewr-A" TargetMode="External"/><Relationship Id="rId5" Type="http://schemas.openxmlformats.org/officeDocument/2006/relationships/image" Target="../media/image17.png"/><Relationship Id="rId6" Type="http://schemas.openxmlformats.org/officeDocument/2006/relationships/image" Target="../media/image16.png"/><Relationship Id="rId7" Type="http://schemas.openxmlformats.org/officeDocument/2006/relationships/image" Target="../media/image1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student.desmos.com/" TargetMode="External"/><Relationship Id="rId4" Type="http://schemas.openxmlformats.org/officeDocument/2006/relationships/hyperlink" Target="http://arithmetic.zetamac.com/" TargetMode="External"/><Relationship Id="rId5" Type="http://schemas.openxmlformats.org/officeDocument/2006/relationships/hyperlink" Target="http://wodb.ca/" TargetMode="External"/><Relationship Id="rId6" Type="http://schemas.openxmlformats.org/officeDocument/2006/relationships/hyperlink" Target="http://www.visualpatterns.org/" TargetMode="External"/><Relationship Id="rId7" Type="http://schemas.openxmlformats.org/officeDocument/2006/relationships/hyperlink" Target="https://kahoot.it/" TargetMode="External"/><Relationship Id="rId8" Type="http://schemas.openxmlformats.org/officeDocument/2006/relationships/hyperlink" Target="https://drive.google.com/file/d/1gEit-TFnnNFxL-K9AAatFitno3AUvLeA/view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pcmi.ias.edu/" TargetMode="External"/><Relationship Id="rId4" Type="http://schemas.openxmlformats.org/officeDocument/2006/relationships/hyperlink" Target="http://mathforum.org/blogs/annie/" TargetMode="External"/><Relationship Id="rId10" Type="http://schemas.openxmlformats.org/officeDocument/2006/relationships/hyperlink" Target="https://edpuzzle.com" TargetMode="External"/><Relationship Id="rId9" Type="http://schemas.openxmlformats.org/officeDocument/2006/relationships/hyperlink" Target="https://doceri.com/" TargetMode="External"/><Relationship Id="rId5" Type="http://schemas.openxmlformats.org/officeDocument/2006/relationships/hyperlink" Target="http://journals.sagepub.com/doi/abs/10.1177/1942775114525046" TargetMode="External"/><Relationship Id="rId6" Type="http://schemas.openxmlformats.org/officeDocument/2006/relationships/hyperlink" Target="https://www.amazon.com/Large-Dry-Eraseable-Paper-Poster-tinted/dp/B00FMYHCNW/ref=sr_1_10?ie=UTF8&amp;qid=1516997196&amp;sr=8-10&amp;keywords=white+board+posters" TargetMode="External"/><Relationship Id="rId7" Type="http://schemas.openxmlformats.org/officeDocument/2006/relationships/hyperlink" Target="https://www.apple.com/ipad-pro/" TargetMode="External"/><Relationship Id="rId8" Type="http://schemas.openxmlformats.org/officeDocument/2006/relationships/hyperlink" Target="https://www.apple.com/apple-pencil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hyperlink" Target="https://pcmi.ias.edu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ctrTitle"/>
          </p:nvPr>
        </p:nvSpPr>
        <p:spPr>
          <a:xfrm>
            <a:off x="311708" y="1506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222222"/>
                </a:solidFill>
                <a:highlight>
                  <a:srgbClr val="FFFFFF"/>
                </a:highlight>
              </a:rPr>
              <a:t>Finding, Altering, and Implementing Low Floor-High Ceiling Tasks in a Middle School Classroom</a:t>
            </a:r>
            <a:endParaRPr sz="4800"/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wonder?</a:t>
            </a:r>
            <a:endParaRPr/>
          </a:p>
        </p:txBody>
      </p:sp>
      <p:pic>
        <p:nvPicPr>
          <p:cNvPr descr="Screen Shot 2017-02-04 at 2.19.18 PM.png"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1971675" cy="311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do you notice now?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creen Shot 2017-02-04 at 2.19.18 PM.png"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1971675" cy="31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3256225" y="1627125"/>
            <a:ext cx="56295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V = 12pi(24 - h)</a:t>
            </a:r>
            <a:endParaRPr sz="3000"/>
          </a:p>
        </p:txBody>
      </p:sp>
      <p:sp>
        <p:nvSpPr>
          <p:cNvPr id="185" name="Shape 185"/>
          <p:cNvSpPr txBox="1"/>
          <p:nvPr/>
        </p:nvSpPr>
        <p:spPr>
          <a:xfrm>
            <a:off x="3862075" y="2761975"/>
            <a:ext cx="4244100" cy="14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piece is optional, depending on how open you want this task to be.</a:t>
            </a:r>
            <a:endParaRPr/>
          </a:p>
        </p:txBody>
      </p:sp>
      <p:cxnSp>
        <p:nvCxnSpPr>
          <p:cNvPr id="186" name="Shape 186"/>
          <p:cNvCxnSpPr/>
          <p:nvPr/>
        </p:nvCxnSpPr>
        <p:spPr>
          <a:xfrm rot="10800000">
            <a:off x="4573550" y="2229625"/>
            <a:ext cx="1076700" cy="595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ctrTitle"/>
          </p:nvPr>
        </p:nvSpPr>
        <p:spPr>
          <a:xfrm>
            <a:off x="311700" y="-381000"/>
            <a:ext cx="8520600" cy="113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notice?</a:t>
            </a:r>
            <a:endParaRPr/>
          </a:p>
        </p:txBody>
      </p:sp>
      <p:sp>
        <p:nvSpPr>
          <p:cNvPr id="192" name="Shape 192"/>
          <p:cNvSpPr txBox="1"/>
          <p:nvPr/>
        </p:nvSpPr>
        <p:spPr>
          <a:xfrm>
            <a:off x="0" y="671900"/>
            <a:ext cx="7086600" cy="8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Rinoa is starting a babysitting business.  She spent $26 on signs for advertising.  She charges an initial fee of $5 and then $3 for each hour of service.  </a:t>
            </a:r>
            <a:endParaRPr sz="1800"/>
          </a:p>
        </p:txBody>
      </p:sp>
      <p:sp>
        <p:nvSpPr>
          <p:cNvPr id="193" name="Shape 193"/>
          <p:cNvSpPr txBox="1"/>
          <p:nvPr/>
        </p:nvSpPr>
        <p:spPr>
          <a:xfrm>
            <a:off x="0" y="1581800"/>
            <a:ext cx="9003300" cy="1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notice…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 spent $26 on signs &amp; advertising.but couldve just used a piece of paper.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94" name="Shape 194"/>
          <p:cNvSpPr txBox="1"/>
          <p:nvPr/>
        </p:nvSpPr>
        <p:spPr>
          <a:xfrm>
            <a:off x="32975" y="2493500"/>
            <a:ext cx="9003300" cy="1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notice…  Rinoa is starting a baby sitter business.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 charges 3 dollars every hour.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 txBox="1"/>
          <p:nvPr/>
        </p:nvSpPr>
        <p:spPr>
          <a:xfrm>
            <a:off x="0" y="3747750"/>
            <a:ext cx="9144000" cy="13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notice…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Rinoa is babysitting for a cheap price.she charges 5 dollars for the initial fee.</a:t>
            </a:r>
            <a:endParaRPr/>
          </a:p>
        </p:txBody>
      </p:sp>
      <p:sp>
        <p:nvSpPr>
          <p:cNvPr id="196" name="Shape 196"/>
          <p:cNvSpPr txBox="1"/>
          <p:nvPr/>
        </p:nvSpPr>
        <p:spPr>
          <a:xfrm>
            <a:off x="6170650" y="2587925"/>
            <a:ext cx="2420400" cy="11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Actual Google slide from my students.</a:t>
            </a:r>
            <a:endParaRPr sz="18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ctrTitle"/>
          </p:nvPr>
        </p:nvSpPr>
        <p:spPr>
          <a:xfrm>
            <a:off x="311700" y="-381000"/>
            <a:ext cx="8520600" cy="113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wonder?</a:t>
            </a:r>
            <a:endParaRPr/>
          </a:p>
        </p:txBody>
      </p:sp>
      <p:sp>
        <p:nvSpPr>
          <p:cNvPr id="202" name="Shape 202"/>
          <p:cNvSpPr txBox="1"/>
          <p:nvPr/>
        </p:nvSpPr>
        <p:spPr>
          <a:xfrm>
            <a:off x="0" y="671900"/>
            <a:ext cx="7086600" cy="8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Rinoa is starting a babysitting business.  She spent $26 on signs for advertising.  She charges an initial fee of $5 and then $3 for each hour of service.  </a:t>
            </a:r>
            <a:endParaRPr sz="1800"/>
          </a:p>
        </p:txBody>
      </p:sp>
      <p:sp>
        <p:nvSpPr>
          <p:cNvPr id="203" name="Shape 203"/>
          <p:cNvSpPr txBox="1"/>
          <p:nvPr/>
        </p:nvSpPr>
        <p:spPr>
          <a:xfrm>
            <a:off x="0" y="1581800"/>
            <a:ext cx="9003300" cy="1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wonder…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shes working for such low rate?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area profitable..?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04" name="Shape 204"/>
          <p:cNvSpPr txBox="1"/>
          <p:nvPr/>
        </p:nvSpPr>
        <p:spPr>
          <a:xfrm>
            <a:off x="32975" y="2421850"/>
            <a:ext cx="9003300" cy="1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wonder… why did she start a baby sitting business?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 txBox="1"/>
          <p:nvPr/>
        </p:nvSpPr>
        <p:spPr>
          <a:xfrm>
            <a:off x="0" y="3747750"/>
            <a:ext cx="9144000" cy="13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wonder… why she spent 26 dollars signs for advertising.what is she blowing her money on.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ctrTitle"/>
          </p:nvPr>
        </p:nvSpPr>
        <p:spPr>
          <a:xfrm>
            <a:off x="311700" y="-381000"/>
            <a:ext cx="8520600" cy="113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What questions can we make?</a:t>
            </a:r>
            <a:endParaRPr sz="4800"/>
          </a:p>
        </p:txBody>
      </p:sp>
      <p:sp>
        <p:nvSpPr>
          <p:cNvPr id="211" name="Shape 211"/>
          <p:cNvSpPr txBox="1"/>
          <p:nvPr/>
        </p:nvSpPr>
        <p:spPr>
          <a:xfrm>
            <a:off x="0" y="671900"/>
            <a:ext cx="7086600" cy="8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Rinoa is starting a babysitting business.  She spent $26 on signs for advertising.  She charges an initial fee of $5 and then $3 for each hour of service.  </a:t>
            </a:r>
            <a:endParaRPr sz="1800"/>
          </a:p>
        </p:txBody>
      </p:sp>
      <p:sp>
        <p:nvSpPr>
          <p:cNvPr id="212" name="Shape 212"/>
          <p:cNvSpPr txBox="1"/>
          <p:nvPr/>
        </p:nvSpPr>
        <p:spPr>
          <a:xfrm>
            <a:off x="0" y="1581800"/>
            <a:ext cx="9003300" cy="1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How much profit would she make after 3 hours?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How many hours does she have to work to replace the money for the advertising?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 txBox="1"/>
          <p:nvPr/>
        </p:nvSpPr>
        <p:spPr>
          <a:xfrm>
            <a:off x="140725" y="2493500"/>
            <a:ext cx="9003300" cy="1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3 )How much would she earn if she worked three hours for a week?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4) How much profit would she make if she worked for two weeks, three hours every day?</a:t>
            </a:r>
            <a:endParaRPr/>
          </a:p>
        </p:txBody>
      </p:sp>
      <p:sp>
        <p:nvSpPr>
          <p:cNvPr id="214" name="Shape 214"/>
          <p:cNvSpPr txBox="1"/>
          <p:nvPr/>
        </p:nvSpPr>
        <p:spPr>
          <a:xfrm>
            <a:off x="254825" y="3747750"/>
            <a:ext cx="8889300" cy="13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5) how could we use this information to make an equation?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6)how could we use this information to make an inequality?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get started:</a:t>
            </a:r>
            <a:endParaRPr/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Go to the story problems in your textbook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Use the stimulus (data/context) without the actual question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Use what do you Notice/Wonder as a whole class discussion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Use the a warm up to help students remember key information If you want to target a specific skill, guide your class with notes and or a problem set they will do before the discussion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Once you think your ready here’s level 2:</a:t>
            </a:r>
            <a:endParaRPr/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Know your students and have multiple “pushes” prepared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Use visual patterns and other stimuli that don’t have numbers and or variables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Open it way up (I’m not really here yet, but it can be done)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 Low Floor High Ceiling Tasks?</a:t>
            </a:r>
            <a:endParaRPr/>
          </a:p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They are great for promoting class discourse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They are easy to </a:t>
            </a:r>
            <a:r>
              <a:rPr lang="en"/>
              <a:t>differentiate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Many students are least comfortable doing any math problem that is in English (Story Problems)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You and your students will be able to see the connections between </a:t>
            </a:r>
            <a:r>
              <a:rPr lang="en"/>
              <a:t>different</a:t>
            </a:r>
            <a:r>
              <a:rPr lang="en"/>
              <a:t> units and topics within your subject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Smarter B</a:t>
            </a:r>
            <a:r>
              <a:rPr lang="en"/>
              <a:t>alanced</a:t>
            </a:r>
            <a:r>
              <a:rPr lang="en"/>
              <a:t> tasks are very difficult, but more importantly some of the most fun math problems to work on are very difficult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4CCCC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preparation:</a:t>
            </a:r>
            <a:endParaRPr/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example of Low Floor-High Ceiling Tasks or Open Tasks that my students do is…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One way that I alter my tasks or problems so that all my students can access the mathematics and start to explore…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plan on trying this out with my class by…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Share something else that came to your mind during this portion of the presentation.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I’m going to really open up to you… the switch</a:t>
            </a:r>
            <a:endParaRPr/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all tie loosely into the idea of implementing “Low Floor-High Ceiling Tasks”.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Students that feel cared for will have a higher degree of participation with lowered affective filters. 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Students must have a sense of inclusion inside of your mathematics community to develop the </a:t>
            </a:r>
            <a:r>
              <a:rPr lang="en"/>
              <a:t>perseverance</a:t>
            </a:r>
            <a:r>
              <a:rPr lang="en"/>
              <a:t> to work on these tasks.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Getting your students up at the boards will increase engagement and help you provide feedback to them.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Finding new ways of providing your students the </a:t>
            </a:r>
            <a:r>
              <a:rPr lang="en"/>
              <a:t>necessary</a:t>
            </a:r>
            <a:r>
              <a:rPr lang="en"/>
              <a:t> information they need in order to make discoveries will help your students with these tasks.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ctrTitle"/>
          </p:nvPr>
        </p:nvSpPr>
        <p:spPr>
          <a:xfrm>
            <a:off x="311700" y="2334625"/>
            <a:ext cx="8520600" cy="260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222222"/>
                </a:solidFill>
                <a:highlight>
                  <a:srgbClr val="FFFFFF"/>
                </a:highlight>
              </a:rPr>
              <a:t>Finding, Altering, and Implementing Low Floor-High Ceiling Tasks in a Middle School Classroom</a:t>
            </a:r>
            <a:endParaRPr sz="3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222222"/>
                </a:solidFill>
                <a:highlight>
                  <a:srgbClr val="FFFFFF"/>
                </a:highlight>
              </a:rPr>
              <a:t>Low Floor / High Ceiling </a:t>
            </a:r>
            <a:endParaRPr sz="3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222222"/>
                </a:solidFill>
                <a:highlight>
                  <a:srgbClr val="FFFFFF"/>
                </a:highlight>
              </a:rPr>
              <a:t>and so much more</a:t>
            </a:r>
            <a:endParaRPr sz="36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1704525" y="-768125"/>
            <a:ext cx="6979500" cy="45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0">
                <a:solidFill>
                  <a:srgbClr val="FF0000"/>
                </a:solidFill>
              </a:rPr>
              <a:t>xxx</a:t>
            </a:r>
            <a:endParaRPr sz="30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75678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 txBox="1"/>
          <p:nvPr>
            <p:ph idx="1" type="body"/>
          </p:nvPr>
        </p:nvSpPr>
        <p:spPr>
          <a:xfrm>
            <a:off x="60225" y="32511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To provide unconditional love for my students while engaging them in exploring mathematics.  Furthermore; to provide opportunities for my students that they would not have if I were not in their lives.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1" name="Shape 251"/>
          <p:cNvSpPr txBox="1"/>
          <p:nvPr>
            <p:ph type="title"/>
          </p:nvPr>
        </p:nvSpPr>
        <p:spPr>
          <a:xfrm>
            <a:off x="311700" y="-91450"/>
            <a:ext cx="8520600" cy="8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My Personal Vision as a Middle School Mathematics Teacher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Culture of Care</a:t>
            </a:r>
            <a:endParaRPr/>
          </a:p>
        </p:txBody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Professor Cooper at UCLA</a:t>
            </a:r>
            <a:endParaRPr/>
          </a:p>
        </p:txBody>
      </p:sp>
      <p:pic>
        <p:nvPicPr>
          <p:cNvPr id="258" name="Shape 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363" y="1770413"/>
            <a:ext cx="2257425" cy="286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7613" y="1771650"/>
            <a:ext cx="4219575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/>
          <p:nvPr/>
        </p:nvSpPr>
        <p:spPr>
          <a:xfrm>
            <a:off x="3952650" y="3661250"/>
            <a:ext cx="7297200" cy="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http://journals.sagepub.com/doi/abs/10.1177/1942775114525046</a:t>
            </a:r>
            <a:endParaRPr/>
          </a:p>
        </p:txBody>
      </p:sp>
      <p:sp>
        <p:nvSpPr>
          <p:cNvPr id="261" name="Shape 261"/>
          <p:cNvSpPr txBox="1"/>
          <p:nvPr/>
        </p:nvSpPr>
        <p:spPr>
          <a:xfrm>
            <a:off x="3129175" y="4307375"/>
            <a:ext cx="3408000" cy="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 to the article</a:t>
            </a:r>
            <a:endParaRPr/>
          </a:p>
        </p:txBody>
      </p:sp>
      <p:cxnSp>
        <p:nvCxnSpPr>
          <p:cNvPr id="262" name="Shape 262"/>
          <p:cNvCxnSpPr/>
          <p:nvPr/>
        </p:nvCxnSpPr>
        <p:spPr>
          <a:xfrm flipH="1" rot="10800000">
            <a:off x="4586075" y="4066575"/>
            <a:ext cx="1380900" cy="481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most recent life change...</a:t>
            </a:r>
            <a:endParaRPr/>
          </a:p>
        </p:txBody>
      </p:sp>
      <p:sp>
        <p:nvSpPr>
          <p:cNvPr id="268" name="Shape 268" title="My Vision.mp4">
            <a:hlinkClick r:id="rId3"/>
          </p:cNvPr>
          <p:cNvSpPr/>
          <p:nvPr/>
        </p:nvSpPr>
        <p:spPr>
          <a:xfrm>
            <a:off x="152400" y="865325"/>
            <a:ext cx="4572000" cy="3429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4CCCC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preparation:</a:t>
            </a:r>
            <a:endParaRPr/>
          </a:p>
        </p:txBody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personal vision as a teacher is…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have never thought creating a vision as a teacher.  But what i think is most important as a teacher is…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address care in my classroom by…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Share something else that came to your mind during this portion of the presentation.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idx="1" type="body"/>
          </p:nvPr>
        </p:nvSpPr>
        <p:spPr>
          <a:xfrm>
            <a:off x="311700" y="1152475"/>
            <a:ext cx="4557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intimidating doing something new and or difficult can be.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How this feeling is exacerbated when there are various levels of knowledge amongst the group.</a:t>
            </a:r>
            <a:endParaRPr/>
          </a:p>
        </p:txBody>
      </p:sp>
      <p:pic>
        <p:nvPicPr>
          <p:cNvPr id="280" name="Shape 2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8300" y="57150"/>
            <a:ext cx="5667375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1799" y="995075"/>
            <a:ext cx="2847925" cy="399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Morning Math and Doing Problem Sets in General</a:t>
            </a:r>
            <a:endParaRPr/>
          </a:p>
        </p:txBody>
      </p:sp>
      <p:pic>
        <p:nvPicPr>
          <p:cNvPr id="287" name="Shape 2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1700" y="1238250"/>
            <a:ext cx="3226589" cy="375285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Shape 28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vision for Morning Math and the program in general is </a:t>
            </a:r>
            <a:r>
              <a:rPr lang="en"/>
              <a:t>extremely</a:t>
            </a:r>
            <a:r>
              <a:rPr lang="en"/>
              <a:t> positive and is meant to minimize the feeling of intimidation. 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value my experience that I brought from MfA Los                                       Angeles, specifically from Math with Darryl.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If I have these feelings what do my students feel like in                                        my room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Relating to My Students...</a:t>
            </a:r>
            <a:endParaRPr/>
          </a:p>
        </p:txBody>
      </p:sp>
      <p:sp>
        <p:nvSpPr>
          <p:cNvPr id="294" name="Shape 294" title="Relating to My Students.mp4">
            <a:hlinkClick r:id="rId3"/>
          </p:cNvPr>
          <p:cNvSpPr/>
          <p:nvPr/>
        </p:nvSpPr>
        <p:spPr>
          <a:xfrm>
            <a:off x="152400" y="1170125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Side note:</a:t>
            </a:r>
            <a:endParaRPr/>
          </a:p>
        </p:txBody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About every 3-5 years in my career I have looked back just 3-5 years and have said to myself, “What was I thinking.  Man I was doing that all wrong.”  Not everything but one or more pieces of the most intricate machine ever created: The Master Teacher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4CCCC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preparation:</a:t>
            </a:r>
            <a:endParaRPr/>
          </a:p>
        </p:txBody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 about a time that you felt intimidated by something, someone or a group.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Share an experience where you related to your students.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Share a practice that you previously used that you now find ineffective.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Share something else that came to your mind during this portion of the presentation. 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getting your students up to the boards is so important:</a:t>
            </a:r>
            <a:endParaRPr/>
          </a:p>
        </p:txBody>
      </p:sp>
      <p:sp>
        <p:nvSpPr>
          <p:cNvPr id="312" name="Shape 312" title="Get your kids up to the boards.mp4">
            <a:hlinkClick r:id="rId3"/>
          </p:cNvPr>
          <p:cNvSpPr/>
          <p:nvPr/>
        </p:nvSpPr>
        <p:spPr>
          <a:xfrm>
            <a:off x="304800" y="1551125"/>
            <a:ext cx="4572000" cy="3429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are themes we will be talking about:</a:t>
            </a:r>
            <a:endParaRPr/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Low-Floor High-</a:t>
            </a:r>
            <a:r>
              <a:rPr lang="en"/>
              <a:t>Ceiling</a:t>
            </a:r>
            <a:r>
              <a:rPr lang="en"/>
              <a:t> Tasks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My personal vision as a middle school mathematics teacher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most important thing I learned at PCMI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Classroom 360 (</a:t>
            </a:r>
            <a:r>
              <a:rPr lang="en"/>
              <a:t>Vertical Non-Permanent</a:t>
            </a:r>
            <a:r>
              <a:rPr lang="en"/>
              <a:t> Spaces)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Refusing to Lecture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Amazing Things on the Web</a:t>
            </a:r>
            <a:endParaRPr/>
          </a:p>
        </p:txBody>
      </p:sp>
      <p:sp>
        <p:nvSpPr>
          <p:cNvPr id="130" name="Shape 130"/>
          <p:cNvSpPr txBox="1"/>
          <p:nvPr/>
        </p:nvSpPr>
        <p:spPr>
          <a:xfrm>
            <a:off x="812875" y="3447675"/>
            <a:ext cx="5760300" cy="14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...classic bait and switch</a:t>
            </a:r>
            <a:endParaRPr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Classroom 360 or Non-Permanent Vertical Spaces</a:t>
            </a:r>
            <a:endParaRPr/>
          </a:p>
        </p:txBody>
      </p:sp>
      <p:pic>
        <p:nvPicPr>
          <p:cNvPr id="318" name="Shape 3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1170125"/>
            <a:ext cx="7387675" cy="383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working at the boards</a:t>
            </a:r>
            <a:endParaRPr/>
          </a:p>
        </p:txBody>
      </p:sp>
      <p:sp>
        <p:nvSpPr>
          <p:cNvPr id="324" name="Shape 324" title="IMG_2033.MOV">
            <a:hlinkClick r:id="rId3"/>
          </p:cNvPr>
          <p:cNvSpPr/>
          <p:nvPr/>
        </p:nvSpPr>
        <p:spPr>
          <a:xfrm>
            <a:off x="152400" y="1170125"/>
            <a:ext cx="4572000" cy="3429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Classroom 360</a:t>
            </a:r>
            <a:endParaRPr/>
          </a:p>
        </p:txBody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PCMI this was known as “Vertical Non-</a:t>
            </a:r>
            <a:r>
              <a:rPr lang="en"/>
              <a:t>Permanent</a:t>
            </a:r>
            <a:r>
              <a:rPr lang="en"/>
              <a:t> Spaces”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Tips:</a:t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Do it ASAP (</a:t>
            </a:r>
            <a:r>
              <a:rPr lang="en" u="sng">
                <a:solidFill>
                  <a:schemeClr val="hlink"/>
                </a:solidFill>
                <a:hlinkClick r:id="rId3"/>
              </a:rPr>
              <a:t>link for a decent product here</a:t>
            </a:r>
            <a:r>
              <a:rPr lang="en"/>
              <a:t>)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Use structures and have clear expectations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Buy a pack of inexpensive microfiber cloths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Buy a class set of erasable coordinate planes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Store the markers tip down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Ask questions but don’t wait for answers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Build capacity with patience, but make your goal very transparent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“Just start, the worst case scenario is your wrong.  Someone will help”</a:t>
            </a:r>
            <a:endParaRPr/>
          </a:p>
        </p:txBody>
      </p:sp>
      <p:pic>
        <p:nvPicPr>
          <p:cNvPr id="331" name="Shape 3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5362" y="0"/>
            <a:ext cx="4345313" cy="124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9849" y="1243949"/>
            <a:ext cx="2064749" cy="275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4CCCC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preparation:</a:t>
            </a:r>
            <a:endParaRPr/>
          </a:p>
        </p:txBody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 how whiteboards are used in your room.</a:t>
            </a:r>
            <a:r>
              <a:rPr lang="en"/>
              <a:t> 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Share how you structure group work in your room.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Share a reason you would not want your kids up at the boards.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Share something else that came to your mind during this portion of the presentation.  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Refusing to Lecture</a:t>
            </a:r>
            <a:endParaRPr/>
          </a:p>
        </p:txBody>
      </p:sp>
      <p:pic>
        <p:nvPicPr>
          <p:cNvPr id="344" name="Shape 3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5350" y="1017725"/>
            <a:ext cx="2933700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Shape 3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050" y="1046300"/>
            <a:ext cx="2362200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Shape 3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122750"/>
            <a:ext cx="4297205" cy="186835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Shape 347"/>
          <p:cNvSpPr txBox="1"/>
          <p:nvPr/>
        </p:nvSpPr>
        <p:spPr>
          <a:xfrm>
            <a:off x="3230525" y="1304875"/>
            <a:ext cx="10896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Them</a:t>
            </a:r>
            <a:endParaRPr/>
          </a:p>
        </p:txBody>
      </p:sp>
      <p:cxnSp>
        <p:nvCxnSpPr>
          <p:cNvPr id="348" name="Shape 348"/>
          <p:cNvCxnSpPr>
            <a:stCxn id="347" idx="1"/>
            <a:endCxn id="345" idx="3"/>
          </p:cNvCxnSpPr>
          <p:nvPr/>
        </p:nvCxnSpPr>
        <p:spPr>
          <a:xfrm flipH="1">
            <a:off x="2978225" y="1710325"/>
            <a:ext cx="252300" cy="283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49" name="Shape 349"/>
          <p:cNvCxnSpPr>
            <a:endCxn id="344" idx="1"/>
          </p:cNvCxnSpPr>
          <p:nvPr/>
        </p:nvCxnSpPr>
        <p:spPr>
          <a:xfrm flipH="1" rot="10800000">
            <a:off x="4066750" y="1994038"/>
            <a:ext cx="918600" cy="20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50" name="Shape 350"/>
          <p:cNvSpPr txBox="1"/>
          <p:nvPr/>
        </p:nvSpPr>
        <p:spPr>
          <a:xfrm>
            <a:off x="5309125" y="3711925"/>
            <a:ext cx="27999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Possible solutions</a:t>
            </a:r>
            <a:endParaRPr/>
          </a:p>
        </p:txBody>
      </p:sp>
      <p:cxnSp>
        <p:nvCxnSpPr>
          <p:cNvPr id="351" name="Shape 351"/>
          <p:cNvCxnSpPr>
            <a:stCxn id="350" idx="1"/>
            <a:endCxn id="346" idx="3"/>
          </p:cNvCxnSpPr>
          <p:nvPr/>
        </p:nvCxnSpPr>
        <p:spPr>
          <a:xfrm rot="10800000">
            <a:off x="4449625" y="4057075"/>
            <a:ext cx="859500" cy="60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352" name="Shape 3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46125" y="4056775"/>
            <a:ext cx="920150" cy="6993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3" name="Shape 353"/>
          <p:cNvCxnSpPr>
            <a:endCxn id="352" idx="1"/>
          </p:cNvCxnSpPr>
          <p:nvPr/>
        </p:nvCxnSpPr>
        <p:spPr>
          <a:xfrm>
            <a:off x="6625625" y="4053932"/>
            <a:ext cx="1420500" cy="352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354" name="Shape 3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398" y="3122748"/>
            <a:ext cx="920150" cy="913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Shape 355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72550" y="3124562"/>
            <a:ext cx="1089600" cy="90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of one of my lectures</a:t>
            </a:r>
            <a:endParaRPr/>
          </a:p>
        </p:txBody>
      </p:sp>
      <p:sp>
        <p:nvSpPr>
          <p:cNvPr id="361" name="Shape 361" title="Untitled 5(1).mov">
            <a:hlinkClick r:id="rId3"/>
          </p:cNvPr>
          <p:cNvSpPr/>
          <p:nvPr/>
        </p:nvSpPr>
        <p:spPr>
          <a:xfrm>
            <a:off x="152400" y="1170125"/>
            <a:ext cx="4572000" cy="3429000"/>
          </a:xfrm>
          <a:prstGeom prst="rect">
            <a:avLst/>
          </a:prstGeom>
          <a:noFill/>
          <a:ln>
            <a:noFill/>
          </a:ln>
        </p:spPr>
      </p:sp>
      <p:pic>
        <p:nvPicPr>
          <p:cNvPr id="362" name="Shape 36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3625" y="1170137"/>
            <a:ext cx="1089600" cy="90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Shape 3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08348" y="2323873"/>
            <a:ext cx="920150" cy="913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Shape 3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08350" y="3748425"/>
            <a:ext cx="920150" cy="699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4CCCC"/>
        </a:solid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preparation:</a:t>
            </a:r>
            <a:endParaRPr/>
          </a:p>
        </p:txBody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 how you deliver content in your classroom. 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Share another non-traditional manner to deliver content.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Share a reason you would not want your students to receive their content in this manner.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Share something else that came to your mind during this portion of the presentation.  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Amazing Things on the Web</a:t>
            </a:r>
            <a:endParaRPr/>
          </a:p>
        </p:txBody>
      </p:sp>
      <p:sp>
        <p:nvSpPr>
          <p:cNvPr id="376" name="Shape 37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If you are not one-to-one with technology you need to make sure your administrator knows that the students are missing out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Games are most engaging, but most difficult to find Ratio Rumble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u="sng">
                <a:solidFill>
                  <a:schemeClr val="hlink"/>
                </a:solidFill>
                <a:hlinkClick r:id="rId3"/>
              </a:rPr>
              <a:t>student.desmos.com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u="sng">
                <a:solidFill>
                  <a:schemeClr val="hlink"/>
                </a:solidFill>
                <a:hlinkClick r:id="rId4"/>
              </a:rPr>
              <a:t>Arithmetic Practice</a:t>
            </a:r>
            <a:r>
              <a:rPr lang="en"/>
              <a:t> (My Students Love It)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u="sng">
                <a:solidFill>
                  <a:schemeClr val="hlink"/>
                </a:solidFill>
                <a:hlinkClick r:id="rId5"/>
              </a:rPr>
              <a:t>Which One Doesn’t Belong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u="sng">
                <a:solidFill>
                  <a:schemeClr val="hlink"/>
                </a:solidFill>
                <a:hlinkClick r:id="rId6"/>
              </a:rPr>
              <a:t>Visual Patterns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u="sng">
                <a:solidFill>
                  <a:schemeClr val="hlink"/>
                </a:solidFill>
                <a:hlinkClick r:id="rId7"/>
              </a:rPr>
              <a:t>Kahoot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*All of these are free</a:t>
            </a:r>
            <a:endParaRPr/>
          </a:p>
        </p:txBody>
      </p:sp>
      <p:sp>
        <p:nvSpPr>
          <p:cNvPr id="377" name="Shape 377" title="desmos.mov">
            <a:hlinkClick r:id="rId8"/>
          </p:cNvPr>
          <p:cNvSpPr/>
          <p:nvPr/>
        </p:nvSpPr>
        <p:spPr>
          <a:xfrm>
            <a:off x="5384200" y="2323650"/>
            <a:ext cx="3759800" cy="28198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Shape 3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600" y="226400"/>
            <a:ext cx="8042001" cy="4874875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Shape 383"/>
          <p:cNvSpPr txBox="1"/>
          <p:nvPr>
            <p:ph type="title"/>
          </p:nvPr>
        </p:nvSpPr>
        <p:spPr>
          <a:xfrm>
            <a:off x="-69300" y="-88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        </a:t>
            </a:r>
            <a:r>
              <a:rPr lang="en" sz="4800"/>
              <a:t>We did it!</a:t>
            </a:r>
            <a:endParaRPr sz="4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                          </a:t>
            </a:r>
            <a:r>
              <a:rPr lang="en"/>
              <a:t>...one last chat?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 and links	</a:t>
            </a:r>
            <a:endParaRPr/>
          </a:p>
        </p:txBody>
      </p:sp>
      <p:sp>
        <p:nvSpPr>
          <p:cNvPr id="389" name="Shape 38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Link to PCMI’s website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Link to their website</a:t>
            </a:r>
            <a:r>
              <a:rPr lang="en" sz="1400">
                <a:solidFill>
                  <a:srgbClr val="000000"/>
                </a:solidFill>
              </a:rPr>
              <a:t>  (</a:t>
            </a:r>
            <a:r>
              <a:rPr lang="en" sz="1400"/>
              <a:t>Slide 6)</a:t>
            </a:r>
            <a:endParaRPr sz="1400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What do you Notice/Wonder by Annie Fetter.  </a:t>
            </a:r>
            <a:r>
              <a:rPr lang="en" sz="1400" u="sng">
                <a:solidFill>
                  <a:schemeClr val="hlink"/>
                </a:solidFill>
                <a:hlinkClick r:id="rId4"/>
              </a:rPr>
              <a:t>Link to her blog.</a:t>
            </a:r>
            <a:r>
              <a:rPr lang="en" sz="1400"/>
              <a:t> (Slides 9-14)</a:t>
            </a:r>
            <a:endParaRPr sz="1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Link to Professor Cooper and Chickwe’s Research </a:t>
            </a:r>
            <a:r>
              <a:rPr lang="en" sz="1400" u="sng">
                <a:solidFill>
                  <a:schemeClr val="hlink"/>
                </a:solidFill>
                <a:hlinkClick r:id="rId5"/>
              </a:rPr>
              <a:t>http://journals.sagepub.com/doi/abs/10.1177/1942775114525046</a:t>
            </a:r>
            <a:r>
              <a:rPr lang="en" sz="1400">
                <a:solidFill>
                  <a:srgbClr val="000000"/>
                </a:solidFill>
              </a:rPr>
              <a:t> (Slide 21)</a:t>
            </a:r>
            <a:endParaRPr sz="1400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Link for </a:t>
            </a:r>
            <a:r>
              <a:rPr lang="en" sz="1400" u="sng">
                <a:solidFill>
                  <a:schemeClr val="hlink"/>
                </a:solidFill>
                <a:hlinkClick r:id="rId6"/>
              </a:rPr>
              <a:t>non-permanent vertical spaces</a:t>
            </a:r>
            <a:r>
              <a:rPr lang="en" sz="1400">
                <a:solidFill>
                  <a:srgbClr val="000000"/>
                </a:solidFill>
              </a:rPr>
              <a:t> (Slide 33)</a:t>
            </a:r>
            <a:endParaRPr sz="1400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Link for </a:t>
            </a:r>
            <a:r>
              <a:rPr lang="en" sz="1400" u="sng">
                <a:solidFill>
                  <a:schemeClr val="hlink"/>
                </a:solidFill>
                <a:hlinkClick r:id="rId7"/>
              </a:rPr>
              <a:t>iPad Pro</a:t>
            </a:r>
            <a:r>
              <a:rPr lang="en" sz="1400">
                <a:solidFill>
                  <a:srgbClr val="000000"/>
                </a:solidFill>
              </a:rPr>
              <a:t> and </a:t>
            </a:r>
            <a:r>
              <a:rPr lang="en" sz="1400" u="sng">
                <a:solidFill>
                  <a:schemeClr val="hlink"/>
                </a:solidFill>
                <a:hlinkClick r:id="rId8"/>
              </a:rPr>
              <a:t>Apple Pencil</a:t>
            </a:r>
            <a:r>
              <a:rPr lang="en" sz="1400">
                <a:solidFill>
                  <a:srgbClr val="000000"/>
                </a:solidFill>
              </a:rPr>
              <a:t> (Slide 36) </a:t>
            </a:r>
            <a:endParaRPr sz="1400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9"/>
              </a:rPr>
              <a:t>Doceri (Record Videos)</a:t>
            </a:r>
            <a:r>
              <a:rPr lang="en" sz="1400">
                <a:solidFill>
                  <a:srgbClr val="000000"/>
                </a:solidFill>
              </a:rPr>
              <a:t> and </a:t>
            </a:r>
            <a:r>
              <a:rPr lang="en" sz="1400" u="sng">
                <a:solidFill>
                  <a:schemeClr val="hlink"/>
                </a:solidFill>
                <a:hlinkClick r:id="rId10"/>
              </a:rPr>
              <a:t>EdPuzzle (Add Questions to Videos)</a:t>
            </a:r>
            <a:endParaRPr sz="1400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</a:rPr>
              <a:t>*Don’t forget slide 40 has more links to the websites I love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Introductions and discussion preparation:</a:t>
            </a:r>
            <a:endParaRPr/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Name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School location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Level(s) course(s) you teach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Something else about your school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Something about yourself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0975" y="-7625"/>
            <a:ext cx="102189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>
            <p:ph type="title"/>
          </p:nvPr>
        </p:nvSpPr>
        <p:spPr>
          <a:xfrm>
            <a:off x="83100" y="140225"/>
            <a:ext cx="8520600" cy="57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Notification!!!</a:t>
            </a:r>
            <a:endParaRPr/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243100" y="76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PCMI has not seen what I am going to present.  </a:t>
            </a:r>
            <a:endParaRPr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They may not agree with my opinions.  </a:t>
            </a:r>
            <a:endParaRPr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So if I present something that you think or </a:t>
            </a:r>
            <a:endParaRPr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perhaps know is incorrect please take it out on me not PCMI.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83100" y="140225"/>
            <a:ext cx="8520600" cy="57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sign up for PCMI</a:t>
            </a:r>
            <a:endParaRPr/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65325"/>
            <a:ext cx="7334712" cy="412577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4596925" y="175175"/>
            <a:ext cx="40644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Link to their website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/>
        </p:nvSpPr>
        <p:spPr>
          <a:xfrm>
            <a:off x="275775" y="607225"/>
            <a:ext cx="8745900" cy="40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Altering Low Floor-High Ceiling Tasks </a:t>
            </a:r>
            <a:endParaRPr sz="48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2803025" y="2184825"/>
            <a:ext cx="73398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8475" y="1966913"/>
            <a:ext cx="3067050" cy="24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-1702950" y="636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Warm Up</a:t>
            </a:r>
            <a:endParaRPr sz="6000"/>
          </a:p>
        </p:txBody>
      </p:sp>
      <p:sp>
        <p:nvSpPr>
          <p:cNvPr id="163" name="Shape 163"/>
          <p:cNvSpPr txBox="1"/>
          <p:nvPr/>
        </p:nvSpPr>
        <p:spPr>
          <a:xfrm>
            <a:off x="311175" y="1526900"/>
            <a:ext cx="8832900" cy="39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AutoNum type="arabicParenR"/>
            </a:pPr>
            <a:r>
              <a:rPr lang="en" sz="3600"/>
              <a:t>How do you find the area of a circle?</a:t>
            </a:r>
            <a:endParaRPr sz="36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AutoNum type="arabicParenR"/>
            </a:pPr>
            <a:r>
              <a:rPr lang="en" sz="3600"/>
              <a:t>How do you find the volume of a cylinder?</a:t>
            </a:r>
            <a:endParaRPr sz="36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AutoNum type="arabicParenR"/>
            </a:pPr>
            <a:r>
              <a:rPr lang="en" sz="3600"/>
              <a:t>How are the two related?</a:t>
            </a:r>
            <a:r>
              <a:rPr lang="en" sz="4800"/>
              <a:t>  </a:t>
            </a:r>
            <a:endParaRPr sz="4800"/>
          </a:p>
        </p:txBody>
      </p:sp>
      <p:sp>
        <p:nvSpPr>
          <p:cNvPr id="164" name="Shape 164"/>
          <p:cNvSpPr txBox="1"/>
          <p:nvPr/>
        </p:nvSpPr>
        <p:spPr>
          <a:xfrm>
            <a:off x="4624400" y="163050"/>
            <a:ext cx="4457100" cy="633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this part of class I push the kids to their resources to find these answers. 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notice?</a:t>
            </a:r>
            <a:endParaRPr/>
          </a:p>
        </p:txBody>
      </p:sp>
      <p:pic>
        <p:nvPicPr>
          <p:cNvPr descr="Screen Shot 2017-02-04 at 2.19.18 PM.png"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1971675" cy="31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4446725" y="506750"/>
            <a:ext cx="3585300" cy="13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different students live script in a rotation on the slides during the discussion.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