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Pacifico"/>
      <p:regular r:id="rId16"/>
    </p:embeddedFont>
    <p:embeddedFont>
      <p:font typeface="Merriweather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Merriweather-regular.fntdata"/><Relationship Id="rId16" Type="http://schemas.openxmlformats.org/officeDocument/2006/relationships/font" Target="fonts/Pacifico-regular.fntdata"/><Relationship Id="rId5" Type="http://schemas.openxmlformats.org/officeDocument/2006/relationships/slide" Target="slides/slide1.xml"/><Relationship Id="rId19" Type="http://schemas.openxmlformats.org/officeDocument/2006/relationships/font" Target="fonts/Merriweather-italic.fntdata"/><Relationship Id="rId6" Type="http://schemas.openxmlformats.org/officeDocument/2006/relationships/slide" Target="slides/slide2.xml"/><Relationship Id="rId18" Type="http://schemas.openxmlformats.org/officeDocument/2006/relationships/font" Target="fonts/Merriweather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25" y="0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48099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0" y="0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Shape 17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125"/>
            <a:ext cx="4313625" cy="4399375"/>
          </a:xfrm>
          <a:custGeom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-125" y="0"/>
            <a:ext cx="4316900" cy="4395600"/>
          </a:xfrm>
          <a:custGeom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cristy.s.jimenez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ctrTitle"/>
          </p:nvPr>
        </p:nvSpPr>
        <p:spPr>
          <a:xfrm>
            <a:off x="311700" y="2349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Implementing IB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(International Baccalaureate) </a:t>
            </a:r>
            <a:endParaRPr/>
          </a:p>
        </p:txBody>
      </p:sp>
      <p:sp>
        <p:nvSpPr>
          <p:cNvPr id="65" name="Shape 65"/>
          <p:cNvSpPr txBox="1"/>
          <p:nvPr>
            <p:ph idx="1" type="subTitle"/>
          </p:nvPr>
        </p:nvSpPr>
        <p:spPr>
          <a:xfrm>
            <a:off x="311700" y="1345150"/>
            <a:ext cx="60489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middle school example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Cristina Jimenez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cristy.s.jimenez@gmail.com</a:t>
            </a:r>
            <a:endParaRPr sz="2400"/>
          </a:p>
        </p:txBody>
      </p:sp>
      <p:pic>
        <p:nvPicPr>
          <p:cNvPr descr="Image result for ib logo"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0100" y="3083700"/>
            <a:ext cx="1195650" cy="123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IB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Continuum</a:t>
            </a: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2800" y="394100"/>
            <a:ext cx="5801201" cy="4964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b logo"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2650" y="165125"/>
            <a:ext cx="1195650" cy="12308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143950" y="2617575"/>
            <a:ext cx="73395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From IB website:</a:t>
            </a:r>
            <a:endParaRPr sz="18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http://ibo.org/en/programmes/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3342800" y="13100"/>
            <a:ext cx="58011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 </a:t>
            </a:r>
            <a:r>
              <a:rPr b="1" lang="en" sz="1800">
                <a:solidFill>
                  <a:srgbClr val="FF0000"/>
                </a:solidFill>
              </a:rPr>
              <a:t>K-5th Grade      6th-10th Grades    11th-12th Grades  </a:t>
            </a:r>
            <a:endParaRPr b="1" sz="1800">
              <a:solidFill>
                <a:srgbClr val="FF0000"/>
              </a:solidFill>
            </a:endParaRPr>
          </a:p>
        </p:txBody>
      </p:sp>
      <p:cxnSp>
        <p:nvCxnSpPr>
          <p:cNvPr id="76" name="Shape 76"/>
          <p:cNvCxnSpPr/>
          <p:nvPr/>
        </p:nvCxnSpPr>
        <p:spPr>
          <a:xfrm>
            <a:off x="3389725" y="4502200"/>
            <a:ext cx="6153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" name="Shape 77"/>
          <p:cNvCxnSpPr/>
          <p:nvPr/>
        </p:nvCxnSpPr>
        <p:spPr>
          <a:xfrm>
            <a:off x="5935700" y="3045675"/>
            <a:ext cx="6153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" name="Shape 78"/>
          <p:cNvCxnSpPr/>
          <p:nvPr/>
        </p:nvCxnSpPr>
        <p:spPr>
          <a:xfrm>
            <a:off x="5456725" y="2682125"/>
            <a:ext cx="6153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" name="Shape 79"/>
          <p:cNvCxnSpPr/>
          <p:nvPr/>
        </p:nvCxnSpPr>
        <p:spPr>
          <a:xfrm>
            <a:off x="5320400" y="3698325"/>
            <a:ext cx="6153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IB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Continuum</a:t>
            </a: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2800" y="394100"/>
            <a:ext cx="5801201" cy="4964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b logo"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2650" y="165125"/>
            <a:ext cx="1195650" cy="12308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143950" y="2617575"/>
            <a:ext cx="73395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From IB website:</a:t>
            </a:r>
            <a:endParaRPr sz="18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http://ibo.org/en/programmes/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3342800" y="13100"/>
            <a:ext cx="58011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 K-5th Grade      6th-10th Grades    11th-12th Grades  </a:t>
            </a:r>
            <a:endParaRPr b="1" sz="1800">
              <a:solidFill>
                <a:srgbClr val="FF0000"/>
              </a:solidFill>
            </a:endParaRPr>
          </a:p>
        </p:txBody>
      </p:sp>
      <p:cxnSp>
        <p:nvCxnSpPr>
          <p:cNvPr id="89" name="Shape 89"/>
          <p:cNvCxnSpPr/>
          <p:nvPr/>
        </p:nvCxnSpPr>
        <p:spPr>
          <a:xfrm>
            <a:off x="3389725" y="4502200"/>
            <a:ext cx="6153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" name="Shape 90"/>
          <p:cNvCxnSpPr/>
          <p:nvPr/>
        </p:nvCxnSpPr>
        <p:spPr>
          <a:xfrm>
            <a:off x="5935700" y="3045675"/>
            <a:ext cx="6153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" name="Shape 91"/>
          <p:cNvCxnSpPr/>
          <p:nvPr/>
        </p:nvCxnSpPr>
        <p:spPr>
          <a:xfrm>
            <a:off x="5456725" y="2682125"/>
            <a:ext cx="6153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Shape 92"/>
          <p:cNvCxnSpPr/>
          <p:nvPr/>
        </p:nvCxnSpPr>
        <p:spPr>
          <a:xfrm>
            <a:off x="5320400" y="3698325"/>
            <a:ext cx="6153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3" name="Shape 93"/>
          <p:cNvSpPr/>
          <p:nvPr/>
        </p:nvSpPr>
        <p:spPr>
          <a:xfrm>
            <a:off x="2325" y="3625325"/>
            <a:ext cx="3315300" cy="790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27625" y="3559900"/>
            <a:ext cx="3315300" cy="856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1-Inclusive &amp; holistic (“whole child”)</a:t>
            </a:r>
            <a:endParaRPr b="1">
              <a:solidFill>
                <a:srgbClr val="FF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2-Relevant (“connections”)</a:t>
            </a:r>
            <a:endParaRPr b="1">
              <a:solidFill>
                <a:srgbClr val="FF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3-Rigorous (“challenging”)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1-Inclusive &amp;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Holistic</a:t>
            </a:r>
            <a:endParaRPr/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Our </a:t>
            </a:r>
            <a:r>
              <a:rPr b="1" lang="en" sz="1800"/>
              <a:t>entire school </a:t>
            </a:r>
            <a:r>
              <a:rPr lang="en" sz="1800"/>
              <a:t>is IB, not just a select few students (as often happens in high schools)</a:t>
            </a:r>
            <a:endParaRPr sz="18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10 IB learner attribute profiles</a:t>
            </a:r>
            <a:endParaRPr b="1"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6th Grade: </a:t>
            </a:r>
            <a:r>
              <a:rPr lang="en" sz="1800"/>
              <a:t>Awards to students who display a given attribute each month, all students receive an award by year’s end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Attributes connected to math units</a:t>
            </a:r>
            <a:endParaRPr sz="18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descr="See the source image"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150" y="1552425"/>
            <a:ext cx="3309725" cy="298902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0" y="4787100"/>
            <a:ext cx="69729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Image from: http://www.ucc.on.ca/why-ucc/the-ib-at-ucc/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2-Relevant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“Connections between their studies and the real world”</a:t>
            </a:r>
            <a:endParaRPr sz="1800"/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Each unit in every content area has a </a:t>
            </a:r>
            <a:r>
              <a:rPr b="1" lang="en" sz="1800"/>
              <a:t>unit board</a:t>
            </a:r>
            <a:r>
              <a:rPr lang="en" sz="1800"/>
              <a:t>, which shows the broader aims and connections that each unit is based upon.</a:t>
            </a:r>
            <a:endParaRPr sz="18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At least one </a:t>
            </a:r>
            <a:r>
              <a:rPr b="1" lang="en" sz="1800"/>
              <a:t>interdisciplinary unit</a:t>
            </a:r>
            <a:r>
              <a:rPr lang="en" sz="1800"/>
              <a:t> is required per grade level (example: students create solar panel models to scale, through math and science class)</a:t>
            </a:r>
            <a:endParaRPr sz="1800"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475" y="1657334"/>
            <a:ext cx="4060375" cy="310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3-Rigorous</a:t>
            </a:r>
            <a:endParaRPr/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195200" y="200775"/>
            <a:ext cx="49488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Summative assessments (tests or projects at the end of each unit) are graded with </a:t>
            </a:r>
            <a:r>
              <a:rPr b="1" lang="en" sz="1800"/>
              <a:t>rubrics on a 0-8 point scale</a:t>
            </a:r>
            <a:r>
              <a:rPr lang="en" sz="1800"/>
              <a:t>. 7-8 level is intended to be above grade level to provide additional challenge. All levels provide specific feedback without the stigma associated with letter grades.</a:t>
            </a:r>
            <a:endParaRPr sz="18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4 criteria (categories):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A: Knowing &amp; Understanding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B: Identifying Patterns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C: Communicating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D: Applying Math in Real-Life Contexts</a:t>
            </a:r>
            <a:endParaRPr sz="1800"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25" y="1180950"/>
            <a:ext cx="3315357" cy="182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147" y="3378875"/>
            <a:ext cx="3915650" cy="122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Cristina Jimenez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cristy.s.jimenez@gmail.com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More info on IB at ibo.org </a:t>
            </a:r>
            <a:endParaRPr sz="1800"/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latin typeface="Pacifico"/>
                <a:ea typeface="Pacifico"/>
                <a:cs typeface="Pacifico"/>
                <a:sym typeface="Pacifico"/>
              </a:rPr>
              <a:t>Thank you!</a:t>
            </a:r>
            <a:endParaRPr sz="30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