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  <p:embeddedFont>
      <p:font typeface="Maven Pr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6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avenPro-regular.fntdata"/><Relationship Id="rId14" Type="http://schemas.openxmlformats.org/officeDocument/2006/relationships/font" Target="fonts/Nunito-boldItalic.fntdata"/><Relationship Id="rId16" Type="http://schemas.openxmlformats.org/officeDocument/2006/relationships/font" Target="fonts/Maven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mall@kpbsd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mathnunnies@gmail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25"/>
            <a:ext cx="4624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Exponential Decay</a:t>
            </a:r>
            <a:endParaRPr/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Sunny Mall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Homer High School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amall@kpbsd.org</a:t>
            </a: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Exponential Decay</a:t>
            </a:r>
            <a:endParaRPr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449" y="1846850"/>
            <a:ext cx="2643450" cy="25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body"/>
          </p:nvPr>
        </p:nvSpPr>
        <p:spPr>
          <a:xfrm>
            <a:off x="1303800" y="1964825"/>
            <a:ext cx="42456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3500"/>
              <a:t>Students roll forty 10-faced dice twenty times.</a:t>
            </a:r>
            <a:endParaRPr i="1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651"/>
            <a:ext cx="9144000" cy="509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Exponential Decay</a:t>
            </a:r>
            <a:endParaRPr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303800" y="1513500"/>
            <a:ext cx="7030500" cy="30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</a:t>
            </a:r>
            <a:r>
              <a:rPr lang="en" sz="2100"/>
              <a:t>nalyze the basic characteristics of their graphs;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Interpret the independent and dependent variables;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Interpret the domain and range of the function;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Determine the continuity or discreteness of the function;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Consider the existence of x- and y-intercepts; and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Derive a function that best represents the relationship between the two variables.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But, wait, there’s more ...</a:t>
            </a:r>
            <a:endParaRPr/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Each group receives a set of forty, </a:t>
            </a:r>
            <a:r>
              <a:rPr i="1" lang="en" sz="1800">
                <a:solidFill>
                  <a:srgbClr val="000000"/>
                </a:solidFill>
              </a:rPr>
              <a:t>n</a:t>
            </a:r>
            <a:r>
              <a:rPr lang="en" sz="1800">
                <a:solidFill>
                  <a:srgbClr val="000000"/>
                </a:solidFill>
              </a:rPr>
              <a:t>-sided objects, </a:t>
            </a:r>
            <a:r>
              <a:rPr i="1" lang="en" sz="1800">
                <a:solidFill>
                  <a:srgbClr val="000000"/>
                </a:solidFill>
              </a:rPr>
              <a:t>n</a:t>
            </a:r>
            <a:r>
              <a:rPr lang="en" sz="1800">
                <a:solidFill>
                  <a:srgbClr val="000000"/>
                </a:solidFill>
              </a:rPr>
              <a:t> ≠ 10 (e.g., coins, m&amp;m’s, dice).</a:t>
            </a:r>
            <a:endParaRPr sz="1900">
              <a:solidFill>
                <a:srgbClr val="000000"/>
              </a:solidFill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Before conducting the experiment, each group must determine a theoretical model that will be consistent with the experimental data to be generated.</a:t>
            </a:r>
            <a:endParaRPr sz="1800">
              <a:solidFill>
                <a:srgbClr val="000000"/>
              </a:solidFill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Students conduct the experiment using their assigned set of forty, </a:t>
            </a:r>
            <a:r>
              <a:rPr i="1" lang="en" sz="1800">
                <a:solidFill>
                  <a:srgbClr val="000000"/>
                </a:solidFill>
              </a:rPr>
              <a:t>n</a:t>
            </a:r>
            <a:r>
              <a:rPr lang="en" sz="1800">
                <a:solidFill>
                  <a:srgbClr val="000000"/>
                </a:solidFill>
              </a:rPr>
              <a:t>-sided objects, and compare and contrast the experimental data with their theoretical model.</a:t>
            </a:r>
            <a:endParaRPr sz="1800">
              <a:solidFill>
                <a:srgbClr val="000000"/>
              </a:solidFill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Data for any value of </a:t>
            </a:r>
            <a:r>
              <a:rPr i="1" lang="en" sz="1800">
                <a:solidFill>
                  <a:srgbClr val="000000"/>
                </a:solidFill>
              </a:rPr>
              <a:t>n</a:t>
            </a:r>
            <a:r>
              <a:rPr lang="en" sz="1800">
                <a:solidFill>
                  <a:srgbClr val="000000"/>
                </a:solidFill>
              </a:rPr>
              <a:t> can be generated via computer simulation (for example, using Excel).  Such a simulation can provide additional material for discussion of the consistency of an exponential model with experimental results.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Thank you!</a:t>
            </a:r>
            <a:endParaRPr sz="25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Sunny Mall</a:t>
            </a:r>
            <a:endParaRPr sz="25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mathnunnies@gmail.com</a:t>
            </a:r>
            <a:r>
              <a:rPr lang="en" sz="2500"/>
              <a:t> 	</a:t>
            </a:r>
            <a:endParaRPr sz="2500"/>
          </a:p>
        </p:txBody>
      </p:sp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501" y="164175"/>
            <a:ext cx="3615547" cy="482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