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Nunito"/>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Nunito-bold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omath.org/rosenthal-prize/" TargetMode="External"/><Relationship Id="rId4" Type="http://schemas.openxmlformats.org/officeDocument/2006/relationships/hyperlink" Target="http://bit.ly/2I2fRt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s://drive.google.com/file/d/0B20SkfYKephaZVVaZ0hRLTBuS2c/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cizaw4xBIZg" TargetMode="Externa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B8eDXRs6b4vuocNTplUWWpeeJUvLz00iMg48h-n878E/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rive.google.com/file/d/0B20SkfYKephabW9NOHhWeDdMcjA/view"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vGNdt5iP9KA" TargetMode="Externa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document/d/191Ug3u0_hwJfnl_4hukUa0k9gbMqPMfqMOdAJuD9Xko/edit?usp=sharing" TargetMode="Externa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hyperlink" Target="https://docs.google.com/document/d/1snfllGH0yiOxRmVdS02lOtDXkk2QYBVgdQmgSXK5sl8/edit?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Rosenthal Prize for Innovation and Inspiration in Math Teaching</a:t>
            </a:r>
            <a:endParaRPr/>
          </a:p>
        </p:txBody>
      </p:sp>
      <p:sp>
        <p:nvSpPr>
          <p:cNvPr id="129" name="Shape 129"/>
          <p:cNvSpPr txBox="1"/>
          <p:nvPr>
            <p:ph idx="1" type="subTitle"/>
          </p:nvPr>
        </p:nvSpPr>
        <p:spPr>
          <a:xfrm>
            <a:off x="2142100" y="3756233"/>
            <a:ext cx="5361300" cy="52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https://momath.org/rosenthal-prize/</a:t>
            </a:r>
            <a:endParaRPr/>
          </a:p>
        </p:txBody>
      </p:sp>
      <p:sp>
        <p:nvSpPr>
          <p:cNvPr id="130" name="Shape 130"/>
          <p:cNvSpPr txBox="1"/>
          <p:nvPr>
            <p:ph idx="1" type="subTitle"/>
          </p:nvPr>
        </p:nvSpPr>
        <p:spPr>
          <a:xfrm>
            <a:off x="2142100" y="4289633"/>
            <a:ext cx="5361300" cy="52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This presentation can be found at </a:t>
            </a:r>
            <a:r>
              <a:rPr lang="en" sz="1800" u="sng">
                <a:solidFill>
                  <a:schemeClr val="hlink"/>
                </a:solidFill>
                <a:latin typeface="Helvetica Neue"/>
                <a:ea typeface="Helvetica Neue"/>
                <a:cs typeface="Helvetica Neue"/>
                <a:sym typeface="Helvetica Neue"/>
                <a:hlinkClick r:id="rId4"/>
              </a:rPr>
              <a:t>http://bit.ly/2I2fRta</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 Please write a brief essay </a:t>
            </a:r>
            <a:r>
              <a:rPr lang="en"/>
              <a:t>explaining</a:t>
            </a:r>
            <a:r>
              <a:rPr lang="en"/>
              <a:t> how this activity represents your teaching philosophy (200 words or less.)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763250" y="59967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3. Is this activity original to you? If so please comment on when and how you developed it. If this activity is one you borrowed from another source, please provide an attribution and explain how you have adapted or changed the activity.</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(They will Google your activity)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819150" y="48787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Imagine that another teacher were trying to </a:t>
            </a:r>
            <a:r>
              <a:rPr lang="en"/>
              <a:t>implement</a:t>
            </a:r>
            <a:r>
              <a:rPr lang="en"/>
              <a:t> your activity in their classroom. If they had to start from scratch, what materials would they need? How much time would it take to prepare? What would be the cost of the materials?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They will try your activity.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When did you start using this innovative practice in your classroom?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Rubric - </a:t>
            </a:r>
            <a:endParaRPr/>
          </a:p>
          <a:p>
            <a:pPr indent="0" lvl="0" marL="0">
              <a:spcBef>
                <a:spcPts val="0"/>
              </a:spcBef>
              <a:spcAft>
                <a:spcPts val="0"/>
              </a:spcAft>
              <a:buNone/>
            </a:pPr>
            <a:r>
              <a:t/>
            </a:r>
            <a:endParaRPr/>
          </a:p>
          <a:p>
            <a:pPr indent="0" lvl="0" marL="0">
              <a:spcBef>
                <a:spcPts val="0"/>
              </a:spcBef>
              <a:spcAft>
                <a:spcPts val="0"/>
              </a:spcAft>
              <a:buNone/>
            </a:pPr>
            <a:r>
              <a:rPr lang="en"/>
              <a:t>This is fairly hidden in the information and can be useful when deciding between activities.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02" name="Shape 20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pic>
        <p:nvPicPr>
          <p:cNvPr id="203" name="Shape 203"/>
          <p:cNvPicPr preferRelativeResize="0"/>
          <p:nvPr/>
        </p:nvPicPr>
        <p:blipFill rotWithShape="1">
          <a:blip r:embed="rId3">
            <a:alphaModFix/>
          </a:blip>
          <a:srcRect b="40800" l="0" r="0" t="0"/>
          <a:stretch/>
        </p:blipFill>
        <p:spPr>
          <a:xfrm>
            <a:off x="0" y="122550"/>
            <a:ext cx="9144000" cy="4027744"/>
          </a:xfrm>
          <a:prstGeom prst="rect">
            <a:avLst/>
          </a:prstGeom>
          <a:noFill/>
          <a:ln>
            <a:noFill/>
          </a:ln>
        </p:spPr>
      </p:pic>
      <p:sp>
        <p:nvSpPr>
          <p:cNvPr id="204" name="Shape 204"/>
          <p:cNvSpPr txBox="1"/>
          <p:nvPr/>
        </p:nvSpPr>
        <p:spPr>
          <a:xfrm>
            <a:off x="3530250" y="4287975"/>
            <a:ext cx="2481300" cy="58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u="sng">
                <a:solidFill>
                  <a:schemeClr val="hlink"/>
                </a:solidFill>
                <a:hlinkClick r:id="rId4"/>
              </a:rPr>
              <a:t>Rubic copy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10" name="Shape 21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211" name="Shape 211"/>
          <p:cNvPicPr preferRelativeResize="0"/>
          <p:nvPr/>
        </p:nvPicPr>
        <p:blipFill rotWithShape="1">
          <a:blip r:embed="rId3">
            <a:alphaModFix/>
          </a:blip>
          <a:srcRect b="0" l="0" r="0" t="58305"/>
          <a:stretch/>
        </p:blipFill>
        <p:spPr>
          <a:xfrm>
            <a:off x="98300" y="613500"/>
            <a:ext cx="8947375" cy="27757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217" name="Shape 2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218" name="Shape 218"/>
          <p:cNvPicPr preferRelativeResize="0"/>
          <p:nvPr/>
        </p:nvPicPr>
        <p:blipFill>
          <a:blip r:embed="rId3">
            <a:alphaModFix/>
          </a:blip>
          <a:stretch>
            <a:fillRect/>
          </a:stretch>
        </p:blipFill>
        <p:spPr>
          <a:xfrm>
            <a:off x="0" y="321575"/>
            <a:ext cx="9144001" cy="37781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idx="1" type="body"/>
          </p:nvPr>
        </p:nvSpPr>
        <p:spPr>
          <a:xfrm>
            <a:off x="707375" y="313950"/>
            <a:ext cx="7505700" cy="993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t>I found this</a:t>
            </a:r>
            <a:r>
              <a:rPr lang="en" sz="2400"/>
              <a:t> video that gives a lot of insight as to how the process works and what the judges are looking for.</a:t>
            </a:r>
            <a:endParaRPr sz="2400"/>
          </a:p>
          <a:p>
            <a:pPr indent="0" lvl="0" marL="0" rtl="0">
              <a:spcBef>
                <a:spcPts val="1600"/>
              </a:spcBef>
              <a:spcAft>
                <a:spcPts val="1600"/>
              </a:spcAft>
              <a:buNone/>
            </a:pPr>
            <a:r>
              <a:t/>
            </a:r>
            <a:endParaRPr/>
          </a:p>
        </p:txBody>
      </p:sp>
      <p:sp>
        <p:nvSpPr>
          <p:cNvPr descr="Get some insight into the judging process for the Rosenthal Prize for Innovation in Math Teaching with this panel of experienced judges and past winners.  Designed to recognize and promote hands-on math teaching in upper elementary and middle school classrooms, the Rosenthal Prize carries a cash award of $25,000 for the single best activity, plus up to five additional monetary awards for other innovative activities.  The winning teacher(s) will have the opportunity to share their innovative activities with educators across the country. See more at http://rosenthalprize.momath.org." id="224" name="Shape 224" title="2015 Rosenthal Prize Application Workshop">
            <a:hlinkClick r:id="rId3"/>
          </p:cNvPr>
          <p:cNvSpPr/>
          <p:nvPr/>
        </p:nvSpPr>
        <p:spPr>
          <a:xfrm>
            <a:off x="3102025" y="1472075"/>
            <a:ext cx="4572000" cy="3429000"/>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819150" y="42082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Next steps after </a:t>
            </a:r>
            <a:r>
              <a:rPr lang="en"/>
              <a:t>initial</a:t>
            </a:r>
            <a:r>
              <a:rPr lang="en"/>
              <a:t> application</a:t>
            </a:r>
            <a:endParaRPr/>
          </a:p>
        </p:txBody>
      </p:sp>
      <p:sp>
        <p:nvSpPr>
          <p:cNvPr id="230" name="Shape 230"/>
          <p:cNvSpPr txBox="1"/>
          <p:nvPr>
            <p:ph idx="1" type="body"/>
          </p:nvPr>
        </p:nvSpPr>
        <p:spPr>
          <a:xfrm>
            <a:off x="919750" y="12082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Letter of recommendation</a:t>
            </a:r>
            <a:endParaRPr sz="2400"/>
          </a:p>
          <a:p>
            <a:pPr indent="0" lvl="0" marL="0">
              <a:spcBef>
                <a:spcPts val="1600"/>
              </a:spcBef>
              <a:spcAft>
                <a:spcPts val="0"/>
              </a:spcAft>
              <a:buNone/>
            </a:pPr>
            <a:r>
              <a:rPr lang="en" sz="2400"/>
              <a:t>Video of your class (I videoed all 6 of my classes and chose the best one.) Get parent permission.</a:t>
            </a:r>
            <a:endParaRPr sz="2400"/>
          </a:p>
          <a:p>
            <a:pPr indent="0" lvl="0" marL="0">
              <a:spcBef>
                <a:spcPts val="1600"/>
              </a:spcBef>
              <a:spcAft>
                <a:spcPts val="0"/>
              </a:spcAft>
              <a:buNone/>
            </a:pPr>
            <a:r>
              <a:rPr lang="en" sz="2400"/>
              <a:t>Short essay as to how the lesson impacted your overall class or one particular student. (This was </a:t>
            </a:r>
            <a:r>
              <a:rPr lang="en" sz="2400" u="sng">
                <a:solidFill>
                  <a:schemeClr val="hlink"/>
                </a:solidFill>
                <a:hlinkClick r:id="rId3"/>
              </a:rPr>
              <a:t>my essay</a:t>
            </a:r>
            <a:r>
              <a:rPr lang="en" sz="2400"/>
              <a:t>)</a:t>
            </a:r>
            <a:endParaRPr sz="2400"/>
          </a:p>
          <a:p>
            <a:pPr indent="0" lvl="0" marL="0">
              <a:spcBef>
                <a:spcPts val="1600"/>
              </a:spcBef>
              <a:spcAft>
                <a:spcPts val="1600"/>
              </a:spcAft>
              <a:buNone/>
            </a:pPr>
            <a:r>
              <a:rPr lang="en" sz="2400"/>
              <a:t>Detailed Lesson Plan (caution- looking at other people’s final lesson plans may be </a:t>
            </a:r>
            <a:r>
              <a:rPr lang="en" sz="2400"/>
              <a:t>overwhelming</a:t>
            </a:r>
            <a:r>
              <a:rPr lang="en" sz="2400"/>
              <a:t> at the beginning.)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804850" y="753425"/>
            <a:ext cx="7165500" cy="327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E1E1E"/>
                </a:solidFill>
                <a:highlight>
                  <a:srgbClr val="FFFFFF"/>
                </a:highlight>
                <a:latin typeface="Arial"/>
                <a:ea typeface="Arial"/>
                <a:cs typeface="Arial"/>
                <a:sym typeface="Arial"/>
              </a:rPr>
              <a:t>Designed to recognize and promote hands-on math teaching in upper elementary and middle school classrooms, the Rosenthal Prize carries a cash award of $25,000 for the single best activity, plus up to five additional monetary awards for other innovative activities. The winning teacher(s) will have the opportunity to share their innovative activities with educators across the country.</a:t>
            </a:r>
            <a:endParaRPr sz="1800">
              <a:solidFill>
                <a:srgbClr val="1E1E1E"/>
              </a:solidFill>
              <a:highlight>
                <a:srgbClr val="FFFFFF"/>
              </a:highlight>
              <a:latin typeface="Arial"/>
              <a:ea typeface="Arial"/>
              <a:cs typeface="Arial"/>
              <a:sym typeface="Arial"/>
            </a:endParaRPr>
          </a:p>
          <a:p>
            <a:pPr indent="0" lvl="0" marL="0" rtl="0" algn="l">
              <a:spcBef>
                <a:spcPts val="0"/>
              </a:spcBef>
              <a:spcAft>
                <a:spcPts val="0"/>
              </a:spcAft>
              <a:buNone/>
            </a:pPr>
            <a:r>
              <a:t/>
            </a:r>
            <a:endParaRPr sz="1800">
              <a:solidFill>
                <a:srgbClr val="1E1E1E"/>
              </a:solidFill>
              <a:highlight>
                <a:srgbClr val="FFFFFF"/>
              </a:highlight>
              <a:latin typeface="Arial"/>
              <a:ea typeface="Arial"/>
              <a:cs typeface="Arial"/>
              <a:sym typeface="Arial"/>
            </a:endParaRPr>
          </a:p>
          <a:p>
            <a:pPr indent="0" lvl="0" marL="0" rtl="0" algn="l">
              <a:spcBef>
                <a:spcPts val="0"/>
              </a:spcBef>
              <a:spcAft>
                <a:spcPts val="0"/>
              </a:spcAft>
              <a:buNone/>
            </a:pPr>
            <a:r>
              <a:t/>
            </a:r>
            <a:endParaRPr sz="1800">
              <a:solidFill>
                <a:srgbClr val="1E1E1E"/>
              </a:solidFill>
              <a:highlight>
                <a:srgbClr val="FFFFFF"/>
              </a:highlight>
              <a:latin typeface="Arial"/>
              <a:ea typeface="Arial"/>
              <a:cs typeface="Arial"/>
              <a:sym typeface="Arial"/>
            </a:endParaRPr>
          </a:p>
          <a:p>
            <a:pPr indent="0" lvl="0" marL="0" algn="l">
              <a:spcBef>
                <a:spcPts val="0"/>
              </a:spcBef>
              <a:spcAft>
                <a:spcPts val="0"/>
              </a:spcAft>
              <a:buNone/>
            </a:pPr>
            <a:r>
              <a:rPr lang="en" sz="1800">
                <a:solidFill>
                  <a:srgbClr val="1E1E1E"/>
                </a:solidFill>
                <a:highlight>
                  <a:srgbClr val="FFFFFF"/>
                </a:highlight>
                <a:latin typeface="Arial"/>
                <a:ea typeface="Arial"/>
                <a:cs typeface="Arial"/>
                <a:sym typeface="Arial"/>
              </a:rPr>
              <a:t>You do not need to be a middle school teacher, but it should be a middle school lesson.</a:t>
            </a:r>
            <a:endParaRPr sz="1800">
              <a:solidFill>
                <a:srgbClr val="1E1E1E"/>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sp>
        <p:nvSpPr>
          <p:cNvPr id="236" name="Shape 236" title="IMG_0013.MOV">
            <a:hlinkClick r:id="rId3"/>
          </p:cNvPr>
          <p:cNvSpPr/>
          <p:nvPr/>
        </p:nvSpPr>
        <p:spPr>
          <a:xfrm>
            <a:off x="1218450" y="336050"/>
            <a:ext cx="6505876" cy="4337250"/>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819150" y="4879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Ralph Pantozzi’s Random Walk Lesson</a:t>
            </a:r>
            <a:endParaRPr/>
          </a:p>
        </p:txBody>
      </p:sp>
      <p:sp>
        <p:nvSpPr>
          <p:cNvPr id="242" name="Shape 24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243" name="Shape 243" title="2014 Rosenthal Prize Winning Activity: Random Walk">
            <a:hlinkClick r:id="rId3"/>
          </p:cNvPr>
          <p:cNvSpPr/>
          <p:nvPr/>
        </p:nvSpPr>
        <p:spPr>
          <a:xfrm>
            <a:off x="1749450" y="1203775"/>
            <a:ext cx="4745250" cy="3558925"/>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Formal Lesson Plan (1st try)</a:t>
            </a:r>
            <a:endParaRPr/>
          </a:p>
        </p:txBody>
      </p:sp>
      <p:sp>
        <p:nvSpPr>
          <p:cNvPr id="249" name="Shape 249"/>
          <p:cNvSpPr txBox="1"/>
          <p:nvPr>
            <p:ph idx="1" type="body"/>
          </p:nvPr>
        </p:nvSpPr>
        <p:spPr>
          <a:xfrm>
            <a:off x="282575" y="1968375"/>
            <a:ext cx="5731500" cy="2448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u="sng">
                <a:solidFill>
                  <a:schemeClr val="hlink"/>
                </a:solidFill>
                <a:latin typeface="Arial"/>
                <a:ea typeface="Arial"/>
                <a:cs typeface="Arial"/>
                <a:sym typeface="Arial"/>
                <a:hlinkClick r:id="rId3"/>
              </a:rPr>
              <a:t>Creating Color Combos</a:t>
            </a:r>
            <a:endParaRPr/>
          </a:p>
        </p:txBody>
      </p:sp>
      <p:pic>
        <p:nvPicPr>
          <p:cNvPr descr="IMG_1860.JPG" id="250" name="Shape 250"/>
          <p:cNvPicPr preferRelativeResize="0"/>
          <p:nvPr/>
        </p:nvPicPr>
        <p:blipFill rotWithShape="1">
          <a:blip r:embed="rId4">
            <a:alphaModFix/>
          </a:blip>
          <a:srcRect b="0" l="10209" r="0" t="5624"/>
          <a:stretch/>
        </p:blipFill>
        <p:spPr>
          <a:xfrm>
            <a:off x="5756725" y="219450"/>
            <a:ext cx="3097775" cy="4341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774425" y="409625"/>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November I was contacted to revise my lesson plan so that easier materials could be accessed.</a:t>
            </a:r>
            <a:endParaRPr/>
          </a:p>
        </p:txBody>
      </p:sp>
      <p:pic>
        <p:nvPicPr>
          <p:cNvPr descr="IMG_0768.JPG" id="256" name="Shape 256"/>
          <p:cNvPicPr preferRelativeResize="0"/>
          <p:nvPr/>
        </p:nvPicPr>
        <p:blipFill rotWithShape="1">
          <a:blip r:embed="rId3">
            <a:alphaModFix/>
          </a:blip>
          <a:srcRect b="12704" l="5953" r="5054" t="4956"/>
          <a:stretch/>
        </p:blipFill>
        <p:spPr>
          <a:xfrm>
            <a:off x="5026225" y="1427200"/>
            <a:ext cx="3581400" cy="2486025"/>
          </a:xfrm>
          <a:prstGeom prst="rect">
            <a:avLst/>
          </a:prstGeom>
          <a:noFill/>
          <a:ln>
            <a:noFill/>
          </a:ln>
        </p:spPr>
      </p:pic>
      <p:pic>
        <p:nvPicPr>
          <p:cNvPr descr="IMG_0642.JPG" id="257" name="Shape 257"/>
          <p:cNvPicPr preferRelativeResize="0"/>
          <p:nvPr/>
        </p:nvPicPr>
        <p:blipFill>
          <a:blip r:embed="rId4">
            <a:alphaModFix/>
          </a:blip>
          <a:stretch>
            <a:fillRect/>
          </a:stretch>
        </p:blipFill>
        <p:spPr>
          <a:xfrm>
            <a:off x="2749905" y="1877700"/>
            <a:ext cx="2113374" cy="1585025"/>
          </a:xfrm>
          <a:prstGeom prst="rect">
            <a:avLst/>
          </a:prstGeom>
          <a:noFill/>
          <a:ln>
            <a:noFill/>
          </a:ln>
        </p:spPr>
      </p:pic>
      <p:sp>
        <p:nvSpPr>
          <p:cNvPr id="258" name="Shape 258"/>
          <p:cNvSpPr txBox="1"/>
          <p:nvPr>
            <p:ph idx="1" type="body"/>
          </p:nvPr>
        </p:nvSpPr>
        <p:spPr>
          <a:xfrm>
            <a:off x="696175" y="3976200"/>
            <a:ext cx="7911300" cy="783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u="sng">
                <a:solidFill>
                  <a:schemeClr val="hlink"/>
                </a:solidFill>
                <a:latin typeface="Arial"/>
                <a:ea typeface="Arial"/>
                <a:cs typeface="Arial"/>
                <a:sym typeface="Arial"/>
                <a:hlinkClick r:id="rId5"/>
              </a:rPr>
              <a:t>Creating Color Combos Version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897400" y="532600"/>
            <a:ext cx="7505700" cy="3402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Timeline</a:t>
            </a:r>
            <a:endParaRPr/>
          </a:p>
          <a:p>
            <a:pPr indent="-419100" lvl="0" marL="457200">
              <a:spcBef>
                <a:spcPts val="0"/>
              </a:spcBef>
              <a:spcAft>
                <a:spcPts val="0"/>
              </a:spcAft>
              <a:buSzPts val="3000"/>
              <a:buChar char="●"/>
            </a:pPr>
            <a:r>
              <a:rPr lang="en"/>
              <a:t>Initial Application (March- May)</a:t>
            </a:r>
            <a:endParaRPr/>
          </a:p>
          <a:p>
            <a:pPr indent="-419100" lvl="0" marL="457200">
              <a:spcBef>
                <a:spcPts val="0"/>
              </a:spcBef>
              <a:spcAft>
                <a:spcPts val="0"/>
              </a:spcAft>
              <a:buSzPts val="3000"/>
              <a:buChar char="●"/>
            </a:pPr>
            <a:r>
              <a:rPr lang="en"/>
              <a:t>Finals notification (beginning of school year)</a:t>
            </a:r>
            <a:endParaRPr/>
          </a:p>
          <a:p>
            <a:pPr indent="-419100" lvl="0" marL="457200">
              <a:spcBef>
                <a:spcPts val="0"/>
              </a:spcBef>
              <a:spcAft>
                <a:spcPts val="0"/>
              </a:spcAft>
              <a:buSzPts val="3000"/>
              <a:buChar char="●"/>
            </a:pPr>
            <a:r>
              <a:rPr lang="en"/>
              <a:t>Revisions November</a:t>
            </a:r>
            <a:endParaRPr/>
          </a:p>
          <a:p>
            <a:pPr indent="-419100" lvl="0" marL="457200">
              <a:spcBef>
                <a:spcPts val="0"/>
              </a:spcBef>
              <a:spcAft>
                <a:spcPts val="0"/>
              </a:spcAft>
              <a:buSzPts val="3000"/>
              <a:buChar char="●"/>
            </a:pPr>
            <a:r>
              <a:rPr lang="en"/>
              <a:t>Notification </a:t>
            </a:r>
            <a:r>
              <a:rPr lang="en"/>
              <a:t>December</a:t>
            </a:r>
            <a:endParaRPr/>
          </a:p>
          <a:p>
            <a:pPr indent="-419100" lvl="0" marL="457200">
              <a:spcBef>
                <a:spcPts val="0"/>
              </a:spcBef>
              <a:spcAft>
                <a:spcPts val="0"/>
              </a:spcAft>
              <a:buSzPts val="3000"/>
              <a:buChar char="●"/>
            </a:pPr>
            <a:r>
              <a:rPr lang="en"/>
              <a:t>Ceremony Jan/ Feb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My first thought…. I have nothing worth $25,000!!!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Next thought: </a:t>
            </a:r>
            <a:endParaRPr/>
          </a:p>
          <a:p>
            <a:pPr indent="0" lvl="0" marL="0">
              <a:spcBef>
                <a:spcPts val="0"/>
              </a:spcBef>
              <a:spcAft>
                <a:spcPts val="0"/>
              </a:spcAft>
              <a:buNone/>
            </a:pPr>
            <a:r>
              <a:t/>
            </a:r>
            <a:endParaRPr/>
          </a:p>
          <a:p>
            <a:pPr indent="0" lvl="0" marL="0">
              <a:spcBef>
                <a:spcPts val="0"/>
              </a:spcBef>
              <a:spcAft>
                <a:spcPts val="0"/>
              </a:spcAft>
              <a:buNone/>
            </a:pPr>
            <a:r>
              <a:rPr lang="en"/>
              <a:t>Math teaching….priceless!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Actually n</a:t>
            </a:r>
            <a:r>
              <a:rPr lang="en"/>
              <a:t>ext thought: </a:t>
            </a:r>
            <a:endParaRPr/>
          </a:p>
          <a:p>
            <a:pPr indent="0" lvl="0" marL="0" rtl="0">
              <a:spcBef>
                <a:spcPts val="0"/>
              </a:spcBef>
              <a:spcAft>
                <a:spcPts val="0"/>
              </a:spcAft>
              <a:buNone/>
            </a:pPr>
            <a:r>
              <a:t/>
            </a:r>
            <a:endParaRPr/>
          </a:p>
          <a:p>
            <a:pPr indent="0" lvl="0" marL="0" rtl="0">
              <a:spcBef>
                <a:spcPts val="0"/>
              </a:spcBef>
              <a:spcAft>
                <a:spcPts val="0"/>
              </a:spcAft>
              <a:buNone/>
            </a:pPr>
            <a:r>
              <a:rPr lang="en"/>
              <a:t>How long will it take?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Initial Application</a:t>
            </a:r>
            <a:endParaRPr/>
          </a:p>
        </p:txBody>
      </p:sp>
      <p:sp>
        <p:nvSpPr>
          <p:cNvPr id="156" name="Shape 156"/>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100">
                <a:solidFill>
                  <a:schemeClr val="dk1"/>
                </a:solidFill>
              </a:rPr>
              <a:t>What the judges are looking for: </a:t>
            </a:r>
            <a:endParaRPr sz="1100">
              <a:solidFill>
                <a:schemeClr val="dk1"/>
              </a:solidFill>
            </a:endParaRPr>
          </a:p>
          <a:p>
            <a:pPr indent="-298450" lvl="0" marL="457200" rtl="0">
              <a:spcBef>
                <a:spcPts val="0"/>
              </a:spcBef>
              <a:spcAft>
                <a:spcPts val="0"/>
              </a:spcAft>
              <a:buClr>
                <a:schemeClr val="dk1"/>
              </a:buClr>
              <a:buSzPts val="1100"/>
              <a:buChar char="●"/>
            </a:pPr>
            <a:r>
              <a:rPr lang="en" sz="1100">
                <a:solidFill>
                  <a:schemeClr val="dk1"/>
                </a:solidFill>
              </a:rPr>
              <a:t>Innovative teachers who engages students in learning mathematics. </a:t>
            </a:r>
            <a:endParaRPr sz="1100">
              <a:solidFill>
                <a:schemeClr val="dk1"/>
              </a:solidFill>
            </a:endParaRPr>
          </a:p>
          <a:p>
            <a:pPr indent="-298450" lvl="0" marL="457200" rtl="0">
              <a:spcBef>
                <a:spcPts val="0"/>
              </a:spcBef>
              <a:spcAft>
                <a:spcPts val="0"/>
              </a:spcAft>
              <a:buClr>
                <a:schemeClr val="dk1"/>
              </a:buClr>
              <a:buSzPts val="1100"/>
              <a:buChar char="●"/>
            </a:pPr>
            <a:r>
              <a:rPr lang="en" sz="1100">
                <a:solidFill>
                  <a:schemeClr val="dk1"/>
                </a:solidFill>
              </a:rPr>
              <a:t>A teacher with novel ideas and solid mathematics.  </a:t>
            </a:r>
            <a:endParaRPr sz="1100">
              <a:solidFill>
                <a:schemeClr val="dk1"/>
              </a:solidFill>
            </a:endParaRPr>
          </a:p>
          <a:p>
            <a:pPr indent="-298450" lvl="0" marL="457200" rtl="0">
              <a:spcBef>
                <a:spcPts val="0"/>
              </a:spcBef>
              <a:spcAft>
                <a:spcPts val="0"/>
              </a:spcAft>
              <a:buClr>
                <a:schemeClr val="dk1"/>
              </a:buClr>
              <a:buSzPts val="1100"/>
              <a:buChar char="●"/>
            </a:pPr>
            <a:r>
              <a:rPr lang="en" sz="1100">
                <a:solidFill>
                  <a:schemeClr val="dk1"/>
                </a:solidFill>
              </a:rPr>
              <a:t>Someone willing to take risks, reevaluate, revise and try again. </a:t>
            </a:r>
            <a:endParaRPr sz="1100">
              <a:solidFill>
                <a:schemeClr val="dk1"/>
              </a:solidFill>
            </a:endParaRPr>
          </a:p>
          <a:p>
            <a:pPr indent="-298450" lvl="0" marL="457200" rtl="0">
              <a:spcBef>
                <a:spcPts val="0"/>
              </a:spcBef>
              <a:spcAft>
                <a:spcPts val="0"/>
              </a:spcAft>
              <a:buClr>
                <a:schemeClr val="dk1"/>
              </a:buClr>
              <a:buSzPts val="1100"/>
              <a:buChar char="●"/>
            </a:pPr>
            <a:r>
              <a:rPr lang="en" sz="1100">
                <a:solidFill>
                  <a:schemeClr val="dk1"/>
                </a:solidFill>
              </a:rPr>
              <a:t>Inquiry based classroom</a:t>
            </a:r>
            <a:endParaRPr sz="1100">
              <a:solidFill>
                <a:schemeClr val="dk1"/>
              </a:solidFill>
            </a:endParaRPr>
          </a:p>
          <a:p>
            <a:pPr indent="-298450" lvl="0" marL="457200" rtl="0">
              <a:spcBef>
                <a:spcPts val="0"/>
              </a:spcBef>
              <a:spcAft>
                <a:spcPts val="0"/>
              </a:spcAft>
              <a:buClr>
                <a:schemeClr val="dk1"/>
              </a:buClr>
              <a:buSzPts val="1100"/>
              <a:buChar char="●"/>
            </a:pPr>
            <a:r>
              <a:rPr lang="en" sz="1100">
                <a:solidFill>
                  <a:schemeClr val="dk1"/>
                </a:solidFill>
              </a:rPr>
              <a:t>A teacher skilled at connecting mathematics to other disciplines and real life.</a:t>
            </a:r>
            <a:endParaRPr sz="1100">
              <a:solidFill>
                <a:schemeClr val="dk1"/>
              </a:solidFill>
            </a:endParaRPr>
          </a:p>
          <a:p>
            <a:pPr indent="0" lvl="0" marL="0" rtl="0">
              <a:spcBef>
                <a:spcPts val="0"/>
              </a:spcBef>
              <a:spcAft>
                <a:spcPts val="0"/>
              </a:spcAft>
              <a:buNone/>
            </a:pPr>
            <a:r>
              <a:t/>
            </a:r>
            <a:endParaRPr sz="1100">
              <a:solidFill>
                <a:schemeClr val="dk1"/>
              </a:solidFill>
            </a:endParaRPr>
          </a:p>
          <a:p>
            <a:pPr indent="0" lvl="0" marL="0" rtl="0">
              <a:spcBef>
                <a:spcPts val="0"/>
              </a:spcBef>
              <a:spcAft>
                <a:spcPts val="0"/>
              </a:spcAft>
              <a:buNone/>
            </a:pPr>
            <a:r>
              <a:rPr b="1" lang="en" sz="1100" u="sng">
                <a:solidFill>
                  <a:schemeClr val="dk1"/>
                </a:solidFill>
              </a:rPr>
              <a:t>Letter of Recommendation</a:t>
            </a:r>
            <a:endParaRPr b="1" sz="1100" u="sng">
              <a:solidFill>
                <a:schemeClr val="dk1"/>
              </a:solidFill>
            </a:endParaRPr>
          </a:p>
          <a:p>
            <a:pPr indent="0" lvl="0" marL="0" rtl="0">
              <a:spcBef>
                <a:spcPts val="0"/>
              </a:spcBef>
              <a:spcAft>
                <a:spcPts val="0"/>
              </a:spcAft>
              <a:buNone/>
            </a:pPr>
            <a:r>
              <a:t/>
            </a:r>
            <a:endParaRPr b="1" sz="1100" u="sng">
              <a:solidFill>
                <a:schemeClr val="dk1"/>
              </a:solidFill>
            </a:endParaRPr>
          </a:p>
          <a:p>
            <a:pPr indent="0" lvl="0" marL="0" rtl="0">
              <a:spcBef>
                <a:spcPts val="0"/>
              </a:spcBef>
              <a:spcAft>
                <a:spcPts val="0"/>
              </a:spcAft>
              <a:buNone/>
            </a:pPr>
            <a:r>
              <a:rPr b="1" lang="en" sz="1100" u="sng">
                <a:solidFill>
                  <a:schemeClr val="dk1"/>
                </a:solidFill>
              </a:rPr>
              <a:t>Innovation and Engagement </a:t>
            </a:r>
            <a:endParaRPr b="1" sz="1100" u="sng">
              <a:solidFill>
                <a:schemeClr val="dk1"/>
              </a:solidFill>
            </a:endParaRPr>
          </a:p>
          <a:p>
            <a:pPr indent="0" lvl="0" marL="0" rtl="0">
              <a:spcBef>
                <a:spcPts val="0"/>
              </a:spcBef>
              <a:spcAft>
                <a:spcPts val="0"/>
              </a:spcAft>
              <a:buNone/>
            </a:pPr>
            <a:r>
              <a:rPr b="1" lang="en" sz="1100" u="sng">
                <a:solidFill>
                  <a:schemeClr val="dk1"/>
                </a:solidFill>
              </a:rPr>
              <a:t>Students are actively learning mathematics in the classroom.</a:t>
            </a:r>
            <a:endParaRPr b="1" sz="1100" u="sng">
              <a:solidFill>
                <a:schemeClr val="dk1"/>
              </a:solidFill>
            </a:endParaRPr>
          </a:p>
          <a:p>
            <a:pPr indent="0" lvl="0" marL="0" rtl="0">
              <a:spcBef>
                <a:spcPts val="0"/>
              </a:spcBef>
              <a:spcAft>
                <a:spcPts val="0"/>
              </a:spcAft>
              <a:buNone/>
            </a:pPr>
            <a:r>
              <a:rPr b="1" lang="en" sz="1100" u="sng">
                <a:solidFill>
                  <a:schemeClr val="dk1"/>
                </a:solidFill>
              </a:rPr>
              <a:t>Questioning in the Classroom</a:t>
            </a:r>
            <a:endParaRPr b="1" sz="1100" u="sng">
              <a:solidFill>
                <a:schemeClr val="dk1"/>
              </a:solidFill>
            </a:endParaRPr>
          </a:p>
          <a:p>
            <a:pPr indent="0" lvl="0" marL="0" rtl="0">
              <a:spcBef>
                <a:spcPts val="0"/>
              </a:spcBef>
              <a:spcAft>
                <a:spcPts val="0"/>
              </a:spcAft>
              <a:buClr>
                <a:schemeClr val="dk1"/>
              </a:buClr>
              <a:buSzPts val="1100"/>
              <a:buFont typeface="Arial"/>
              <a:buNone/>
            </a:pPr>
            <a:r>
              <a:rPr b="1" lang="en" sz="1100" u="sng">
                <a:solidFill>
                  <a:schemeClr val="dk1"/>
                </a:solidFill>
              </a:rPr>
              <a:t>Motivation</a:t>
            </a:r>
            <a:endParaRPr b="1" sz="1100" u="sng">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819150" y="845600"/>
            <a:ext cx="7888800" cy="2440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have you got to lose?</a:t>
            </a:r>
            <a:endParaRPr/>
          </a:p>
          <a:p>
            <a:pPr indent="0" lvl="0" marL="0">
              <a:spcBef>
                <a:spcPts val="0"/>
              </a:spcBef>
              <a:spcAft>
                <a:spcPts val="0"/>
              </a:spcAft>
              <a:buNone/>
            </a:pPr>
            <a:r>
              <a:t/>
            </a:r>
            <a:endParaRPr/>
          </a:p>
          <a:p>
            <a:pPr indent="-419100" lvl="0" marL="457200">
              <a:spcBef>
                <a:spcPts val="0"/>
              </a:spcBef>
              <a:spcAft>
                <a:spcPts val="0"/>
              </a:spcAft>
              <a:buSzPts val="3000"/>
              <a:buChar char="●"/>
            </a:pPr>
            <a:r>
              <a:rPr lang="en"/>
              <a:t>Initial application is easy.</a:t>
            </a:r>
            <a:endParaRPr/>
          </a:p>
          <a:p>
            <a:pPr indent="-419100" lvl="0" marL="457200">
              <a:spcBef>
                <a:spcPts val="0"/>
              </a:spcBef>
              <a:spcAft>
                <a:spcPts val="0"/>
              </a:spcAft>
              <a:buSzPts val="3000"/>
              <a:buChar char="●"/>
            </a:pPr>
            <a:r>
              <a:rPr lang="en"/>
              <a:t>Just a series of short response questions.</a:t>
            </a:r>
            <a:endParaRPr/>
          </a:p>
          <a:p>
            <a:pPr indent="-419100" lvl="0" marL="457200">
              <a:spcBef>
                <a:spcPts val="0"/>
              </a:spcBef>
              <a:spcAft>
                <a:spcPts val="0"/>
              </a:spcAft>
              <a:buSzPts val="3000"/>
              <a:buChar char="●"/>
            </a:pPr>
            <a:r>
              <a:rPr lang="en"/>
              <a:t>Applications likely open near the end of March and are usually due sometime in May.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These were my questions. </a:t>
            </a:r>
            <a:endParaRPr/>
          </a:p>
          <a:p>
            <a:pPr indent="0" lvl="0" marL="0">
              <a:spcBef>
                <a:spcPts val="0"/>
              </a:spcBef>
              <a:spcAft>
                <a:spcPts val="0"/>
              </a:spcAft>
              <a:buNone/>
            </a:pPr>
            <a:r>
              <a:t/>
            </a:r>
            <a:endParaRPr/>
          </a:p>
          <a:p>
            <a:pPr indent="0" lvl="0" marL="0">
              <a:spcBef>
                <a:spcPts val="0"/>
              </a:spcBef>
              <a:spcAft>
                <a:spcPts val="0"/>
              </a:spcAft>
              <a:buNone/>
            </a:pPr>
            <a:r>
              <a:rPr lang="en"/>
              <a:t>They may be modified for the coming year. Applications are not open yet.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idx="1" type="body"/>
          </p:nvPr>
        </p:nvSpPr>
        <p:spPr>
          <a:xfrm>
            <a:off x="673825" y="145350"/>
            <a:ext cx="7505700" cy="4818000"/>
          </a:xfrm>
          <a:prstGeom prst="rect">
            <a:avLst/>
          </a:prstGeom>
        </p:spPr>
        <p:txBody>
          <a:bodyPr anchorCtr="0" anchor="t" bIns="91425" lIns="91425" spcFirstLastPara="1" rIns="91425" wrap="square" tIns="91425">
            <a:noAutofit/>
          </a:bodyPr>
          <a:lstStyle/>
          <a:p>
            <a:pPr indent="-419100" lvl="0" marL="457200">
              <a:spcBef>
                <a:spcPts val="0"/>
              </a:spcBef>
              <a:spcAft>
                <a:spcPts val="0"/>
              </a:spcAft>
              <a:buClr>
                <a:schemeClr val="lt1"/>
              </a:buClr>
              <a:buSzPts val="3000"/>
              <a:buAutoNum type="arabicPeriod"/>
            </a:pPr>
            <a:r>
              <a:rPr lang="en" sz="3000">
                <a:solidFill>
                  <a:schemeClr val="lt1"/>
                </a:solidFill>
              </a:rPr>
              <a:t>Describe an innovative activity you implemented with your students in which the activity itself illustrates a relevant mathematical concept. If your activity was not implemented with 4th through 8th grade students, please also include a description of how it would be modified to work with this age group (200 words or less.) - This is 56 words….</a:t>
            </a:r>
            <a:endParaRPr sz="3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