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Raleway"/>
      <p:regular r:id="rId16"/>
      <p:bold r:id="rId17"/>
      <p:italic r:id="rId18"/>
      <p:boldItalic r:id="rId19"/>
    </p:embeddedFont>
    <p:embeddedFont>
      <p:font typeface="Roboto"/>
      <p:regular r:id="rId20"/>
      <p:bold r:id="rId21"/>
      <p:italic r:id="rId22"/>
      <p:boldItalic r:id="rId23"/>
    </p:embeddedFont>
    <p:embeddedFont>
      <p:font typeface="Lato"/>
      <p:regular r:id="rId24"/>
      <p:bold r:id="rId25"/>
      <p:italic r:id="rId26"/>
      <p:boldItalic r:id="rId27"/>
    </p:embeddedFont>
    <p:embeddedFont>
      <p:font typeface="Oswald"/>
      <p:regular r:id="rId28"/>
      <p:bold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9797C706-96CE-4AA7-AD68-8478FEFB88F7}">
  <a:tblStyle styleId="{9797C706-96CE-4AA7-AD68-8478FEFB88F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regular.fntdata"/><Relationship Id="rId22" Type="http://schemas.openxmlformats.org/officeDocument/2006/relationships/font" Target="fonts/Roboto-italic.fntdata"/><Relationship Id="rId21" Type="http://schemas.openxmlformats.org/officeDocument/2006/relationships/font" Target="fonts/Roboto-bold.fntdata"/><Relationship Id="rId24" Type="http://schemas.openxmlformats.org/officeDocument/2006/relationships/font" Target="fonts/Lato-regular.fntdata"/><Relationship Id="rId23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Lato-italic.fntdata"/><Relationship Id="rId25" Type="http://schemas.openxmlformats.org/officeDocument/2006/relationships/font" Target="fonts/Lato-bold.fntdata"/><Relationship Id="rId28" Type="http://schemas.openxmlformats.org/officeDocument/2006/relationships/font" Target="fonts/Oswald-regular.fntdata"/><Relationship Id="rId27" Type="http://schemas.openxmlformats.org/officeDocument/2006/relationships/font" Target="fonts/La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Oswald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aleway-bold.fntdata"/><Relationship Id="rId16" Type="http://schemas.openxmlformats.org/officeDocument/2006/relationships/font" Target="fonts/Raleway-regular.fntdata"/><Relationship Id="rId19" Type="http://schemas.openxmlformats.org/officeDocument/2006/relationships/font" Target="fonts/Raleway-boldItalic.fntdata"/><Relationship Id="rId18" Type="http://schemas.openxmlformats.org/officeDocument/2006/relationships/font" Target="fonts/Raleway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Shape 1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Shape 14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Shape 74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Shape 7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Shape 77"/>
          <p:cNvSpPr txBox="1"/>
          <p:nvPr>
            <p:ph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Shape 18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Shape 1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Shape 21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Shape 2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Shape 2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Shape 2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Shape 3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Shape 3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Shape 3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Shape 4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Shape 4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Shape 4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Shape 4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Shape 50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Shape 52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Shape 56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Shape 5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Shape 5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Shape 59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Shape 6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Shape 6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Shape 6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Shape 66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Shape 68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mathematicsvisionproject.org/" TargetMode="External"/><Relationship Id="rId4" Type="http://schemas.openxmlformats.org/officeDocument/2006/relationships/hyperlink" Target="https://creativecommons.org/licenses/by/4.0/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PCMI-Inspired Differentiation</a:t>
            </a:r>
            <a:endParaRPr/>
          </a:p>
        </p:txBody>
      </p:sp>
      <p:sp>
        <p:nvSpPr>
          <p:cNvPr id="87" name="Shape 87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Zach Coverstone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PCMI Alum ‘16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>
            <p:ph type="title"/>
          </p:nvPr>
        </p:nvSpPr>
        <p:spPr>
          <a:xfrm>
            <a:off x="627725" y="146560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PCMI Morning Math</a:t>
            </a:r>
            <a:endParaRPr/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Opener</a:t>
            </a:r>
            <a:endParaRPr sz="3600"/>
          </a:p>
          <a:p>
            <a:pPr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Important Stuff</a:t>
            </a:r>
            <a:endParaRPr sz="3600"/>
          </a:p>
          <a:p>
            <a:pPr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Neat Stuff</a:t>
            </a:r>
            <a:endParaRPr sz="3600"/>
          </a:p>
          <a:p>
            <a:pPr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Tough Stuff</a:t>
            </a:r>
            <a:endParaRPr sz="3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Idealism</a:t>
            </a:r>
            <a:endParaRPr/>
          </a:p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400"/>
              <a:t>All students will complete all tasks every week.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Realism</a:t>
            </a:r>
            <a:endParaRPr/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100% of my students can do ______________.</a:t>
            </a:r>
            <a:endParaRPr sz="2400"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/>
              <a:t>70% of my students can do _____________.</a:t>
            </a:r>
            <a:endParaRPr sz="2400"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400"/>
              <a:t>30% of my students can do _______________.</a:t>
            </a:r>
            <a:endParaRPr sz="2400"/>
          </a:p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881850" y="3957175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200"/>
              <a:t>Thanks to P. Cryder</a:t>
            </a:r>
            <a:endParaRPr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Level Cycle</a:t>
            </a:r>
            <a:endParaRPr/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Adapted from  </a:t>
            </a:r>
            <a:r>
              <a:rPr lang="en" u="sng">
                <a:solidFill>
                  <a:schemeClr val="hlink"/>
                </a:solidFill>
                <a:hlinkClick r:id="rId3"/>
              </a:rPr>
              <a:t>“Mathematics Vision Project”</a:t>
            </a:r>
            <a:r>
              <a:rPr lang="en"/>
              <a:t>, </a:t>
            </a:r>
            <a:endParaRPr/>
          </a:p>
          <a:p>
            <a:pPr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CC-BY-4.0</a:t>
            </a:r>
            <a:endParaRPr/>
          </a:p>
        </p:txBody>
      </p:sp>
      <p:grpSp>
        <p:nvGrpSpPr>
          <p:cNvPr id="113" name="Shape 113"/>
          <p:cNvGrpSpPr/>
          <p:nvPr/>
        </p:nvGrpSpPr>
        <p:grpSpPr>
          <a:xfrm>
            <a:off x="6166063" y="1520198"/>
            <a:ext cx="2958454" cy="3298347"/>
            <a:chOff x="4184863" y="1520198"/>
            <a:chExt cx="2958454" cy="3298347"/>
          </a:xfrm>
        </p:grpSpPr>
        <p:sp>
          <p:nvSpPr>
            <p:cNvPr id="114" name="Shape 114"/>
            <p:cNvSpPr/>
            <p:nvPr/>
          </p:nvSpPr>
          <p:spPr>
            <a:xfrm rot="-3280088">
              <a:off x="4136321" y="2563569"/>
              <a:ext cx="3184127" cy="1211606"/>
            </a:xfrm>
            <a:custGeom>
              <a:pathLst>
                <a:path extrusionOk="0" h="187" w="492">
                  <a:moveTo>
                    <a:pt x="457" y="0"/>
                  </a:moveTo>
                  <a:cubicBezTo>
                    <a:pt x="416" y="91"/>
                    <a:pt x="325" y="155"/>
                    <a:pt x="218" y="155"/>
                  </a:cubicBezTo>
                  <a:cubicBezTo>
                    <a:pt x="137" y="155"/>
                    <a:pt x="64" y="118"/>
                    <a:pt x="17" y="60"/>
                  </a:cubicBezTo>
                  <a:cubicBezTo>
                    <a:pt x="11" y="70"/>
                    <a:pt x="5" y="80"/>
                    <a:pt x="0" y="90"/>
                  </a:cubicBezTo>
                  <a:cubicBezTo>
                    <a:pt x="54" y="150"/>
                    <a:pt x="132" y="187"/>
                    <a:pt x="218" y="187"/>
                  </a:cubicBezTo>
                  <a:cubicBezTo>
                    <a:pt x="343" y="187"/>
                    <a:pt x="449" y="109"/>
                    <a:pt x="492" y="0"/>
                  </a:cubicBezTo>
                  <a:cubicBezTo>
                    <a:pt x="480" y="0"/>
                    <a:pt x="468" y="1"/>
                    <a:pt x="457" y="0"/>
                  </a:cubicBezTo>
                  <a:close/>
                </a:path>
              </a:pathLst>
            </a:custGeom>
            <a:solidFill>
              <a:srgbClr val="A1C3FA"/>
            </a:solidFill>
            <a:ln cap="flat" cmpd="sng" w="9525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Shape 115"/>
            <p:cNvSpPr/>
            <p:nvPr/>
          </p:nvSpPr>
          <p:spPr>
            <a:xfrm rot="-3280088">
              <a:off x="4100923" y="2460157"/>
              <a:ext cx="2729637" cy="1205146"/>
            </a:xfrm>
            <a:custGeom>
              <a:pathLst>
                <a:path extrusionOk="0" h="194" w="440">
                  <a:moveTo>
                    <a:pt x="262" y="39"/>
                  </a:moveTo>
                  <a:cubicBezTo>
                    <a:pt x="206" y="71"/>
                    <a:pt x="134" y="53"/>
                    <a:pt x="100" y="0"/>
                  </a:cubicBezTo>
                  <a:cubicBezTo>
                    <a:pt x="57" y="25"/>
                    <a:pt x="24" y="60"/>
                    <a:pt x="0" y="99"/>
                  </a:cubicBezTo>
                  <a:cubicBezTo>
                    <a:pt x="47" y="157"/>
                    <a:pt x="120" y="194"/>
                    <a:pt x="201" y="194"/>
                  </a:cubicBezTo>
                  <a:cubicBezTo>
                    <a:pt x="308" y="194"/>
                    <a:pt x="399" y="130"/>
                    <a:pt x="440" y="39"/>
                  </a:cubicBezTo>
                  <a:cubicBezTo>
                    <a:pt x="393" y="37"/>
                    <a:pt x="346" y="24"/>
                    <a:pt x="303" y="0"/>
                  </a:cubicBezTo>
                  <a:cubicBezTo>
                    <a:pt x="292" y="15"/>
                    <a:pt x="279" y="29"/>
                    <a:pt x="262" y="39"/>
                  </a:cubicBezTo>
                  <a:close/>
                </a:path>
              </a:pathLst>
            </a:custGeom>
            <a:solidFill>
              <a:srgbClr val="307BF3"/>
            </a:solidFill>
            <a:ln cap="flat" cmpd="sng" w="9525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Shape 116"/>
            <p:cNvSpPr txBox="1"/>
            <p:nvPr/>
          </p:nvSpPr>
          <p:spPr>
            <a:xfrm rot="-3779206">
              <a:off x="4733052" y="2863735"/>
              <a:ext cx="1577952" cy="5632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Reflect about the pattern using a journal (Canvas)</a:t>
              </a:r>
              <a:endParaRPr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17" name="Shape 117"/>
          <p:cNvGrpSpPr/>
          <p:nvPr/>
        </p:nvGrpSpPr>
        <p:grpSpPr>
          <a:xfrm>
            <a:off x="4838931" y="-71332"/>
            <a:ext cx="3293577" cy="3222916"/>
            <a:chOff x="2857731" y="-71332"/>
            <a:chExt cx="3293577" cy="3222916"/>
          </a:xfrm>
        </p:grpSpPr>
        <p:sp>
          <p:nvSpPr>
            <p:cNvPr id="118" name="Shape 118"/>
            <p:cNvSpPr/>
            <p:nvPr/>
          </p:nvSpPr>
          <p:spPr>
            <a:xfrm rot="-3280089">
              <a:off x="3410337" y="297186"/>
              <a:ext cx="2188366" cy="2485879"/>
            </a:xfrm>
            <a:custGeom>
              <a:pathLst>
                <a:path extrusionOk="0" h="384" w="338">
                  <a:moveTo>
                    <a:pt x="45" y="32"/>
                  </a:moveTo>
                  <a:cubicBezTo>
                    <a:pt x="189" y="32"/>
                    <a:pt x="306" y="148"/>
                    <a:pt x="306" y="292"/>
                  </a:cubicBezTo>
                  <a:cubicBezTo>
                    <a:pt x="306" y="325"/>
                    <a:pt x="300" y="355"/>
                    <a:pt x="289" y="384"/>
                  </a:cubicBezTo>
                  <a:cubicBezTo>
                    <a:pt x="301" y="384"/>
                    <a:pt x="312" y="384"/>
                    <a:pt x="324" y="383"/>
                  </a:cubicBezTo>
                  <a:cubicBezTo>
                    <a:pt x="333" y="354"/>
                    <a:pt x="338" y="324"/>
                    <a:pt x="338" y="292"/>
                  </a:cubicBezTo>
                  <a:cubicBezTo>
                    <a:pt x="338" y="131"/>
                    <a:pt x="207" y="0"/>
                    <a:pt x="45" y="0"/>
                  </a:cubicBezTo>
                  <a:cubicBezTo>
                    <a:pt x="30" y="0"/>
                    <a:pt x="15" y="1"/>
                    <a:pt x="0" y="3"/>
                  </a:cubicBezTo>
                  <a:cubicBezTo>
                    <a:pt x="6" y="13"/>
                    <a:pt x="12" y="23"/>
                    <a:pt x="18" y="33"/>
                  </a:cubicBezTo>
                  <a:cubicBezTo>
                    <a:pt x="27" y="32"/>
                    <a:pt x="36" y="32"/>
                    <a:pt x="45" y="32"/>
                  </a:cubicBezTo>
                  <a:close/>
                </a:path>
              </a:pathLst>
            </a:custGeom>
            <a:solidFill>
              <a:srgbClr val="A1C3FA"/>
            </a:solidFill>
            <a:ln cap="flat" cmpd="sng" w="9525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Shape 119"/>
            <p:cNvSpPr/>
            <p:nvPr/>
          </p:nvSpPr>
          <p:spPr>
            <a:xfrm rot="-3280088">
              <a:off x="3667674" y="581521"/>
              <a:ext cx="1790169" cy="2186080"/>
            </a:xfrm>
            <a:custGeom>
              <a:pathLst>
                <a:path extrusionOk="0" h="352" w="288">
                  <a:moveTo>
                    <a:pt x="27" y="0"/>
                  </a:moveTo>
                  <a:cubicBezTo>
                    <a:pt x="18" y="0"/>
                    <a:pt x="9" y="0"/>
                    <a:pt x="0" y="1"/>
                  </a:cubicBezTo>
                  <a:cubicBezTo>
                    <a:pt x="21" y="43"/>
                    <a:pt x="34" y="90"/>
                    <a:pt x="35" y="140"/>
                  </a:cubicBezTo>
                  <a:cubicBezTo>
                    <a:pt x="74" y="142"/>
                    <a:pt x="111" y="163"/>
                    <a:pt x="132" y="200"/>
                  </a:cubicBezTo>
                  <a:cubicBezTo>
                    <a:pt x="153" y="236"/>
                    <a:pt x="153" y="279"/>
                    <a:pt x="136" y="315"/>
                  </a:cubicBezTo>
                  <a:cubicBezTo>
                    <a:pt x="179" y="339"/>
                    <a:pt x="225" y="351"/>
                    <a:pt x="271" y="352"/>
                  </a:cubicBezTo>
                  <a:cubicBezTo>
                    <a:pt x="282" y="323"/>
                    <a:pt x="288" y="293"/>
                    <a:pt x="288" y="260"/>
                  </a:cubicBezTo>
                  <a:cubicBezTo>
                    <a:pt x="288" y="116"/>
                    <a:pt x="171" y="0"/>
                    <a:pt x="27" y="0"/>
                  </a:cubicBezTo>
                  <a:close/>
                </a:path>
              </a:pathLst>
            </a:custGeom>
            <a:solidFill>
              <a:srgbClr val="0D5DDF"/>
            </a:solidFill>
            <a:ln cap="flat" cmpd="sng" w="9525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Shape 120"/>
            <p:cNvSpPr txBox="1"/>
            <p:nvPr/>
          </p:nvSpPr>
          <p:spPr>
            <a:xfrm>
              <a:off x="3782825" y="1153125"/>
              <a:ext cx="1578000" cy="56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Notice a pattern by doing a task</a:t>
              </a:r>
              <a:endParaRPr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21" name="Shape 121"/>
          <p:cNvGrpSpPr/>
          <p:nvPr/>
        </p:nvGrpSpPr>
        <p:grpSpPr>
          <a:xfrm>
            <a:off x="3941087" y="1684671"/>
            <a:ext cx="3424433" cy="3122279"/>
            <a:chOff x="1959887" y="1684671"/>
            <a:chExt cx="3424433" cy="3122279"/>
          </a:xfrm>
        </p:grpSpPr>
        <p:sp>
          <p:nvSpPr>
            <p:cNvPr id="122" name="Shape 122"/>
            <p:cNvSpPr/>
            <p:nvPr/>
          </p:nvSpPr>
          <p:spPr>
            <a:xfrm rot="-3280088">
              <a:off x="2859669" y="1740600"/>
              <a:ext cx="1624870" cy="3045726"/>
            </a:xfrm>
            <a:custGeom>
              <a:pathLst>
                <a:path extrusionOk="0" h="470" w="251">
                  <a:moveTo>
                    <a:pt x="32" y="286"/>
                  </a:moveTo>
                  <a:cubicBezTo>
                    <a:pt x="32" y="157"/>
                    <a:pt x="127" y="49"/>
                    <a:pt x="251" y="29"/>
                  </a:cubicBezTo>
                  <a:cubicBezTo>
                    <a:pt x="245" y="19"/>
                    <a:pt x="239" y="9"/>
                    <a:pt x="233" y="0"/>
                  </a:cubicBezTo>
                  <a:cubicBezTo>
                    <a:pt x="100" y="28"/>
                    <a:pt x="0" y="145"/>
                    <a:pt x="0" y="286"/>
                  </a:cubicBezTo>
                  <a:cubicBezTo>
                    <a:pt x="0" y="356"/>
                    <a:pt x="25" y="420"/>
                    <a:pt x="65" y="470"/>
                  </a:cubicBezTo>
                  <a:cubicBezTo>
                    <a:pt x="70" y="460"/>
                    <a:pt x="76" y="450"/>
                    <a:pt x="82" y="440"/>
                  </a:cubicBezTo>
                  <a:cubicBezTo>
                    <a:pt x="51" y="397"/>
                    <a:pt x="32" y="344"/>
                    <a:pt x="32" y="286"/>
                  </a:cubicBezTo>
                  <a:close/>
                </a:path>
              </a:pathLst>
            </a:custGeom>
            <a:solidFill>
              <a:srgbClr val="A1C3FA"/>
            </a:solidFill>
            <a:ln cap="flat" cmpd="sng" w="9525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Shape 123"/>
            <p:cNvSpPr/>
            <p:nvPr/>
          </p:nvSpPr>
          <p:spPr>
            <a:xfrm rot="-3280089">
              <a:off x="3037225" y="1789647"/>
              <a:ext cx="1575644" cy="2550423"/>
            </a:xfrm>
            <a:custGeom>
              <a:pathLst>
                <a:path extrusionOk="0" h="411" w="254">
                  <a:moveTo>
                    <a:pt x="152" y="311"/>
                  </a:moveTo>
                  <a:cubicBezTo>
                    <a:pt x="124" y="254"/>
                    <a:pt x="145" y="185"/>
                    <a:pt x="200" y="153"/>
                  </a:cubicBezTo>
                  <a:cubicBezTo>
                    <a:pt x="217" y="143"/>
                    <a:pt x="236" y="137"/>
                    <a:pt x="254" y="136"/>
                  </a:cubicBezTo>
                  <a:cubicBezTo>
                    <a:pt x="253" y="87"/>
                    <a:pt x="241" y="41"/>
                    <a:pt x="219" y="0"/>
                  </a:cubicBezTo>
                  <a:cubicBezTo>
                    <a:pt x="95" y="20"/>
                    <a:pt x="0" y="128"/>
                    <a:pt x="0" y="257"/>
                  </a:cubicBezTo>
                  <a:cubicBezTo>
                    <a:pt x="0" y="315"/>
                    <a:pt x="19" y="368"/>
                    <a:pt x="50" y="411"/>
                  </a:cubicBezTo>
                  <a:cubicBezTo>
                    <a:pt x="75" y="371"/>
                    <a:pt x="110" y="337"/>
                    <a:pt x="152" y="311"/>
                  </a:cubicBezTo>
                  <a:close/>
                </a:path>
              </a:pathLst>
            </a:custGeom>
            <a:solidFill>
              <a:srgbClr val="0944A1"/>
            </a:solidFill>
            <a:ln cap="flat" cmpd="sng" w="9525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Shape 124"/>
            <p:cNvSpPr txBox="1"/>
            <p:nvPr/>
          </p:nvSpPr>
          <p:spPr>
            <a:xfrm flipH="1" rot="3725110">
              <a:off x="2866277" y="2863871"/>
              <a:ext cx="1577671" cy="5631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Practice the pattern (Mathspace)</a:t>
              </a:r>
              <a:endParaRPr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“Completing the Square”</a:t>
            </a:r>
            <a:endParaRPr/>
          </a:p>
        </p:txBody>
      </p:sp>
      <p:grpSp>
        <p:nvGrpSpPr>
          <p:cNvPr id="130" name="Shape 130"/>
          <p:cNvGrpSpPr/>
          <p:nvPr/>
        </p:nvGrpSpPr>
        <p:grpSpPr>
          <a:xfrm>
            <a:off x="0" y="1189989"/>
            <a:ext cx="2214600" cy="3217636"/>
            <a:chOff x="0" y="1189989"/>
            <a:chExt cx="2214600" cy="3217636"/>
          </a:xfrm>
        </p:grpSpPr>
        <p:sp>
          <p:nvSpPr>
            <p:cNvPr id="131" name="Shape 131"/>
            <p:cNvSpPr/>
            <p:nvPr/>
          </p:nvSpPr>
          <p:spPr>
            <a:xfrm>
              <a:off x="0" y="1189989"/>
              <a:ext cx="2214600" cy="669000"/>
            </a:xfrm>
            <a:prstGeom prst="homePlate">
              <a:avLst>
                <a:gd fmla="val 50000" name="adj"/>
              </a:avLst>
            </a:prstGeom>
            <a:solidFill>
              <a:srgbClr val="0944A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Level</a:t>
              </a:r>
              <a:r>
                <a:rPr lang="en" sz="18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1</a:t>
              </a:r>
              <a:endParaRPr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2" name="Shape 132"/>
            <p:cNvSpPr txBox="1"/>
            <p:nvPr/>
          </p:nvSpPr>
          <p:spPr>
            <a:xfrm>
              <a:off x="295050" y="2057125"/>
              <a:ext cx="1624500" cy="235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What everyone should do &amp; review and an introduction to the new material this week</a:t>
              </a:r>
              <a:endParaRPr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33" name="Shape 133"/>
          <p:cNvGrpSpPr/>
          <p:nvPr/>
        </p:nvGrpSpPr>
        <p:grpSpPr>
          <a:xfrm>
            <a:off x="1838325" y="1189775"/>
            <a:ext cx="2064000" cy="3217850"/>
            <a:chOff x="1838325" y="1189775"/>
            <a:chExt cx="2064000" cy="3217850"/>
          </a:xfrm>
        </p:grpSpPr>
        <p:sp>
          <p:nvSpPr>
            <p:cNvPr id="134" name="Shape 134"/>
            <p:cNvSpPr/>
            <p:nvPr/>
          </p:nvSpPr>
          <p:spPr>
            <a:xfrm>
              <a:off x="1838325" y="1189775"/>
              <a:ext cx="2064000" cy="669000"/>
            </a:xfrm>
            <a:prstGeom prst="chevron">
              <a:avLst>
                <a:gd fmla="val 50000" name="adj"/>
              </a:avLst>
            </a:prstGeom>
            <a:solidFill>
              <a:srgbClr val="0C58D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Level</a:t>
              </a:r>
              <a:r>
                <a:rPr lang="en" sz="18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2</a:t>
              </a:r>
              <a:endParaRPr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5" name="Shape 135"/>
            <p:cNvSpPr txBox="1"/>
            <p:nvPr/>
          </p:nvSpPr>
          <p:spPr>
            <a:xfrm>
              <a:off x="2017250" y="2057125"/>
              <a:ext cx="1624500" cy="235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36" name="Shape 136"/>
          <p:cNvGrpSpPr/>
          <p:nvPr/>
        </p:nvGrpSpPr>
        <p:grpSpPr>
          <a:xfrm>
            <a:off x="3516750" y="1189775"/>
            <a:ext cx="2064000" cy="3217850"/>
            <a:chOff x="3516750" y="1189775"/>
            <a:chExt cx="2064000" cy="3217850"/>
          </a:xfrm>
        </p:grpSpPr>
        <p:sp>
          <p:nvSpPr>
            <p:cNvPr id="137" name="Shape 137"/>
            <p:cNvSpPr/>
            <p:nvPr/>
          </p:nvSpPr>
          <p:spPr>
            <a:xfrm>
              <a:off x="3516750" y="1189775"/>
              <a:ext cx="2064000" cy="669000"/>
            </a:xfrm>
            <a:prstGeom prst="chevron">
              <a:avLst>
                <a:gd fmla="val 50000" name="adj"/>
              </a:avLst>
            </a:prstGeom>
            <a:solidFill>
              <a:srgbClr val="0D5D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Level</a:t>
              </a:r>
              <a:r>
                <a:rPr lang="en" sz="18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3</a:t>
              </a:r>
              <a:endParaRPr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8" name="Shape 138"/>
            <p:cNvSpPr txBox="1"/>
            <p:nvPr/>
          </p:nvSpPr>
          <p:spPr>
            <a:xfrm>
              <a:off x="3739450" y="2057125"/>
              <a:ext cx="1624500" cy="235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39" name="Shape 139"/>
          <p:cNvGrpSpPr/>
          <p:nvPr/>
        </p:nvGrpSpPr>
        <p:grpSpPr>
          <a:xfrm>
            <a:off x="6874025" y="1189775"/>
            <a:ext cx="2064000" cy="3217850"/>
            <a:chOff x="6874025" y="1189775"/>
            <a:chExt cx="2064000" cy="3217850"/>
          </a:xfrm>
        </p:grpSpPr>
        <p:sp>
          <p:nvSpPr>
            <p:cNvPr id="140" name="Shape 140"/>
            <p:cNvSpPr/>
            <p:nvPr/>
          </p:nvSpPr>
          <p:spPr>
            <a:xfrm>
              <a:off x="6874025" y="1189775"/>
              <a:ext cx="2064000" cy="669000"/>
            </a:xfrm>
            <a:prstGeom prst="chevron">
              <a:avLst>
                <a:gd fmla="val 50000" name="adj"/>
              </a:avLst>
            </a:prstGeom>
            <a:solidFill>
              <a:srgbClr val="307B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Honors</a:t>
              </a:r>
              <a:endParaRPr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41" name="Shape 141"/>
            <p:cNvSpPr txBox="1"/>
            <p:nvPr/>
          </p:nvSpPr>
          <p:spPr>
            <a:xfrm>
              <a:off x="7183850" y="2057125"/>
              <a:ext cx="1624500" cy="235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For those who want the challenge (honors credit).</a:t>
              </a:r>
              <a:endParaRPr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42" name="Shape 142"/>
          <p:cNvGrpSpPr/>
          <p:nvPr/>
        </p:nvGrpSpPr>
        <p:grpSpPr>
          <a:xfrm>
            <a:off x="5195350" y="1189775"/>
            <a:ext cx="2064000" cy="3217850"/>
            <a:chOff x="5195350" y="1189775"/>
            <a:chExt cx="2064000" cy="3217850"/>
          </a:xfrm>
        </p:grpSpPr>
        <p:sp>
          <p:nvSpPr>
            <p:cNvPr id="143" name="Shape 143"/>
            <p:cNvSpPr/>
            <p:nvPr/>
          </p:nvSpPr>
          <p:spPr>
            <a:xfrm>
              <a:off x="5195350" y="1189775"/>
              <a:ext cx="2064000" cy="669000"/>
            </a:xfrm>
            <a:prstGeom prst="chevron">
              <a:avLst>
                <a:gd fmla="val 50000" name="adj"/>
              </a:avLst>
            </a:prstGeom>
            <a:solidFill>
              <a:srgbClr val="0E65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Level</a:t>
              </a:r>
              <a:r>
                <a:rPr lang="en" sz="18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4</a:t>
              </a:r>
              <a:endParaRPr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44" name="Shape 144"/>
            <p:cNvSpPr txBox="1"/>
            <p:nvPr/>
          </p:nvSpPr>
          <p:spPr>
            <a:xfrm>
              <a:off x="5461650" y="2057125"/>
              <a:ext cx="1624500" cy="235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45" name="Shape 145"/>
          <p:cNvSpPr txBox="1"/>
          <p:nvPr/>
        </p:nvSpPr>
        <p:spPr>
          <a:xfrm>
            <a:off x="2202625" y="2045300"/>
            <a:ext cx="4671300" cy="8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Gradually more advanced material that fits the theme for the week.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“Completing the Square”</a:t>
            </a:r>
            <a:endParaRPr/>
          </a:p>
        </p:txBody>
      </p:sp>
      <p:grpSp>
        <p:nvGrpSpPr>
          <p:cNvPr id="151" name="Shape 151"/>
          <p:cNvGrpSpPr/>
          <p:nvPr/>
        </p:nvGrpSpPr>
        <p:grpSpPr>
          <a:xfrm>
            <a:off x="0" y="1189989"/>
            <a:ext cx="2214600" cy="3217636"/>
            <a:chOff x="0" y="1189989"/>
            <a:chExt cx="2214600" cy="3217636"/>
          </a:xfrm>
        </p:grpSpPr>
        <p:sp>
          <p:nvSpPr>
            <p:cNvPr id="152" name="Shape 152"/>
            <p:cNvSpPr/>
            <p:nvPr/>
          </p:nvSpPr>
          <p:spPr>
            <a:xfrm>
              <a:off x="0" y="1189989"/>
              <a:ext cx="2214600" cy="669000"/>
            </a:xfrm>
            <a:prstGeom prst="homePlate">
              <a:avLst>
                <a:gd fmla="val 50000" name="adj"/>
              </a:avLst>
            </a:prstGeom>
            <a:solidFill>
              <a:srgbClr val="0944A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Level 1</a:t>
              </a:r>
              <a:endParaRPr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53" name="Shape 153"/>
            <p:cNvSpPr txBox="1"/>
            <p:nvPr/>
          </p:nvSpPr>
          <p:spPr>
            <a:xfrm>
              <a:off x="295050" y="2057125"/>
              <a:ext cx="1624500" cy="235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Review of complex numbers and rational exponents</a:t>
              </a:r>
              <a:endParaRPr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How to complete the square with x^2 + bx + c, b even, using Algebra Tiles.</a:t>
              </a:r>
              <a:endParaRPr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54" name="Shape 154"/>
          <p:cNvGrpSpPr/>
          <p:nvPr/>
        </p:nvGrpSpPr>
        <p:grpSpPr>
          <a:xfrm>
            <a:off x="1838325" y="1189775"/>
            <a:ext cx="2064000" cy="3217850"/>
            <a:chOff x="1838325" y="1189775"/>
            <a:chExt cx="2064000" cy="3217850"/>
          </a:xfrm>
        </p:grpSpPr>
        <p:sp>
          <p:nvSpPr>
            <p:cNvPr id="155" name="Shape 155"/>
            <p:cNvSpPr/>
            <p:nvPr/>
          </p:nvSpPr>
          <p:spPr>
            <a:xfrm>
              <a:off x="1838325" y="1189775"/>
              <a:ext cx="2064000" cy="669000"/>
            </a:xfrm>
            <a:prstGeom prst="chevron">
              <a:avLst>
                <a:gd fmla="val 50000" name="adj"/>
              </a:avLst>
            </a:prstGeom>
            <a:solidFill>
              <a:srgbClr val="0C58D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Level 2</a:t>
              </a:r>
              <a:endParaRPr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56" name="Shape 156"/>
            <p:cNvSpPr txBox="1"/>
            <p:nvPr/>
          </p:nvSpPr>
          <p:spPr>
            <a:xfrm>
              <a:off x="2017250" y="2057125"/>
              <a:ext cx="1624500" cy="235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latin typeface="Roboto"/>
                  <a:ea typeface="Roboto"/>
                  <a:cs typeface="Roboto"/>
                  <a:sym typeface="Roboto"/>
                </a:rPr>
                <a:t>Completing the square with “Imperfect squares”. </a:t>
              </a:r>
              <a:endParaRPr sz="160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57" name="Shape 157"/>
          <p:cNvGrpSpPr/>
          <p:nvPr/>
        </p:nvGrpSpPr>
        <p:grpSpPr>
          <a:xfrm>
            <a:off x="3516750" y="1189775"/>
            <a:ext cx="2064000" cy="3217850"/>
            <a:chOff x="3516750" y="1189775"/>
            <a:chExt cx="2064000" cy="3217850"/>
          </a:xfrm>
        </p:grpSpPr>
        <p:sp>
          <p:nvSpPr>
            <p:cNvPr id="158" name="Shape 158"/>
            <p:cNvSpPr/>
            <p:nvPr/>
          </p:nvSpPr>
          <p:spPr>
            <a:xfrm>
              <a:off x="3516750" y="1189775"/>
              <a:ext cx="2064000" cy="669000"/>
            </a:xfrm>
            <a:prstGeom prst="chevron">
              <a:avLst>
                <a:gd fmla="val 50000" name="adj"/>
              </a:avLst>
            </a:prstGeom>
            <a:solidFill>
              <a:srgbClr val="0D5D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Level 3</a:t>
              </a:r>
              <a:endParaRPr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59" name="Shape 159"/>
            <p:cNvSpPr txBox="1"/>
            <p:nvPr/>
          </p:nvSpPr>
          <p:spPr>
            <a:xfrm>
              <a:off x="3739450" y="2057125"/>
              <a:ext cx="1624500" cy="235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latin typeface="Roboto"/>
                  <a:ea typeface="Roboto"/>
                  <a:cs typeface="Roboto"/>
                  <a:sym typeface="Roboto"/>
                </a:rPr>
                <a:t>Completing the square with a is not 1, both perfectly and “imperfectly”.</a:t>
              </a:r>
              <a:endParaRPr sz="160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60" name="Shape 160"/>
          <p:cNvGrpSpPr/>
          <p:nvPr/>
        </p:nvGrpSpPr>
        <p:grpSpPr>
          <a:xfrm>
            <a:off x="6874025" y="1189775"/>
            <a:ext cx="2064000" cy="3217850"/>
            <a:chOff x="6874025" y="1189775"/>
            <a:chExt cx="2064000" cy="3217850"/>
          </a:xfrm>
        </p:grpSpPr>
        <p:sp>
          <p:nvSpPr>
            <p:cNvPr id="161" name="Shape 161"/>
            <p:cNvSpPr/>
            <p:nvPr/>
          </p:nvSpPr>
          <p:spPr>
            <a:xfrm>
              <a:off x="6874025" y="1189775"/>
              <a:ext cx="2064000" cy="669000"/>
            </a:xfrm>
            <a:prstGeom prst="chevron">
              <a:avLst>
                <a:gd fmla="val 50000" name="adj"/>
              </a:avLst>
            </a:prstGeom>
            <a:solidFill>
              <a:srgbClr val="307B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Honors</a:t>
              </a:r>
              <a:endParaRPr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62" name="Shape 162"/>
            <p:cNvSpPr txBox="1"/>
            <p:nvPr/>
          </p:nvSpPr>
          <p:spPr>
            <a:xfrm>
              <a:off x="7183850" y="2057125"/>
              <a:ext cx="1624500" cy="235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latin typeface="Roboto"/>
                  <a:ea typeface="Roboto"/>
                  <a:cs typeface="Roboto"/>
                  <a:sym typeface="Roboto"/>
                </a:rPr>
                <a:t>The modulus of a complex number </a:t>
              </a:r>
              <a:r>
                <a:rPr lang="en" sz="1600">
                  <a:latin typeface="Roboto"/>
                  <a:ea typeface="Roboto"/>
                  <a:cs typeface="Roboto"/>
                  <a:sym typeface="Roboto"/>
                </a:rPr>
                <a:t>(honors credit).</a:t>
              </a:r>
              <a:endParaRPr sz="160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63" name="Shape 163"/>
          <p:cNvGrpSpPr/>
          <p:nvPr/>
        </p:nvGrpSpPr>
        <p:grpSpPr>
          <a:xfrm>
            <a:off x="5195350" y="1189775"/>
            <a:ext cx="2064000" cy="3217850"/>
            <a:chOff x="5195350" y="1189775"/>
            <a:chExt cx="2064000" cy="3217850"/>
          </a:xfrm>
        </p:grpSpPr>
        <p:sp>
          <p:nvSpPr>
            <p:cNvPr id="164" name="Shape 164"/>
            <p:cNvSpPr/>
            <p:nvPr/>
          </p:nvSpPr>
          <p:spPr>
            <a:xfrm>
              <a:off x="5195350" y="1189775"/>
              <a:ext cx="2064000" cy="669000"/>
            </a:xfrm>
            <a:prstGeom prst="chevron">
              <a:avLst>
                <a:gd fmla="val 50000" name="adj"/>
              </a:avLst>
            </a:prstGeom>
            <a:solidFill>
              <a:srgbClr val="0E65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Level 4</a:t>
              </a:r>
              <a:endParaRPr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65" name="Shape 165"/>
            <p:cNvSpPr txBox="1"/>
            <p:nvPr/>
          </p:nvSpPr>
          <p:spPr>
            <a:xfrm>
              <a:off x="5461650" y="2057125"/>
              <a:ext cx="1624500" cy="235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latin typeface="Roboto"/>
                  <a:ea typeface="Roboto"/>
                  <a:cs typeface="Roboto"/>
                  <a:sym typeface="Roboto"/>
                </a:rPr>
                <a:t>Completing the square with an odd b.</a:t>
              </a:r>
              <a:endParaRPr sz="160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66" name="Shape 166"/>
          <p:cNvSpPr txBox="1"/>
          <p:nvPr>
            <p:ph type="title"/>
          </p:nvPr>
        </p:nvSpPr>
        <p:spPr>
          <a:xfrm>
            <a:off x="560025" y="58040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Completing the Square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https://drive.google.com/file/d/1l2RbW0kYf5f1hUAxXl-p7tydeABh8R5Q/view?usp=sharing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Grades?</a:t>
            </a:r>
            <a:endParaRPr/>
          </a:p>
        </p:txBody>
      </p:sp>
      <p:graphicFrame>
        <p:nvGraphicFramePr>
          <p:cNvPr id="177" name="Shape 177"/>
          <p:cNvGraphicFramePr/>
          <p:nvPr/>
        </p:nvGraphicFramePr>
        <p:xfrm>
          <a:off x="439925" y="2202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{9797C706-96CE-4AA7-AD68-8478FEFB88F7}</a:tableStyleId>
              </a:tblPr>
              <a:tblGrid>
                <a:gridCol w="1653550"/>
                <a:gridCol w="1653550"/>
                <a:gridCol w="1653550"/>
                <a:gridCol w="1653550"/>
                <a:gridCol w="1653550"/>
              </a:tblGrid>
              <a:tr h="533100"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Oswald"/>
                          <a:ea typeface="Oswald"/>
                          <a:cs typeface="Oswald"/>
                          <a:sym typeface="Oswald"/>
                        </a:rPr>
                        <a:t>Any work?</a:t>
                      </a:r>
                      <a:endParaRPr sz="24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Oswald"/>
                          <a:ea typeface="Oswald"/>
                          <a:cs typeface="Oswald"/>
                          <a:sym typeface="Oswald"/>
                        </a:rPr>
                        <a:t>Level 1*</a:t>
                      </a:r>
                      <a:endParaRPr sz="24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Oswald"/>
                          <a:ea typeface="Oswald"/>
                          <a:cs typeface="Oswald"/>
                          <a:sym typeface="Oswald"/>
                        </a:rPr>
                        <a:t>Level 2</a:t>
                      </a:r>
                      <a:endParaRPr sz="24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Oswald"/>
                          <a:ea typeface="Oswald"/>
                          <a:cs typeface="Oswald"/>
                          <a:sym typeface="Oswald"/>
                        </a:rPr>
                        <a:t>Level 3</a:t>
                      </a:r>
                      <a:endParaRPr sz="24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Oswald"/>
                          <a:ea typeface="Oswald"/>
                          <a:cs typeface="Oswald"/>
                          <a:sym typeface="Oswald"/>
                        </a:rPr>
                        <a:t>Level 4</a:t>
                      </a:r>
                      <a:endParaRPr sz="24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 anchor="ctr"/>
                </a:tc>
              </a:tr>
              <a:tr h="567500"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Oswald"/>
                          <a:ea typeface="Oswald"/>
                          <a:cs typeface="Oswald"/>
                          <a:sym typeface="Oswald"/>
                        </a:rPr>
                        <a:t>60%</a:t>
                      </a:r>
                      <a:endParaRPr sz="24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Oswald"/>
                          <a:ea typeface="Oswald"/>
                          <a:cs typeface="Oswald"/>
                          <a:sym typeface="Oswald"/>
                        </a:rPr>
                        <a:t>70%</a:t>
                      </a:r>
                      <a:endParaRPr sz="24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Oswald"/>
                          <a:ea typeface="Oswald"/>
                          <a:cs typeface="Oswald"/>
                          <a:sym typeface="Oswald"/>
                        </a:rPr>
                        <a:t>80%</a:t>
                      </a:r>
                      <a:endParaRPr sz="24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Oswald"/>
                          <a:ea typeface="Oswald"/>
                          <a:cs typeface="Oswald"/>
                          <a:sym typeface="Oswald"/>
                        </a:rPr>
                        <a:t>90%</a:t>
                      </a:r>
                      <a:endParaRPr sz="24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Oswald"/>
                          <a:ea typeface="Oswald"/>
                          <a:cs typeface="Oswald"/>
                          <a:sym typeface="Oswald"/>
                        </a:rPr>
                        <a:t>100%</a:t>
                      </a:r>
                      <a:endParaRPr sz="24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