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95" r:id="rId2"/>
    <p:sldId id="274" r:id="rId3"/>
    <p:sldId id="263" r:id="rId4"/>
    <p:sldId id="296" r:id="rId5"/>
    <p:sldId id="262" r:id="rId6"/>
    <p:sldId id="278" r:id="rId7"/>
    <p:sldId id="270" r:id="rId8"/>
    <p:sldId id="273" r:id="rId9"/>
    <p:sldId id="280" r:id="rId10"/>
    <p:sldId id="288" r:id="rId11"/>
    <p:sldId id="283" r:id="rId12"/>
    <p:sldId id="281" r:id="rId13"/>
    <p:sldId id="264" r:id="rId14"/>
    <p:sldId id="284" r:id="rId15"/>
    <p:sldId id="265" r:id="rId16"/>
    <p:sldId id="286" r:id="rId17"/>
    <p:sldId id="291" r:id="rId18"/>
    <p:sldId id="292" r:id="rId19"/>
    <p:sldId id="293" r:id="rId20"/>
    <p:sldId id="287" r:id="rId21"/>
    <p:sldId id="289" r:id="rId22"/>
    <p:sldId id="294" r:id="rId23"/>
    <p:sldId id="269" r:id="rId24"/>
    <p:sldId id="27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3007" autoAdjust="0"/>
  </p:normalViewPr>
  <p:slideViewPr>
    <p:cSldViewPr>
      <p:cViewPr varScale="1">
        <p:scale>
          <a:sx n="98" d="100"/>
          <a:sy n="98" d="100"/>
        </p:scale>
        <p:origin x="1504" y="19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4/2/17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3136430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5</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7</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251EA76-4C87-DF41-9ED0-FAC191B93D1A}" type="slidenum">
              <a:rPr lang="en-US"/>
              <a:pPr>
                <a:defRPr/>
              </a:pPr>
              <a:t>10</a:t>
            </a:fld>
            <a:endParaRPr lang="en-US"/>
          </a:p>
        </p:txBody>
      </p:sp>
      <p:sp>
        <p:nvSpPr>
          <p:cNvPr id="25057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05731"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11</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smtClean="0"/>
              <a:t>Science Nspired: Modules in Biology, Chemistry, and Physics</a:t>
            </a:r>
            <a:endParaRPr lang="en-US"/>
          </a:p>
        </p:txBody>
      </p:sp>
      <p:sp>
        <p:nvSpPr>
          <p:cNvPr id="5" name="Date Placeholder 4"/>
          <p:cNvSpPr>
            <a:spLocks noGrp="1"/>
          </p:cNvSpPr>
          <p:nvPr>
            <p:ph type="dt" sz="quarter" idx="1"/>
          </p:nvPr>
        </p:nvSpPr>
        <p:spPr/>
        <p:txBody>
          <a:bodyPr/>
          <a:lstStyle/>
          <a:p>
            <a:pPr>
              <a:defRPr/>
            </a:pPr>
            <a:r>
              <a:rPr lang="en-US" smtClean="0"/>
              <a:t>April 24, 2012</a:t>
            </a:r>
            <a:endParaRPr lang="en-US"/>
          </a:p>
        </p:txBody>
      </p:sp>
      <p:sp>
        <p:nvSpPr>
          <p:cNvPr id="6" name="Footer Placeholder 5"/>
          <p:cNvSpPr>
            <a:spLocks noGrp="1"/>
          </p:cNvSpPr>
          <p:nvPr>
            <p:ph type="ftr" sz="quarter" idx="4"/>
          </p:nvPr>
        </p:nvSpPr>
        <p:spPr/>
        <p:txBody>
          <a:bodyPr/>
          <a:lstStyle/>
          <a:p>
            <a:pPr>
              <a:defRPr/>
            </a:pPr>
            <a:r>
              <a:rPr lang="en-US" smtClean="0"/>
              <a:t>(c) 2012 Texas Instruments Inc.</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23</a:t>
            </a:fld>
            <a:endParaRPr lang="en-US"/>
          </a:p>
        </p:txBody>
      </p:sp>
    </p:spTree>
    <p:extLst>
      <p:ext uri="{BB962C8B-B14F-4D97-AF65-F5344CB8AC3E}">
        <p14:creationId xmlns:p14="http://schemas.microsoft.com/office/powerpoint/2010/main" val="115741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1" Type="http://schemas.openxmlformats.org/officeDocument/2006/relationships/image" Target="../media/image13.png"/><Relationship Id="rId12"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png"/><Relationship Id="rId3"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6.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imssvideo.com/80" TargetMode="External"/><Relationship Id="rId3"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PCMI</a:t>
            </a:r>
            <a:endParaRPr lang="en-US" dirty="0"/>
          </a:p>
        </p:txBody>
      </p:sp>
      <p:sp>
        <p:nvSpPr>
          <p:cNvPr id="3" name="Content Placeholder 2"/>
          <p:cNvSpPr>
            <a:spLocks noGrp="1"/>
          </p:cNvSpPr>
          <p:nvPr>
            <p:ph idx="1"/>
          </p:nvPr>
        </p:nvSpPr>
        <p:spPr/>
        <p:txBody>
          <a:bodyPr/>
          <a:lstStyle/>
          <a:p>
            <a:r>
              <a:rPr lang="en-US" dirty="0" smtClean="0"/>
              <a:t>3 aspect</a:t>
            </a:r>
          </a:p>
          <a:p>
            <a:pPr lvl="1"/>
            <a:r>
              <a:rPr lang="en-US" dirty="0" smtClean="0"/>
              <a:t>For your mathematics</a:t>
            </a:r>
          </a:p>
          <a:p>
            <a:pPr lvl="1"/>
            <a:r>
              <a:rPr lang="en-US" dirty="0" smtClean="0"/>
              <a:t>For your teaching</a:t>
            </a:r>
          </a:p>
          <a:p>
            <a:pPr lvl="1"/>
            <a:r>
              <a:rPr lang="en-US" dirty="0" smtClean="0"/>
              <a:t>For your community</a:t>
            </a:r>
          </a:p>
          <a:p>
            <a:r>
              <a:rPr lang="en-US" dirty="0" smtClean="0"/>
              <a:t>Reflecting on Practice</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a:p>
        </p:txBody>
      </p:sp>
    </p:spTree>
    <p:extLst>
      <p:ext uri="{BB962C8B-B14F-4D97-AF65-F5344CB8AC3E}">
        <p14:creationId xmlns:p14="http://schemas.microsoft.com/office/powerpoint/2010/main" val="1281985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8451" name="Rectangle 3"/>
          <p:cNvSpPr>
            <a:spLocks noGrp="1" noChangeArrowheads="1"/>
          </p:cNvSpPr>
          <p:nvPr>
            <p:ph type="body" idx="1"/>
          </p:nvPr>
        </p:nvSpPr>
        <p:spPr>
          <a:xfrm>
            <a:off x="762000" y="990600"/>
            <a:ext cx="7772400" cy="3886200"/>
          </a:xfrm>
        </p:spPr>
        <p:txBody>
          <a:bodyPr/>
          <a:lstStyle/>
          <a:p>
            <a:pPr algn="r">
              <a:lnSpc>
                <a:spcPct val="90000"/>
              </a:lnSpc>
              <a:buFont typeface="Wingdings" charset="0"/>
              <a:buNone/>
              <a:defRPr/>
            </a:pPr>
            <a:endParaRPr lang="en-US" sz="2800" dirty="0">
              <a:latin typeface="Comic Sans MS" charset="0"/>
            </a:endParaRPr>
          </a:p>
          <a:p>
            <a:pPr algn="ctr">
              <a:lnSpc>
                <a:spcPct val="90000"/>
              </a:lnSpc>
              <a:buFont typeface="Wingdings" charset="0"/>
              <a:buNone/>
              <a:defRPr/>
            </a:pPr>
            <a:r>
              <a:rPr lang="en-US" dirty="0"/>
              <a:t>Tasks have to be justified in terms of the learning aims they serve and can work well only if opportunities for pupils to communicate their evolving understanding are built into the planning. </a:t>
            </a:r>
            <a:r>
              <a:rPr lang="en-US" sz="2000" dirty="0"/>
              <a:t>(Black &amp; </a:t>
            </a:r>
            <a:r>
              <a:rPr lang="en-US" sz="2000" dirty="0" err="1"/>
              <a:t>Wiliam</a:t>
            </a:r>
            <a:r>
              <a:rPr lang="en-US" sz="2000" dirty="0"/>
              <a:t>, 1998)</a:t>
            </a:r>
            <a:endParaRPr lang="en-US" sz="2000" dirty="0">
              <a:latin typeface="Comic Sans MS" charset="0"/>
            </a:endParaRPr>
          </a:p>
        </p:txBody>
      </p:sp>
    </p:spTree>
    <p:extLst>
      <p:ext uri="{BB962C8B-B14F-4D97-AF65-F5344CB8AC3E}">
        <p14:creationId xmlns:p14="http://schemas.microsoft.com/office/powerpoint/2010/main" val="152756373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8451">
                                            <p:txEl>
                                              <p:pRg st="1" end="1"/>
                                            </p:txEl>
                                          </p:spTgt>
                                        </p:tgtEl>
                                        <p:attrNameLst>
                                          <p:attrName>style.visibility</p:attrName>
                                        </p:attrNameLst>
                                      </p:cBhvr>
                                      <p:to>
                                        <p:strVal val="visible"/>
                                      </p:to>
                                    </p:set>
                                    <p:anim calcmode="lin" valueType="num">
                                      <p:cBhvr additive="base">
                                        <p:cTn id="7" dur="500" fill="hold"/>
                                        <p:tgtEl>
                                          <p:spTgt spid="2408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84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845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solidFill>
                  <a:srgbClr val="000000"/>
                </a:solidFill>
                <a:latin typeface="Calibri" pitchFamily="34" charset="0"/>
                <a:ea typeface="+mj-ea"/>
                <a:cs typeface="+mj-cs"/>
              </a:rPr>
              <a:t>Mathematics Teaching Practices: Effective teachers </a:t>
            </a:r>
            <a:endParaRPr lang="en-US" altLang="en-US" dirty="0" smtClean="0">
              <a:solidFill>
                <a:srgbClr val="000000"/>
              </a:solidFill>
              <a:latin typeface="Calibri" pitchFamily="34" charset="0"/>
              <a:ea typeface="+mj-ea"/>
              <a:cs typeface="+mj-cs"/>
            </a:endParaRPr>
          </a:p>
        </p:txBody>
      </p:sp>
      <p:sp>
        <p:nvSpPr>
          <p:cNvPr id="38914" name="Content Placeholder 2"/>
          <p:cNvSpPr>
            <a:spLocks noGrp="1"/>
          </p:cNvSpPr>
          <p:nvPr>
            <p:ph idx="1"/>
          </p:nvPr>
        </p:nvSpPr>
        <p:spPr/>
        <p:txBody>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dirty="0">
                <a:solidFill>
                  <a:srgbClr val="000000"/>
                </a:solidFill>
                <a:latin typeface="Calibri" charset="0"/>
              </a:rPr>
              <a:t>Facilitate </a:t>
            </a:r>
            <a:r>
              <a:rPr lang="en-US" sz="2800"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353685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What do we mean when we say a “meaningful mathematical </a:t>
            </a:r>
            <a:r>
              <a:rPr lang="en-US" dirty="0" smtClean="0"/>
              <a:t>discourse”?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3510525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 Quadrilateral</a:t>
            </a:r>
            <a:endParaRPr lang="en-US" dirty="0"/>
          </a:p>
        </p:txBody>
      </p:sp>
      <p:sp>
        <p:nvSpPr>
          <p:cNvPr id="3" name="Content Placeholder 2"/>
          <p:cNvSpPr>
            <a:spLocks noGrp="1"/>
          </p:cNvSpPr>
          <p:nvPr>
            <p:ph idx="1"/>
          </p:nvPr>
        </p:nvSpPr>
        <p:spPr>
          <a:xfrm>
            <a:off x="304800" y="1219200"/>
            <a:ext cx="8610600" cy="4525963"/>
          </a:xfrm>
        </p:spPr>
        <p:txBody>
          <a:bodyPr/>
          <a:lstStyle/>
          <a:p>
            <a:pPr>
              <a:defRPr/>
            </a:pPr>
            <a:r>
              <a:rPr lang="en-US" dirty="0" smtClean="0"/>
              <a:t>Move vertices R and S to create a quadrilateral whose diagonals are perpendicular to each other.</a:t>
            </a:r>
            <a:endParaRPr lang="en-US" dirty="0"/>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smtClean="0">
                <a:latin typeface="+mn-lt"/>
              </a:rPr>
              <a:t>Related to CCSS </a:t>
            </a:r>
            <a:r>
              <a:rPr lang="en-US" sz="1800" b="0" dirty="0">
                <a:latin typeface="+mn-lt"/>
              </a:rPr>
              <a:t>Grade 8 Geometry</a:t>
            </a:r>
          </a:p>
        </p:txBody>
      </p:sp>
      <p:pic>
        <p:nvPicPr>
          <p:cNvPr id="17412" name="Picture 5" descr="diag0.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work</a:t>
            </a:r>
            <a:endParaRPr lang="en-US" dirty="0"/>
          </a:p>
        </p:txBody>
      </p:sp>
      <p:sp>
        <p:nvSpPr>
          <p:cNvPr id="3" name="Content Placeholder 2"/>
          <p:cNvSpPr>
            <a:spLocks noGrp="1"/>
          </p:cNvSpPr>
          <p:nvPr>
            <p:ph idx="1"/>
          </p:nvPr>
        </p:nvSpPr>
        <p:spPr/>
        <p:txBody>
          <a:bodyPr/>
          <a:lstStyle/>
          <a:p>
            <a:pPr marL="0" indent="0">
              <a:buNone/>
            </a:pPr>
            <a:r>
              <a:rPr lang="en-US" dirty="0" smtClean="0"/>
              <a:t>With </a:t>
            </a:r>
            <a:r>
              <a:rPr lang="en-US" dirty="0"/>
              <a:t>your partner discuss what </a:t>
            </a:r>
            <a:r>
              <a:rPr lang="en-US" b="1" dirty="0"/>
              <a:t>students</a:t>
            </a:r>
            <a:r>
              <a:rPr lang="en-US" dirty="0"/>
              <a:t> might notice and wonder about when looking at these solutions. What mathematical ideas </a:t>
            </a:r>
            <a:r>
              <a:rPr lang="en-US" dirty="0" smtClean="0"/>
              <a:t>might </a:t>
            </a:r>
            <a:r>
              <a:rPr lang="en-US" dirty="0"/>
              <a:t>emerge?</a:t>
            </a:r>
          </a:p>
          <a:p>
            <a:endParaRPr lang="en-US" b="1"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14</a:t>
            </a:fld>
            <a:endParaRPr lang="en-US"/>
          </a:p>
        </p:txBody>
      </p:sp>
    </p:spTree>
    <p:extLst>
      <p:ext uri="{BB962C8B-B14F-4D97-AF65-F5344CB8AC3E}">
        <p14:creationId xmlns:p14="http://schemas.microsoft.com/office/powerpoint/2010/main" val="1502442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3" descr="al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4200" y="0"/>
            <a:ext cx="7958138"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4" name="Picture 1" descr="perdiag 1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71600"/>
            <a:ext cx="2286000" cy="1720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5" name="Picture 2" descr="perdiag 11.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1371600"/>
            <a:ext cx="2286000" cy="1728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6" name="Picture 3" descr="perdiag 10.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371600"/>
            <a:ext cx="2286000" cy="1708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7" name="Picture 4" descr="perdiag 8.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276600"/>
            <a:ext cx="2286000" cy="1719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8" name="Picture 5" descr="perdiag 7.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3200400"/>
            <a:ext cx="2286000" cy="1736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39" name="Picture 8" descr="perdiag 6.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3200400"/>
            <a:ext cx="2286000" cy="1725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40" name="Picture 9" descr="perdiag 5.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5029200"/>
            <a:ext cx="2286000" cy="1714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41" name="Picture 10" descr="per diag3.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953000"/>
            <a:ext cx="2286000" cy="1741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8442" name="Picture 11" descr="per dag2.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5089525"/>
            <a:ext cx="2286000" cy="1768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001000" cy="4525963"/>
          </a:xfrm>
        </p:spPr>
        <p:txBody>
          <a:bodyPr/>
          <a:lstStyle/>
          <a:p>
            <a:pPr marL="0" indent="0">
              <a:buNone/>
            </a:pPr>
            <a:r>
              <a:rPr lang="en-US" dirty="0" smtClean="0"/>
              <a:t>Another </a:t>
            </a:r>
            <a:r>
              <a:rPr lang="en-US" dirty="0"/>
              <a:t>important consideration in a worthwhile task is the level of thinking and reasoning required of students, the cognitive demand. </a:t>
            </a:r>
            <a:endParaRPr lang="en-US" dirty="0" smtClean="0"/>
          </a:p>
          <a:p>
            <a:pPr marL="0" indent="0">
              <a:buNone/>
            </a:pPr>
            <a:r>
              <a:rPr lang="en-US" dirty="0" smtClean="0"/>
              <a:t>What </a:t>
            </a:r>
            <a:r>
              <a:rPr lang="en-US" dirty="0"/>
              <a:t>is different about the nature of this task with respect to cognitive demand than the perpendicular diagonals task? </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28054367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8226" name="Rectangle 2"/>
          <p:cNvSpPr>
            <a:spLocks noGrp="1" noChangeArrowheads="1"/>
          </p:cNvSpPr>
          <p:nvPr>
            <p:ph type="title"/>
          </p:nvPr>
        </p:nvSpPr>
        <p:spPr>
          <a:xfrm>
            <a:off x="533400" y="304800"/>
            <a:ext cx="8305800" cy="2286000"/>
          </a:xfrm>
          <a:noFill/>
          <a:extLst>
            <a:ext uri="{909E8E84-426E-40dd-AFC4-6F175D3DCCD1}">
              <a14:hiddenFill xmlns="" xmlns:a14="http://schemas.microsoft.com/office/drawing/2010/main">
                <a:solidFill>
                  <a:srgbClr val="000080"/>
                </a:solidFill>
              </a14:hiddenFill>
            </a:ext>
          </a:extLst>
        </p:spPr>
        <p:txBody>
          <a:bodyPr>
            <a:normAutofit fontScale="90000"/>
          </a:bodyPr>
          <a:lstStyle/>
          <a:p>
            <a:pPr algn="l"/>
            <a:r>
              <a:rPr lang="en-US" sz="4000" dirty="0" smtClean="0">
                <a:solidFill>
                  <a:schemeClr val="tx1"/>
                </a:solidFill>
                <a:latin typeface="Times" charset="0"/>
              </a:rPr>
              <a:t>A spaghetti container has a hexagonal base. </a:t>
            </a:r>
            <a:br>
              <a:rPr lang="en-US" sz="4000" dirty="0" smtClean="0">
                <a:solidFill>
                  <a:schemeClr val="tx1"/>
                </a:solidFill>
                <a:latin typeface="Times" charset="0"/>
              </a:rPr>
            </a:br>
            <a:r>
              <a:rPr lang="en-US" sz="4000" dirty="0" smtClean="0">
                <a:solidFill>
                  <a:schemeClr val="tx1"/>
                </a:solidFill>
                <a:latin typeface="Times" charset="0"/>
              </a:rPr>
              <a:t>Which </a:t>
            </a:r>
            <a:r>
              <a:rPr lang="en-US" sz="4000" dirty="0">
                <a:solidFill>
                  <a:schemeClr val="tx1"/>
                </a:solidFill>
                <a:latin typeface="Times" charset="0"/>
              </a:rPr>
              <a:t>shape will hold the same amount of spaghetti </a:t>
            </a:r>
            <a:r>
              <a:rPr lang="en-US" sz="4000" dirty="0" smtClean="0">
                <a:solidFill>
                  <a:schemeClr val="tx1"/>
                </a:solidFill>
                <a:latin typeface="Times" charset="0"/>
              </a:rPr>
              <a:t>as the original container and </a:t>
            </a:r>
            <a:r>
              <a:rPr lang="en-US" sz="4000" dirty="0">
                <a:solidFill>
                  <a:schemeClr val="tx1"/>
                </a:solidFill>
                <a:latin typeface="Times" charset="0"/>
              </a:rPr>
              <a:t>be the most economical?</a:t>
            </a:r>
            <a:endParaRPr lang="en-US" dirty="0"/>
          </a:p>
        </p:txBody>
      </p:sp>
      <p:sp>
        <p:nvSpPr>
          <p:cNvPr id="2228259" name="Text Box 35"/>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228260" name="Text Box 36"/>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165475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6610" name="Rectangle 2"/>
          <p:cNvSpPr>
            <a:spLocks noGrp="1" noChangeArrowheads="1"/>
          </p:cNvSpPr>
          <p:nvPr>
            <p:ph type="title"/>
          </p:nvPr>
        </p:nvSpPr>
        <p:spPr>
          <a:xfrm>
            <a:off x="228600" y="228600"/>
            <a:ext cx="8610600" cy="1905000"/>
          </a:xfrm>
          <a:noFill/>
          <a:extLst>
            <a:ext uri="{909E8E84-426E-40dd-AFC4-6F175D3DCCD1}">
              <a14:hiddenFill xmlns="" xmlns:a14="http://schemas.microsoft.com/office/drawing/2010/main">
                <a:solidFill>
                  <a:srgbClr val="000080"/>
                </a:solidFill>
              </a14:hiddenFill>
            </a:ext>
          </a:extLst>
        </p:spPr>
        <p:txBody>
          <a:bodyPr/>
          <a:lstStyle/>
          <a:p>
            <a:pPr algn="l"/>
            <a:r>
              <a:rPr lang="en-US" sz="4000" dirty="0">
                <a:solidFill>
                  <a:schemeClr val="tx1"/>
                </a:solidFill>
                <a:latin typeface="Times" charset="0"/>
              </a:rPr>
              <a:t>Which shape will hold the same amount of spaghetti and be the most economical?</a:t>
            </a:r>
            <a:endParaRPr lang="en-US" dirty="0"/>
          </a:p>
        </p:txBody>
      </p:sp>
      <p:graphicFrame>
        <p:nvGraphicFramePr>
          <p:cNvPr id="2116612" name="Group 4"/>
          <p:cNvGraphicFramePr>
            <a:graphicFrameLocks noGrp="1"/>
          </p:cNvGraphicFramePr>
          <p:nvPr>
            <p:extLst>
              <p:ext uri="{D42A27DB-BD31-4B8C-83A1-F6EECF244321}">
                <p14:modId xmlns:p14="http://schemas.microsoft.com/office/powerpoint/2010/main" val="931988834"/>
              </p:ext>
            </p:extLst>
          </p:nvPr>
        </p:nvGraphicFramePr>
        <p:xfrm>
          <a:off x="1524000" y="1905000"/>
          <a:ext cx="7315199" cy="4066874"/>
        </p:xfrm>
        <a:graphic>
          <a:graphicData uri="http://schemas.openxmlformats.org/drawingml/2006/table">
            <a:tbl>
              <a:tblPr/>
              <a:tblGrid>
                <a:gridCol w="1905000">
                  <a:extLst>
                    <a:ext uri="{9D8B030D-6E8A-4147-A177-3AD203B41FA5}">
                      <a16:colId xmlns:a16="http://schemas.microsoft.com/office/drawing/2014/main" xmlns="" val="20000"/>
                    </a:ext>
                  </a:extLst>
                </a:gridCol>
                <a:gridCol w="943396">
                  <a:extLst>
                    <a:ext uri="{9D8B030D-6E8A-4147-A177-3AD203B41FA5}">
                      <a16:colId xmlns:a16="http://schemas.microsoft.com/office/drawing/2014/main" xmlns="" val="20001"/>
                    </a:ext>
                  </a:extLst>
                </a:gridCol>
                <a:gridCol w="1359462">
                  <a:extLst>
                    <a:ext uri="{9D8B030D-6E8A-4147-A177-3AD203B41FA5}">
                      <a16:colId xmlns:a16="http://schemas.microsoft.com/office/drawing/2014/main" xmlns="" val="20002"/>
                    </a:ext>
                  </a:extLst>
                </a:gridCol>
                <a:gridCol w="1424198">
                  <a:extLst>
                    <a:ext uri="{9D8B030D-6E8A-4147-A177-3AD203B41FA5}">
                      <a16:colId xmlns:a16="http://schemas.microsoft.com/office/drawing/2014/main" xmlns="" val="20003"/>
                    </a:ext>
                  </a:extLst>
                </a:gridCol>
                <a:gridCol w="1683143">
                  <a:extLst>
                    <a:ext uri="{9D8B030D-6E8A-4147-A177-3AD203B41FA5}">
                      <a16:colId xmlns:a16="http://schemas.microsoft.com/office/drawing/2014/main" xmlns="" val="20004"/>
                    </a:ext>
                  </a:extLst>
                </a:gridCol>
              </a:tblGrid>
              <a:tr h="17700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Area of base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rPr>
                        <a:t>Surface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Volume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Ratio of surface area to volume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6577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Cylinder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86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Rectangular prism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164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Shape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
        <p:nvSpPr>
          <p:cNvPr id="2116644" name="Text Box 36"/>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116645" name="Text Box 37"/>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50562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
        <p:nvSpPr>
          <p:cNvPr id="7" name="AutoShape 2" descr="Displaying image003.jpg"/>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1" descr="image00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93776" y="381000"/>
            <a:ext cx="8193024" cy="5416568"/>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3762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a:t>
            </a:r>
            <a:r>
              <a:rPr lang="en-US" dirty="0"/>
              <a:t>1</a:t>
            </a:r>
            <a:endParaRPr lang="en-US" dirty="0" smtClean="0"/>
          </a:p>
          <a:p>
            <a:r>
              <a:rPr lang="en-US" dirty="0" smtClean="0"/>
              <a:t>What makes a worthwhile task?</a:t>
            </a:r>
            <a:endParaRPr lang="en-US" dirty="0"/>
          </a:p>
        </p:txBody>
      </p:sp>
      <p:sp>
        <p:nvSpPr>
          <p:cNvPr id="3" name="Title 2"/>
          <p:cNvSpPr>
            <a:spLocks noGrp="1"/>
          </p:cNvSpPr>
          <p:nvPr>
            <p:ph type="title"/>
          </p:nvPr>
        </p:nvSpPr>
        <p:spPr>
          <a:xfrm>
            <a:off x="457200" y="685800"/>
            <a:ext cx="8229600" cy="1143000"/>
          </a:xfrm>
        </p:spPr>
        <p:txBody>
          <a:bodyPr>
            <a:normAutofit fontScale="90000"/>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251016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How did the nature of the tasks we have looked at today engage students in reasoning and sense making and promote or inhibit discussion?</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39445285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r>
              <a:rPr lang="en-US" i="1" dirty="0" smtClean="0"/>
              <a:t>.</a:t>
            </a:r>
          </a:p>
          <a:p>
            <a:pPr marL="0" indent="0">
              <a:buNone/>
            </a:pPr>
            <a:endParaRPr lang="en-US" i="1" dirty="0"/>
          </a:p>
          <a:p>
            <a:pPr marL="0" indent="0">
              <a:buNone/>
            </a:pPr>
            <a:r>
              <a:rPr lang="en-US" i="1" dirty="0" smtClean="0"/>
              <a:t>We’ve identified some characteristics of tasks that engage students in productive discussions.</a:t>
            </a:r>
            <a:endParaRPr lang="en-US" i="1"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1798869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22</a:t>
            </a:fld>
            <a:endParaRPr lang="en-US"/>
          </a:p>
        </p:txBody>
      </p:sp>
      <p:pic>
        <p:nvPicPr>
          <p:cNvPr id="6" name="Picture 5"/>
          <p:cNvPicPr/>
          <p:nvPr/>
        </p:nvPicPr>
        <p:blipFill rotWithShape="1">
          <a:blip r:embed="rId2">
            <a:extLst>
              <a:ext uri="{28A0092B-C50C-407E-A947-70E740481C1C}">
                <a14:useLocalDpi xmlns:a14="http://schemas.microsoft.com/office/drawing/2010/main" val="0"/>
              </a:ext>
            </a:extLst>
          </a:blip>
          <a:srcRect l="4167" t="23672" r="4167" b="32080"/>
          <a:stretch/>
        </p:blipFill>
        <p:spPr bwMode="auto">
          <a:xfrm>
            <a:off x="381000" y="1600200"/>
            <a:ext cx="8382000" cy="3048000"/>
          </a:xfrm>
          <a:prstGeom prst="rect">
            <a:avLst/>
          </a:prstGeom>
          <a:noFill/>
          <a:ln>
            <a:noFill/>
          </a:ln>
        </p:spPr>
      </p:pic>
    </p:spTree>
    <p:extLst>
      <p:ext uri="{BB962C8B-B14F-4D97-AF65-F5344CB8AC3E}">
        <p14:creationId xmlns:p14="http://schemas.microsoft.com/office/powerpoint/2010/main" val="3872860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t>
            </a:r>
            <a:r>
              <a:rPr lang="en-US" dirty="0" smtClean="0"/>
              <a:t>Assessment”.  </a:t>
            </a:r>
            <a:r>
              <a:rPr lang="en-US" i="1" dirty="0"/>
              <a:t>Phi Delta </a:t>
            </a:r>
            <a:r>
              <a:rPr lang="en-US" i="1" dirty="0" err="1"/>
              <a:t>Kappan</a:t>
            </a:r>
            <a:r>
              <a:rPr lang="en-US" dirty="0"/>
              <a:t>. Oct. pp. 139-148</a:t>
            </a:r>
            <a:r>
              <a:rPr lang="en-US" dirty="0" smtClean="0"/>
              <a:t>.</a:t>
            </a:r>
          </a:p>
          <a:p>
            <a:r>
              <a:rPr lang="en-US" dirty="0"/>
              <a:t>Bringing It All Together (2012). Video clip from T-Cubed </a:t>
            </a:r>
            <a:r>
              <a:rPr lang="en-US" dirty="0" smtClean="0"/>
              <a:t>Common </a:t>
            </a:r>
            <a:r>
              <a:rPr lang="en-US" dirty="0"/>
              <a:t>Core State Standards Professional Development Workshop. Brennan, B., Olson J. &amp; the Janus Group. Curriculum Research &amp; Development Group. University of Hawaii at </a:t>
            </a:r>
            <a:r>
              <a:rPr lang="en-US" dirty="0" err="1"/>
              <a:t>Manoa</a:t>
            </a:r>
            <a:r>
              <a:rPr lang="en-US" dirty="0"/>
              <a:t>, Honolulu HI (2009). </a:t>
            </a:r>
            <a:endParaRPr lang="en-US" dirty="0" smtClean="0"/>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23</a:t>
            </a:fld>
            <a:endParaRPr lang="en-US"/>
          </a:p>
        </p:txBody>
      </p:sp>
    </p:spTree>
    <p:extLst>
      <p:ext uri="{BB962C8B-B14F-4D97-AF65-F5344CB8AC3E}">
        <p14:creationId xmlns:p14="http://schemas.microsoft.com/office/powerpoint/2010/main" val="17001428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800" dirty="0" smtClean="0">
                <a:hlinkClick r:id="rId2"/>
              </a:rPr>
              <a:t>National Council of Teachers of Mathematics. (2015). Principles to </a:t>
            </a:r>
            <a:r>
              <a:rPr lang="en-US" sz="2800" dirty="0" smtClean="0">
                <a:hlinkClick r:id="rId2"/>
              </a:rPr>
              <a:t>Actions. </a:t>
            </a:r>
            <a:r>
              <a:rPr lang="en-US" sz="2800" dirty="0" smtClean="0">
                <a:hlinkClick r:id="rId2"/>
              </a:rPr>
              <a:t>Reston VA: The Council</a:t>
            </a:r>
          </a:p>
          <a:p>
            <a:r>
              <a:rPr lang="en-US" sz="2800" b="1" u="sng" dirty="0" smtClean="0">
                <a:hlinkClick r:id="rId2"/>
              </a:rPr>
              <a:t>Timss video series 1999. US2 Exponents</a:t>
            </a:r>
            <a:endParaRPr lang="en-US" sz="2800" b="1" u="sng" dirty="0">
              <a:hlinkClick r:id="rId2"/>
            </a:endParaRPr>
          </a:p>
          <a:p>
            <a:pPr marL="0" indent="0">
              <a:buNone/>
            </a:pPr>
            <a:r>
              <a:rPr lang="en-US" sz="2800" dirty="0" smtClean="0"/>
              <a:t>      </a:t>
            </a:r>
            <a:r>
              <a:rPr lang="en-US" sz="2800" dirty="0" smtClean="0">
                <a:hlinkClick r:id="rId3"/>
              </a:rPr>
              <a:t>http</a:t>
            </a:r>
            <a:r>
              <a:rPr lang="en-US" sz="2800" dirty="0">
                <a:hlinkClick r:id="rId3"/>
              </a:rPr>
              <a:t>://www.timssvideo.com/videos/mathematics</a:t>
            </a:r>
            <a:r>
              <a:rPr lang="en-US" sz="2800" dirty="0" smtClean="0">
                <a:hlinkClick r:id="rId3"/>
              </a:rPr>
              <a:t>/</a:t>
            </a:r>
            <a:r>
              <a:rPr lang="en-US" sz="2800" dirty="0" smtClean="0"/>
              <a:t>   </a:t>
            </a:r>
          </a:p>
          <a:p>
            <a:pPr marL="0" indent="0">
              <a:buNone/>
            </a:pPr>
            <a:r>
              <a:rPr lang="en-US" sz="2800" dirty="0"/>
              <a:t> </a:t>
            </a:r>
            <a:r>
              <a:rPr lang="en-US" sz="2800" dirty="0" smtClean="0"/>
              <a:t>      United</a:t>
            </a:r>
            <a:r>
              <a:rPr lang="en-US" sz="2800" dirty="0"/>
              <a:t>%20States</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24</a:t>
            </a:fld>
            <a:endParaRPr lang="en-US"/>
          </a:p>
        </p:txBody>
      </p:sp>
    </p:spTree>
    <p:extLst>
      <p:ext uri="{BB962C8B-B14F-4D97-AF65-F5344CB8AC3E}">
        <p14:creationId xmlns:p14="http://schemas.microsoft.com/office/powerpoint/2010/main" val="3002225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smtClean="0"/>
              <a:t>(as students) </a:t>
            </a:r>
            <a:r>
              <a:rPr lang="en-US" dirty="0" smtClean="0"/>
              <a:t>predict </a:t>
            </a:r>
            <a:r>
              <a:rPr lang="en-US" dirty="0"/>
              <a:t>will happen to the area if you </a:t>
            </a:r>
            <a:r>
              <a:rPr lang="ja-JP" altLang="en-US" dirty="0">
                <a:latin typeface="Arial"/>
              </a:rPr>
              <a:t>“</a:t>
            </a:r>
            <a:r>
              <a:rPr lang="en-US" dirty="0"/>
              <a:t>slant</a:t>
            </a:r>
            <a:r>
              <a:rPr lang="ja-JP" altLang="en-US" dirty="0">
                <a:latin typeface="Arial"/>
              </a:rPr>
              <a:t>”</a:t>
            </a:r>
            <a:r>
              <a:rPr lang="en-US" dirty="0"/>
              <a:t> the quadrilateral</a:t>
            </a:r>
            <a:r>
              <a:rPr lang="en-US" dirty="0" smtClean="0"/>
              <a:t>?  Why?</a:t>
            </a:r>
            <a:endParaRPr lang="en-US" dirty="0"/>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Teacher’s Goal:</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S</a:t>
            </a:r>
            <a:r>
              <a:rPr lang="en-US" dirty="0" smtClean="0"/>
              <a:t>tudents should know and be able to recognize that the area of a parallelogram is determined by a base and an altitude, not by side lengths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4</a:t>
            </a:fld>
            <a:endParaRPr lang="en-US"/>
          </a:p>
        </p:txBody>
      </p:sp>
    </p:spTree>
    <p:extLst>
      <p:ext uri="{BB962C8B-B14F-4D97-AF65-F5344CB8AC3E}">
        <p14:creationId xmlns:p14="http://schemas.microsoft.com/office/powerpoint/2010/main" val="1955806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Teacher’s Goal:</a:t>
            </a:r>
            <a:endParaRPr lang="en-US" dirty="0"/>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S</a:t>
            </a:r>
            <a:r>
              <a:rPr lang="en-US" dirty="0" smtClean="0"/>
              <a:t>tudents </a:t>
            </a:r>
            <a:r>
              <a:rPr lang="en-US" dirty="0"/>
              <a:t>should know and be able to apply the laws of exponents.  </a:t>
            </a:r>
            <a:endParaRPr lang="en-US" dirty="0" smtClean="0"/>
          </a:p>
          <a:p>
            <a:pPr marL="0" indent="0">
              <a:buNone/>
            </a:pPr>
            <a:r>
              <a:rPr lang="en-US" dirty="0" smtClean="0"/>
              <a:t>The </a:t>
            </a:r>
            <a:r>
              <a:rPr lang="en-US" dirty="0"/>
              <a:t>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6</a:t>
            </a:fld>
            <a:endParaRPr lang="en-US"/>
          </a:p>
        </p:txBody>
      </p:sp>
    </p:spTree>
    <p:extLst>
      <p:ext uri="{BB962C8B-B14F-4D97-AF65-F5344CB8AC3E}">
        <p14:creationId xmlns:p14="http://schemas.microsoft.com/office/powerpoint/2010/main" val="1074518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smtClean="0"/>
              <a:t>Exponents</a:t>
            </a:r>
            <a:endParaRPr lang="en-US" dirty="0"/>
          </a:p>
        </p:txBody>
      </p:sp>
      <p:sp>
        <p:nvSpPr>
          <p:cNvPr id="2107395" name="Rectangle 3"/>
          <p:cNvSpPr>
            <a:spLocks noGrp="1" noChangeArrowheads="1"/>
          </p:cNvSpPr>
          <p:nvPr>
            <p:ph type="body" idx="1"/>
          </p:nvPr>
        </p:nvSpPr>
        <p:spPr/>
        <p:txBody>
          <a:bodyPr/>
          <a:lstStyle/>
          <a:p>
            <a:pPr marL="0" indent="0">
              <a:buNone/>
              <a:defRPr/>
            </a:pPr>
            <a:r>
              <a:rPr lang="en-US" dirty="0" smtClean="0"/>
              <a:t>An eighth </a:t>
            </a:r>
            <a:r>
              <a:rPr lang="en-US" dirty="0"/>
              <a:t>grade class </a:t>
            </a:r>
            <a:r>
              <a:rPr lang="en-US" dirty="0" smtClean="0"/>
              <a:t>beginning the study of the exponent rules</a:t>
            </a:r>
          </a:p>
          <a:p>
            <a:pPr marL="0" indent="0">
              <a:buNone/>
              <a:defRPr/>
            </a:pPr>
            <a:endParaRPr lang="en-US" dirty="0"/>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smtClean="0"/>
              <a:t>Exponents</a:t>
            </a:r>
            <a:endParaRPr lang="en-US" sz="3600"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pic>
        <p:nvPicPr>
          <p:cNvPr id="9" name="Picture 8" descr="exp.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27119"/>
            <a:ext cx="6400800" cy="9375381"/>
          </a:xfrm>
          <a:prstGeom prst="rect">
            <a:avLst/>
          </a:prstGeom>
        </p:spPr>
      </p:pic>
    </p:spTree>
    <p:extLst>
      <p:ext uri="{BB962C8B-B14F-4D97-AF65-F5344CB8AC3E}">
        <p14:creationId xmlns:p14="http://schemas.microsoft.com/office/powerpoint/2010/main" val="498599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92500" lnSpcReduction="10000"/>
          </a:bodyPr>
          <a:lstStyle/>
          <a:p>
            <a:pPr marL="0" indent="0">
              <a:buNone/>
            </a:pPr>
            <a:r>
              <a:rPr lang="en-US" dirty="0" smtClean="0"/>
              <a:t>At </a:t>
            </a:r>
            <a:r>
              <a:rPr lang="en-US" dirty="0"/>
              <a:t>your tables, go around the table round robin with each person </a:t>
            </a:r>
            <a:r>
              <a:rPr lang="en-US" dirty="0" smtClean="0"/>
              <a:t> offering a thought about difference in the </a:t>
            </a:r>
            <a:r>
              <a:rPr lang="en-US" dirty="0"/>
              <a:t>nature of the two tasks with respect to how they promoted or inhibited </a:t>
            </a:r>
            <a:r>
              <a:rPr lang="en-US" dirty="0" smtClean="0"/>
              <a:t>discussion</a:t>
            </a:r>
          </a:p>
          <a:p>
            <a:pPr marL="0" indent="0">
              <a:buNone/>
            </a:pPr>
            <a:r>
              <a:rPr lang="en-US" dirty="0" smtClean="0"/>
              <a:t>Without discussion, continue </a:t>
            </a:r>
            <a:r>
              <a:rPr lang="en-US" dirty="0"/>
              <a:t>around the table round robin until no one has </a:t>
            </a:r>
            <a:r>
              <a:rPr lang="en-US" dirty="0" smtClean="0"/>
              <a:t>new ideas to offer. Then open the table to general thoughts.  </a:t>
            </a:r>
          </a:p>
          <a:p>
            <a:pPr marL="0" indent="0">
              <a:buNone/>
            </a:pPr>
            <a:r>
              <a:rPr lang="en-US" dirty="0" smtClean="0"/>
              <a:t>Choose </a:t>
            </a:r>
            <a:r>
              <a:rPr lang="en-US" dirty="0"/>
              <a:t>one person at your table to record the </a:t>
            </a:r>
            <a:r>
              <a:rPr lang="en-US" dirty="0" smtClean="0"/>
              <a:t>ideas </a:t>
            </a:r>
            <a:r>
              <a:rPr lang="en-US" dirty="0"/>
              <a:t>as you go</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4147094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2592</TotalTime>
  <Words>923</Words>
  <Application>Microsoft Macintosh PowerPoint</Application>
  <PresentationFormat>On-screen Show (4:3)</PresentationFormat>
  <Paragraphs>132</Paragraphs>
  <Slides>24</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Calibri</vt:lpstr>
      <vt:lpstr>Candara</vt:lpstr>
      <vt:lpstr>Comic Sans MS</vt:lpstr>
      <vt:lpstr>HGP明朝E</vt:lpstr>
      <vt:lpstr>ＭＳ Ｐゴシック</vt:lpstr>
      <vt:lpstr>Times</vt:lpstr>
      <vt:lpstr>Times New Roman</vt:lpstr>
      <vt:lpstr>Wingdings</vt:lpstr>
      <vt:lpstr>Arial</vt:lpstr>
      <vt:lpstr>PCMI RoP PPT Week 1 day 4 6 27</vt:lpstr>
      <vt:lpstr>PCMI</vt:lpstr>
      <vt:lpstr>Reflecting on Practice: Worthwhile Tasks</vt:lpstr>
      <vt:lpstr>What do you (as students) predict will happen to the area if you “slant” the quadrilateral?  Why?</vt:lpstr>
      <vt:lpstr>Teacher’s Goal:</vt:lpstr>
      <vt:lpstr>Bringing it all together</vt:lpstr>
      <vt:lpstr>Teacher’s Goal:</vt:lpstr>
      <vt:lpstr>Exponents</vt:lpstr>
      <vt:lpstr>Exponents</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PowerPoint Presentation</vt:lpstr>
      <vt:lpstr>A spaghetti container has a hexagonal base.  Which shape will hold the same amount of spaghetti as the original container and be the most economical?</vt:lpstr>
      <vt:lpstr>Which shape will hold the same amount of spaghetti and be the most economical?</vt:lpstr>
      <vt:lpstr>PowerPoint Presentation</vt:lpstr>
      <vt:lpstr>PowerPoint Presentation</vt:lpstr>
      <vt:lpstr>PowerPoint Presentation</vt:lpstr>
      <vt:lpstr>PowerPoint Presentation</vt:lpstr>
      <vt:lpstr>Reference</vt:lpstr>
      <vt:lpstr>References</vt:lpstr>
    </vt:vector>
  </TitlesOfParts>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Microsoft Office User</cp:lastModifiedBy>
  <cp:revision>46</cp:revision>
  <dcterms:created xsi:type="dcterms:W3CDTF">2012-07-01T03:45:43Z</dcterms:created>
  <dcterms:modified xsi:type="dcterms:W3CDTF">2017-04-02T17:15:27Z</dcterms:modified>
</cp:coreProperties>
</file>