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3" r:id="rId3"/>
    <p:sldId id="264" r:id="rId4"/>
    <p:sldId id="265" r:id="rId5"/>
    <p:sldId id="262" r:id="rId6"/>
    <p:sldId id="268" r:id="rId7"/>
    <p:sldId id="285" r:id="rId8"/>
    <p:sldId id="292" r:id="rId9"/>
    <p:sldId id="293" r:id="rId10"/>
    <p:sldId id="294" r:id="rId11"/>
    <p:sldId id="286" r:id="rId12"/>
    <p:sldId id="295" r:id="rId13"/>
    <p:sldId id="269" r:id="rId14"/>
    <p:sldId id="270" r:id="rId15"/>
    <p:sldId id="287" r:id="rId16"/>
    <p:sldId id="296" r:id="rId17"/>
    <p:sldId id="291" r:id="rId18"/>
    <p:sldId id="281" r:id="rId19"/>
    <p:sldId id="272" r:id="rId20"/>
    <p:sldId id="297" r:id="rId21"/>
    <p:sldId id="29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7153" autoAdjust="0"/>
  </p:normalViewPr>
  <p:slideViewPr>
    <p:cSldViewPr>
      <p:cViewPr varScale="1">
        <p:scale>
          <a:sx n="98" d="100"/>
          <a:sy n="98" d="100"/>
        </p:scale>
        <p:origin x="1504" y="19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4/1/17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4</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3607291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5</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smtClean="0">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6</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7</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78143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1660183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195416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43E215D1-F137-7F45-A6C4-AE07810248ED}" type="slidenum">
              <a:rPr lang="en-US" sz="1200"/>
              <a:pPr>
                <a:defRPr/>
              </a:pPr>
              <a:t>15</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43E215D1-F137-7F45-A6C4-AE07810248ED}" type="slidenum">
              <a:rPr lang="en-US" sz="1200"/>
              <a:pPr>
                <a:defRPr/>
              </a:pPr>
              <a:t>16</a:t>
            </a:fld>
            <a:endParaRPr lang="en-US" sz="1200"/>
          </a:p>
        </p:txBody>
      </p:sp>
    </p:spTree>
    <p:extLst>
      <p:ext uri="{BB962C8B-B14F-4D97-AF65-F5344CB8AC3E}">
        <p14:creationId xmlns:p14="http://schemas.microsoft.com/office/powerpoint/2010/main" val="549294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r>
              <a:rPr lang="en-US" noProof="0" smtClean="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www.fi.uu.nl/catc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title"/>
          </p:nvPr>
        </p:nvSpPr>
        <p:spPr>
          <a:xfrm>
            <a:off x="457200" y="457200"/>
            <a:ext cx="8229600" cy="1981200"/>
          </a:xfrm>
        </p:spPr>
        <p:txBody>
          <a:bodyPr>
            <a:normAutofit/>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4000060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lstStyle/>
          <a:p>
            <a:r>
              <a:rPr lang="en-US" dirty="0" smtClean="0"/>
              <a:t>Choose one of the problems and find a solution</a:t>
            </a:r>
          </a:p>
          <a:p>
            <a:endParaRPr lang="en-US" dirty="0"/>
          </a:p>
          <a:p>
            <a:r>
              <a:rPr lang="en-US" dirty="0" smtClean="0"/>
              <a:t>Share your solution with one or two others that did the same task</a:t>
            </a:r>
          </a:p>
          <a:p>
            <a:r>
              <a:rPr lang="en-US" dirty="0" smtClean="0"/>
              <a:t>Write down a few ways that the task could promote discussion and elicit evidence of student thinking and understanding</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1091206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
            <a:ext cx="86868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7756039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13</a:t>
            </a:fld>
            <a:endParaRPr lang="en-US"/>
          </a:p>
        </p:txBody>
      </p:sp>
      <p:sp>
        <p:nvSpPr>
          <p:cNvPr id="6" name="TextBox 5"/>
          <p:cNvSpPr txBox="1"/>
          <p:nvPr/>
        </p:nvSpPr>
        <p:spPr>
          <a:xfrm>
            <a:off x="1371600" y="381000"/>
            <a:ext cx="6314750" cy="584776"/>
          </a:xfrm>
          <a:prstGeom prst="rect">
            <a:avLst/>
          </a:prstGeom>
          <a:noFill/>
        </p:spPr>
        <p:txBody>
          <a:bodyPr wrap="none" rtlCol="0">
            <a:spAutoFit/>
          </a:bodyPr>
          <a:lstStyle/>
          <a:p>
            <a:pPr algn="ctr"/>
            <a:r>
              <a:rPr lang="en-US" sz="3200" dirty="0" smtClean="0"/>
              <a:t>Types of  math problems presented</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pic>
        <p:nvPicPr>
          <p:cNvPr id="8" name="Picture 7" descr="dd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066800"/>
            <a:ext cx="5486400" cy="4900316"/>
          </a:xfrm>
          <a:prstGeom prst="rect">
            <a:avLst/>
          </a:prstGeom>
        </p:spPr>
      </p:pic>
    </p:spTree>
    <p:extLst>
      <p:ext uri="{BB962C8B-B14F-4D97-AF65-F5344CB8AC3E}">
        <p14:creationId xmlns:p14="http://schemas.microsoft.com/office/powerpoint/2010/main" val="2024448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14</a:t>
            </a:fld>
            <a:endParaRPr lang="en-US"/>
          </a:p>
        </p:txBody>
      </p:sp>
      <p:pic>
        <p:nvPicPr>
          <p:cNvPr id="5" name="Picture 4" descr="d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219200"/>
            <a:ext cx="5486400" cy="5025081"/>
          </a:xfrm>
          <a:prstGeom prst="rect">
            <a:avLst/>
          </a:prstGeom>
        </p:spPr>
      </p:pic>
      <p:sp>
        <p:nvSpPr>
          <p:cNvPr id="6" name="TextBox 5"/>
          <p:cNvSpPr txBox="1"/>
          <p:nvPr/>
        </p:nvSpPr>
        <p:spPr>
          <a:xfrm>
            <a:off x="0" y="22541"/>
            <a:ext cx="8542723" cy="1077218"/>
          </a:xfrm>
          <a:prstGeom prst="rect">
            <a:avLst/>
          </a:prstGeom>
          <a:noFill/>
        </p:spPr>
        <p:txBody>
          <a:bodyPr wrap="none" rtlCol="0">
            <a:spAutoFit/>
          </a:bodyPr>
          <a:lstStyle/>
          <a:p>
            <a:pPr algn="ctr"/>
            <a:r>
              <a:rPr lang="en-US" sz="3200" dirty="0" smtClean="0"/>
              <a:t>How teachers implemented making connections </a:t>
            </a:r>
          </a:p>
          <a:p>
            <a:pPr algn="ctr"/>
            <a:r>
              <a:rPr lang="en-US" sz="3200" dirty="0" smtClean="0"/>
              <a:t>math problems</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spTree>
    <p:extLst>
      <p:ext uri="{BB962C8B-B14F-4D97-AF65-F5344CB8AC3E}">
        <p14:creationId xmlns:p14="http://schemas.microsoft.com/office/powerpoint/2010/main" val="2971500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ea typeface="+mj-ea"/>
                <a:cs typeface="+mj-cs"/>
              </a:rPr>
              <a:t>Mathematics Teaching Practices: Effective </a:t>
            </a:r>
            <a:r>
              <a:rPr lang="en-US" altLang="en-US" b="1" i="1" dirty="0" smtClean="0">
                <a:ea typeface="+mj-ea"/>
                <a:cs typeface="+mj-cs"/>
              </a:rPr>
              <a:t>teachers</a:t>
            </a:r>
            <a:r>
              <a:rPr lang="en-US" altLang="en-US" i="1" dirty="0" smtClean="0">
                <a:ea typeface="+mj-ea"/>
                <a:cs typeface="+mj-cs"/>
              </a:rPr>
              <a:t> </a:t>
            </a:r>
            <a:endParaRPr lang="en-US" altLang="en-US" dirty="0" smtClean="0">
              <a:ea typeface="+mj-ea"/>
              <a:cs typeface="+mj-cs"/>
            </a:endParaRPr>
          </a:p>
        </p:txBody>
      </p:sp>
      <p:sp>
        <p:nvSpPr>
          <p:cNvPr id="29698" name="Content Placeholder 2"/>
          <p:cNvSpPr>
            <a:spLocks noGrp="1"/>
          </p:cNvSpPr>
          <p:nvPr>
            <p:ph idx="1"/>
          </p:nvPr>
        </p:nvSpPr>
        <p:spPr>
          <a:xfrm>
            <a:off x="457200" y="1828800"/>
            <a:ext cx="8229600" cy="4876800"/>
          </a:xfrm>
        </p:spPr>
        <p:txBody>
          <a:bodyPr/>
          <a:lstStyle/>
          <a:p>
            <a:pPr marL="457200" indent="-457200" eaLnBrk="1" hangingPunct="1">
              <a:spcBef>
                <a:spcPct val="0"/>
              </a:spcBef>
              <a:buFont typeface="Arial" charset="0"/>
              <a:buAutoNum type="arabicPeriod"/>
            </a:pPr>
            <a:r>
              <a:rPr lang="en-US" sz="2800">
                <a:latin typeface="Arial" charset="0"/>
              </a:rPr>
              <a:t>Establish mathematics goals to focus learning.</a:t>
            </a:r>
          </a:p>
          <a:p>
            <a:pPr marL="457200" indent="-457200" eaLnBrk="1" hangingPunct="1">
              <a:spcBef>
                <a:spcPct val="0"/>
              </a:spcBef>
              <a:buFont typeface="Arial" charset="0"/>
              <a:buAutoNum type="arabicPeriod"/>
            </a:pPr>
            <a:r>
              <a:rPr lang="en-US" sz="2800">
                <a:latin typeface="Arial" charset="0"/>
              </a:rPr>
              <a:t>Implement tasks that promote reasoning and problem solving. </a:t>
            </a:r>
          </a:p>
          <a:p>
            <a:pPr marL="457200" indent="-457200" eaLnBrk="1" hangingPunct="1">
              <a:spcBef>
                <a:spcPct val="0"/>
              </a:spcBef>
              <a:buFont typeface="Arial" charset="0"/>
              <a:buAutoNum type="arabicPeriod"/>
            </a:pPr>
            <a:r>
              <a:rPr lang="en-US" sz="2800">
                <a:latin typeface="Arial" charset="0"/>
              </a:rPr>
              <a:t>Use and connect mathematical representations.</a:t>
            </a:r>
          </a:p>
          <a:p>
            <a:pPr marL="457200" indent="-457200" eaLnBrk="1" hangingPunct="1">
              <a:spcBef>
                <a:spcPct val="0"/>
              </a:spcBef>
              <a:buFont typeface="Arial" charset="0"/>
              <a:buAutoNum type="arabicPeriod"/>
            </a:pPr>
            <a:r>
              <a:rPr lang="en-US" sz="2800">
                <a:latin typeface="Arial" charset="0"/>
              </a:rPr>
              <a:t>Facilitate meaningful mathematical discourse.</a:t>
            </a:r>
          </a:p>
          <a:p>
            <a:pPr marL="457200" indent="-457200" eaLnBrk="1" hangingPunct="1">
              <a:spcBef>
                <a:spcPct val="0"/>
              </a:spcBef>
              <a:buFont typeface="Arial" charset="0"/>
              <a:buAutoNum type="arabicPeriod"/>
            </a:pPr>
            <a:r>
              <a:rPr lang="en-US" sz="2800">
                <a:latin typeface="Arial" charset="0"/>
              </a:rPr>
              <a:t>Pose purposeful questions. </a:t>
            </a:r>
          </a:p>
          <a:p>
            <a:pPr marL="457200" indent="-457200" eaLnBrk="1" hangingPunct="1">
              <a:spcBef>
                <a:spcPct val="0"/>
              </a:spcBef>
              <a:buFont typeface="Arial" charset="0"/>
              <a:buAutoNum type="arabicPeriod"/>
            </a:pPr>
            <a:r>
              <a:rPr lang="en-US" sz="2800">
                <a:latin typeface="Arial" charset="0"/>
              </a:rPr>
              <a:t>Build procedural fluency from conceptual understanding.</a:t>
            </a:r>
          </a:p>
          <a:p>
            <a:pPr marL="457200" indent="-457200" eaLnBrk="1" hangingPunct="1">
              <a:spcBef>
                <a:spcPct val="0"/>
              </a:spcBef>
              <a:buFont typeface="Arial" charset="0"/>
              <a:buAutoNum type="arabicPeriod"/>
            </a:pPr>
            <a:r>
              <a:rPr lang="en-US" sz="2800">
                <a:latin typeface="Arial" charset="0"/>
              </a:rPr>
              <a:t>Support productive struggle in learning math. </a:t>
            </a:r>
          </a:p>
          <a:p>
            <a:pPr marL="457200" indent="-457200" eaLnBrk="1" hangingPunct="1">
              <a:spcBef>
                <a:spcPct val="0"/>
              </a:spcBef>
              <a:buFont typeface="Arial" charset="0"/>
              <a:buAutoNum type="arabicPeriod"/>
            </a:pPr>
            <a:r>
              <a:rPr lang="en-US" sz="2800">
                <a:latin typeface="Arial" charset="0"/>
              </a:rPr>
              <a:t>Elicit and use evidence of student thinking. </a:t>
            </a:r>
          </a:p>
        </p:txBody>
      </p:sp>
      <p:sp>
        <p:nvSpPr>
          <p:cNvPr id="29699"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221864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ea typeface="+mj-ea"/>
                <a:cs typeface="+mj-cs"/>
              </a:rPr>
              <a:t>Mathematics Teaching Practices: Effective </a:t>
            </a:r>
            <a:r>
              <a:rPr lang="en-US" altLang="en-US" b="1" i="1" dirty="0" smtClean="0">
                <a:ea typeface="+mj-ea"/>
                <a:cs typeface="+mj-cs"/>
              </a:rPr>
              <a:t>teachers</a:t>
            </a:r>
            <a:r>
              <a:rPr lang="en-US" altLang="en-US" i="1" dirty="0" smtClean="0">
                <a:ea typeface="+mj-ea"/>
                <a:cs typeface="+mj-cs"/>
              </a:rPr>
              <a:t> </a:t>
            </a:r>
            <a:endParaRPr lang="en-US" altLang="en-US" dirty="0" smtClean="0">
              <a:ea typeface="+mj-ea"/>
              <a:cs typeface="+mj-cs"/>
            </a:endParaRPr>
          </a:p>
        </p:txBody>
      </p:sp>
      <p:sp>
        <p:nvSpPr>
          <p:cNvPr id="29698" name="Content Placeholder 2"/>
          <p:cNvSpPr>
            <a:spLocks noGrp="1"/>
          </p:cNvSpPr>
          <p:nvPr>
            <p:ph idx="1"/>
          </p:nvPr>
        </p:nvSpPr>
        <p:spPr>
          <a:xfrm>
            <a:off x="762000" y="1462110"/>
            <a:ext cx="8229600" cy="4876800"/>
          </a:xfrm>
        </p:spPr>
        <p:txBody>
          <a:bodyPr/>
          <a:lstStyle/>
          <a:p>
            <a:pPr marL="457200" indent="-457200" eaLnBrk="1" hangingPunct="1">
              <a:spcBef>
                <a:spcPct val="0"/>
              </a:spcBef>
              <a:buFont typeface="Arial" charset="0"/>
              <a:buAutoNum type="arabicPeriod"/>
            </a:pPr>
            <a:r>
              <a:rPr lang="en-US" sz="2800" dirty="0">
                <a:latin typeface="Arial" charset="0"/>
              </a:rPr>
              <a:t>Establish mathematics goals to focus learning.</a:t>
            </a:r>
          </a:p>
          <a:p>
            <a:pPr marL="457200" indent="-457200" eaLnBrk="1" hangingPunct="1">
              <a:spcBef>
                <a:spcPct val="0"/>
              </a:spcBef>
              <a:buFont typeface="Arial" charset="0"/>
              <a:buAutoNum type="arabicPeriod"/>
            </a:pPr>
            <a:r>
              <a:rPr lang="en-US" sz="2800" dirty="0">
                <a:latin typeface="Arial" charset="0"/>
              </a:rPr>
              <a:t>Implement tasks that promote reasoning and problem solving. </a:t>
            </a:r>
          </a:p>
          <a:p>
            <a:pPr marL="457200" indent="-457200" eaLnBrk="1" hangingPunct="1">
              <a:spcBef>
                <a:spcPct val="0"/>
              </a:spcBef>
              <a:buFont typeface="Arial" charset="0"/>
              <a:buAutoNum type="arabicPeriod"/>
            </a:pPr>
            <a:r>
              <a:rPr lang="en-US" sz="2800" dirty="0">
                <a:latin typeface="Arial" charset="0"/>
              </a:rPr>
              <a:t>Use and connect mathematical representations.</a:t>
            </a:r>
          </a:p>
          <a:p>
            <a:pPr marL="457200" indent="-457200" eaLnBrk="1" hangingPunct="1">
              <a:spcBef>
                <a:spcPct val="0"/>
              </a:spcBef>
              <a:buFont typeface="Arial" charset="0"/>
              <a:buAutoNum type="arabicPeriod"/>
            </a:pPr>
            <a:r>
              <a:rPr lang="en-US" sz="2800" dirty="0">
                <a:latin typeface="Arial" charset="0"/>
              </a:rPr>
              <a:t>Facilitate </a:t>
            </a:r>
            <a:r>
              <a:rPr lang="en-US" sz="2800" b="1" dirty="0">
                <a:latin typeface="Arial" charset="0"/>
              </a:rPr>
              <a:t>meaningful mathematical </a:t>
            </a:r>
            <a:r>
              <a:rPr lang="en-US" sz="2800" b="1" dirty="0" smtClean="0">
                <a:latin typeface="Arial" charset="0"/>
              </a:rPr>
              <a:t>discourse</a:t>
            </a:r>
            <a:endParaRPr lang="en-US" sz="2800" dirty="0">
              <a:latin typeface="Arial" charset="0"/>
            </a:endParaRPr>
          </a:p>
          <a:p>
            <a:pPr marL="457200" indent="-457200" eaLnBrk="1" hangingPunct="1">
              <a:spcBef>
                <a:spcPct val="0"/>
              </a:spcBef>
              <a:buFont typeface="Arial" charset="0"/>
              <a:buAutoNum type="arabicPeriod"/>
            </a:pPr>
            <a:r>
              <a:rPr lang="en-US" sz="2800" dirty="0">
                <a:latin typeface="Arial" charset="0"/>
              </a:rPr>
              <a:t>Pose purposeful questions. </a:t>
            </a:r>
          </a:p>
          <a:p>
            <a:pPr marL="457200" indent="-457200" eaLnBrk="1" hangingPunct="1">
              <a:spcBef>
                <a:spcPct val="0"/>
              </a:spcBef>
              <a:buFont typeface="Arial" charset="0"/>
              <a:buAutoNum type="arabicPeriod"/>
            </a:pPr>
            <a:r>
              <a:rPr lang="en-US" sz="2800" dirty="0">
                <a:latin typeface="Arial" charset="0"/>
              </a:rPr>
              <a:t>Build procedural fluency from conceptual understanding.</a:t>
            </a:r>
          </a:p>
          <a:p>
            <a:pPr marL="457200" indent="-457200" eaLnBrk="1" hangingPunct="1">
              <a:spcBef>
                <a:spcPct val="0"/>
              </a:spcBef>
              <a:buFont typeface="Arial" charset="0"/>
              <a:buAutoNum type="arabicPeriod"/>
            </a:pPr>
            <a:r>
              <a:rPr lang="en-US" sz="2800" dirty="0">
                <a:latin typeface="Arial" charset="0"/>
              </a:rPr>
              <a:t>Support productive struggle in learning math. </a:t>
            </a:r>
          </a:p>
          <a:p>
            <a:pPr marL="457200" indent="-457200" eaLnBrk="1" hangingPunct="1">
              <a:spcBef>
                <a:spcPct val="0"/>
              </a:spcBef>
              <a:buFont typeface="Arial" charset="0"/>
              <a:buAutoNum type="arabicPeriod"/>
            </a:pPr>
            <a:r>
              <a:rPr lang="en-US" sz="2800" b="1" dirty="0">
                <a:latin typeface="Arial" charset="0"/>
              </a:rPr>
              <a:t>Elicit and use evidence of student thinking</a:t>
            </a:r>
            <a:r>
              <a:rPr lang="en-US" sz="2800" dirty="0">
                <a:latin typeface="Arial" charset="0"/>
              </a:rPr>
              <a:t>. </a:t>
            </a:r>
          </a:p>
        </p:txBody>
      </p:sp>
      <p:sp>
        <p:nvSpPr>
          <p:cNvPr id="29699"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1718581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a:bodyPr>
          <a:lstStyle/>
          <a:p>
            <a:pPr marL="0" indent="0">
              <a:buNone/>
            </a:pPr>
            <a:r>
              <a:rPr lang="en-US" dirty="0"/>
              <a:t>Take a few minutes to </a:t>
            </a:r>
            <a:r>
              <a:rPr lang="en-US" dirty="0" smtClean="0"/>
              <a:t>reflect </a:t>
            </a:r>
            <a:r>
              <a:rPr lang="en-US" dirty="0"/>
              <a:t>using the prompts: </a:t>
            </a:r>
            <a:endParaRPr lang="en-US" dirty="0" smtClean="0"/>
          </a:p>
          <a:p>
            <a:pPr lvl="0" fontAlgn="base"/>
            <a:r>
              <a:rPr lang="en-US" dirty="0" smtClean="0"/>
              <a:t>What is one message from this session that you would want to bring back to another teacher?  How would you make it meaningful and accessible for them (when they haven’t been here with you)?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18231780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3684880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685800" y="1524000"/>
            <a:ext cx="8229600" cy="4525963"/>
          </a:xfrm>
        </p:spPr>
        <p:txBody>
          <a:bodyPr>
            <a:normAutofit fontScale="77500" lnSpcReduction="20000"/>
          </a:bodyPr>
          <a:lstStyle/>
          <a:p>
            <a:r>
              <a:rPr lang="en-US" dirty="0" err="1" smtClean="0"/>
              <a:t>Dekker</a:t>
            </a:r>
            <a:r>
              <a:rPr lang="en-US" dirty="0" err="1"/>
              <a:t>,T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a:t>
            </a:r>
            <a:r>
              <a:rPr lang="en-US" dirty="0" smtClean="0">
                <a:hlinkClick r:id="rId3"/>
              </a:rPr>
              <a:t>catch</a:t>
            </a:r>
          </a:p>
          <a:p>
            <a:r>
              <a:rPr lang="en-US" dirty="0" err="1" smtClean="0"/>
              <a:t>Hiebert</a:t>
            </a:r>
            <a:r>
              <a:rPr lang="en-US" dirty="0" smtClean="0"/>
              <a:t>, J., &amp; Stigler, J. (2004). Improving </a:t>
            </a:r>
            <a:r>
              <a:rPr lang="en-US" dirty="0"/>
              <a:t>Mathematics Teaching </a:t>
            </a:r>
            <a:r>
              <a:rPr lang="en-US" i="1" dirty="0" smtClean="0"/>
              <a:t>Improving </a:t>
            </a:r>
            <a:r>
              <a:rPr lang="en-US" i="1" dirty="0"/>
              <a:t>Achievement in Math and </a:t>
            </a:r>
            <a:r>
              <a:rPr lang="en-US" i="1" dirty="0" smtClean="0"/>
              <a:t>Science,</a:t>
            </a:r>
            <a:r>
              <a:rPr lang="en-US" dirty="0" smtClean="0"/>
              <a:t> </a:t>
            </a:r>
            <a:r>
              <a:rPr lang="en-US" dirty="0"/>
              <a:t>64(5</a:t>
            </a:r>
            <a:r>
              <a:rPr lang="en-US" dirty="0" smtClean="0"/>
              <a:t>),  </a:t>
            </a:r>
            <a:r>
              <a:rPr lang="en-US" dirty="0"/>
              <a:t>12-</a:t>
            </a:r>
            <a:r>
              <a:rPr lang="en-US" dirty="0" smtClean="0"/>
              <a:t>17.</a:t>
            </a:r>
          </a:p>
          <a:p>
            <a:r>
              <a:rPr lang="en-US" dirty="0" smtClean="0"/>
              <a:t>National Council of Teachers of Mathematics. (2014). Principles to </a:t>
            </a:r>
            <a:r>
              <a:rPr lang="en-US" dirty="0" smtClean="0"/>
              <a:t>actions: </a:t>
            </a:r>
            <a:r>
              <a:rPr lang="en-US" dirty="0" smtClean="0"/>
              <a:t>Ensuring mathematical success for all students. Reston VA: The Council</a:t>
            </a:r>
          </a:p>
          <a:p>
            <a:r>
              <a:rPr lang="en-US" dirty="0" smtClean="0"/>
              <a:t>Sanchez</a:t>
            </a:r>
            <a:r>
              <a:rPr lang="en-US" dirty="0"/>
              <a:t>, W. (2013). Open ended questions and the process standards. 107(3). </a:t>
            </a:r>
            <a:r>
              <a:rPr lang="en-US" i="1" dirty="0"/>
              <a:t>Mathematics Teacher</a:t>
            </a:r>
            <a:r>
              <a:rPr lang="en-US" dirty="0"/>
              <a:t>.</a:t>
            </a:r>
          </a:p>
          <a:p>
            <a:endParaRPr lang="en-US" dirty="0" smtClean="0">
              <a:hlinkClick r:id="rId3"/>
            </a:endParaRPr>
          </a:p>
          <a:p>
            <a:r>
              <a:rPr lang="en-US" dirty="0" smtClean="0"/>
              <a:t>.</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1015325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a:t>
            </a:r>
          </a:p>
          <a:p>
            <a:pPr>
              <a:spcBef>
                <a:spcPct val="50000"/>
              </a:spcBef>
              <a:buFont typeface="Times" charset="0"/>
              <a:buAutoNum type="alphaLcParenR" startAt="2"/>
              <a:defRPr/>
            </a:pPr>
            <a:r>
              <a:rPr lang="en-US" sz="2800" dirty="0" smtClean="0">
                <a:latin typeface="Times" charset="0"/>
                <a:cs typeface="+mn-cs"/>
              </a:rPr>
              <a:t>1/5</a:t>
            </a:r>
          </a:p>
          <a:p>
            <a:pPr>
              <a:spcBef>
                <a:spcPct val="50000"/>
              </a:spcBef>
              <a:buFont typeface="Times" charset="0"/>
              <a:buAutoNum type="alphaLcParenR" startAt="3"/>
              <a:defRPr/>
            </a:pPr>
            <a:r>
              <a:rPr lang="en-US" sz="2800" dirty="0" smtClean="0">
                <a:latin typeface="Times" charset="0"/>
                <a:cs typeface="+mn-cs"/>
              </a:rPr>
              <a:t>1/4</a:t>
            </a:r>
          </a:p>
          <a:p>
            <a:pPr>
              <a:spcBef>
                <a:spcPct val="50000"/>
              </a:spcBef>
              <a:buFont typeface="Times" charset="0"/>
              <a:buAutoNum type="alphaLcParenR" startAt="4"/>
              <a:defRPr/>
            </a:pPr>
            <a:r>
              <a:rPr lang="en-US" sz="2800" dirty="0" smtClean="0">
                <a:latin typeface="Times" charset="0"/>
                <a:cs typeface="+mn-cs"/>
              </a:rPr>
              <a:t>1/3</a:t>
            </a:r>
          </a:p>
          <a:p>
            <a:pPr>
              <a:spcBef>
                <a:spcPct val="50000"/>
              </a:spcBef>
              <a:buFont typeface="Times" charset="0"/>
              <a:buNone/>
              <a:defRPr/>
            </a:pPr>
            <a:r>
              <a:rPr lang="en-US" sz="2800" dirty="0" smtClean="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Question: </a:t>
            </a:r>
            <a:r>
              <a:rPr lang="en-US" dirty="0"/>
              <a:t>If r=2, find the circumference of the circle</a:t>
            </a:r>
          </a:p>
          <a:p>
            <a:endParaRPr lang="en-US" dirty="0" smtClean="0"/>
          </a:p>
          <a:p>
            <a:r>
              <a:rPr lang="en-US" dirty="0" smtClean="0"/>
              <a:t>A</a:t>
            </a:r>
            <a:r>
              <a:rPr lang="en-US" dirty="0"/>
              <a:t>:  C=4π</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580385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question</a:t>
            </a:r>
            <a:endParaRPr lang="en-US" dirty="0"/>
          </a:p>
        </p:txBody>
      </p:sp>
      <p:sp>
        <p:nvSpPr>
          <p:cNvPr id="3" name="Content Placeholder 2"/>
          <p:cNvSpPr>
            <a:spLocks noGrp="1"/>
          </p:cNvSpPr>
          <p:nvPr>
            <p:ph idx="1"/>
          </p:nvPr>
        </p:nvSpPr>
        <p:spPr/>
        <p:txBody>
          <a:bodyPr/>
          <a:lstStyle/>
          <a:p>
            <a:pPr marL="0" indent="0">
              <a:buNone/>
            </a:pPr>
            <a:r>
              <a:rPr lang="en-US" dirty="0" smtClean="0"/>
              <a:t>Question: </a:t>
            </a:r>
            <a:r>
              <a:rPr lang="en-US" dirty="0"/>
              <a:t>If r=2, find the circumference of the circle</a:t>
            </a:r>
          </a:p>
          <a:p>
            <a:r>
              <a:rPr lang="en-US" dirty="0" smtClean="0"/>
              <a:t>A</a:t>
            </a:r>
            <a:r>
              <a:rPr lang="en-US" dirty="0"/>
              <a:t>:  C=</a:t>
            </a:r>
            <a:r>
              <a:rPr lang="en-US" dirty="0" smtClean="0"/>
              <a:t>4π</a:t>
            </a:r>
          </a:p>
          <a:p>
            <a:endParaRPr lang="en-US" dirty="0"/>
          </a:p>
          <a:p>
            <a:pPr marL="0" indent="0">
              <a:buNone/>
            </a:pPr>
            <a:r>
              <a:rPr lang="en-US" dirty="0" smtClean="0"/>
              <a:t>Is this a better question?</a:t>
            </a:r>
            <a:endParaRPr lang="en-US" dirty="0"/>
          </a:p>
          <a:p>
            <a:r>
              <a:rPr lang="en-US" dirty="0"/>
              <a:t>Will the circumference and the area of a circle ever be the same? Why or why not?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18641389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  </a:t>
            </a:r>
            <a:r>
              <a:rPr lang="en-US" sz="2800" dirty="0" smtClean="0">
                <a:solidFill>
                  <a:srgbClr val="66FF33"/>
                </a:solidFill>
                <a:latin typeface="Times" charset="0"/>
                <a:cs typeface="+mn-cs"/>
              </a:rPr>
              <a:t>(5%)</a:t>
            </a:r>
          </a:p>
          <a:p>
            <a:pPr>
              <a:spcBef>
                <a:spcPct val="50000"/>
              </a:spcBef>
              <a:buFont typeface="Times" charset="0"/>
              <a:buAutoNum type="alphaLcParenR" startAt="2"/>
              <a:defRPr/>
            </a:pPr>
            <a:r>
              <a:rPr lang="en-US" sz="2800" dirty="0" smtClean="0">
                <a:latin typeface="Times" charset="0"/>
                <a:cs typeface="+mn-cs"/>
              </a:rPr>
              <a:t>1/5  </a:t>
            </a:r>
            <a:r>
              <a:rPr lang="en-US" sz="2800" dirty="0" smtClean="0">
                <a:solidFill>
                  <a:srgbClr val="66FF33"/>
                </a:solidFill>
                <a:latin typeface="Times" charset="0"/>
                <a:cs typeface="+mn-cs"/>
              </a:rPr>
              <a:t>(3%)</a:t>
            </a:r>
          </a:p>
          <a:p>
            <a:pPr>
              <a:spcBef>
                <a:spcPct val="50000"/>
              </a:spcBef>
              <a:buFont typeface="Times" charset="0"/>
              <a:buAutoNum type="alphaLcParenR" startAt="3"/>
              <a:defRPr/>
            </a:pPr>
            <a:r>
              <a:rPr lang="en-US" sz="2800" dirty="0" smtClean="0">
                <a:latin typeface="Times" charset="0"/>
                <a:cs typeface="+mn-cs"/>
              </a:rPr>
              <a:t>1/4  </a:t>
            </a:r>
            <a:r>
              <a:rPr lang="en-US" sz="2800" dirty="0" smtClean="0">
                <a:solidFill>
                  <a:srgbClr val="66FF33"/>
                </a:solidFill>
                <a:latin typeface="Times" charset="0"/>
                <a:cs typeface="+mn-cs"/>
              </a:rPr>
              <a:t>(24%)</a:t>
            </a:r>
          </a:p>
          <a:p>
            <a:pPr>
              <a:spcBef>
                <a:spcPct val="50000"/>
              </a:spcBef>
              <a:buFont typeface="Times" charset="0"/>
              <a:buAutoNum type="alphaLcParenR" startAt="4"/>
              <a:defRPr/>
            </a:pPr>
            <a:r>
              <a:rPr lang="en-US" sz="2800" dirty="0" smtClean="0">
                <a:latin typeface="Times" charset="0"/>
                <a:cs typeface="+mn-cs"/>
              </a:rPr>
              <a:t>1/3*  </a:t>
            </a:r>
            <a:r>
              <a:rPr lang="en-US" sz="2800" dirty="0" smtClean="0">
                <a:solidFill>
                  <a:srgbClr val="66FF33"/>
                </a:solidFill>
                <a:latin typeface="Times" charset="0"/>
                <a:cs typeface="+mn-cs"/>
              </a:rPr>
              <a:t>(66%)</a:t>
            </a:r>
          </a:p>
          <a:p>
            <a:pPr>
              <a:spcBef>
                <a:spcPct val="50000"/>
              </a:spcBef>
              <a:buFont typeface="Times" charset="0"/>
              <a:buNone/>
              <a:defRPr/>
            </a:pPr>
            <a:r>
              <a:rPr lang="en-US" sz="2800" dirty="0" smtClean="0">
                <a:latin typeface="Times" charset="0"/>
                <a:cs typeface="+mn-cs"/>
              </a:rPr>
              <a:t>e)   1/2  </a:t>
            </a:r>
            <a:r>
              <a:rPr lang="en-US" sz="2800" dirty="0" smtClean="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smtClean="0">
                <a:solidFill>
                  <a:schemeClr val="tx1"/>
                </a:solidFill>
                <a:effectLst/>
                <a:cs typeface="+mj-cs"/>
              </a:rPr>
              <a:t>Another approach to ¼</a:t>
            </a:r>
            <a:br>
              <a:rPr lang="en-US" b="1" dirty="0" smtClean="0">
                <a:solidFill>
                  <a:schemeClr val="tx1"/>
                </a:solidFill>
                <a:effectLst/>
                <a:cs typeface="+mj-cs"/>
              </a:rPr>
            </a:br>
            <a:r>
              <a:rPr lang="en-US" b="1" dirty="0"/>
              <a:t/>
            </a:r>
            <a:br>
              <a:rPr lang="en-US" b="1" dirty="0"/>
            </a:br>
            <a:r>
              <a:rPr lang="en-US" b="1" dirty="0" smtClean="0"/>
              <a:t>(Dekker &amp; </a:t>
            </a:r>
            <a:r>
              <a:rPr lang="en-US" b="1" dirty="0" err="1" smtClean="0"/>
              <a:t>Querrelle</a:t>
            </a:r>
            <a:r>
              <a:rPr lang="en-US" b="1" dirty="0" smtClean="0"/>
              <a:t>)</a:t>
            </a:r>
            <a:endParaRPr lang="en-US" b="1" dirty="0" smtClean="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dirty="0" smtClean="0">
              <a:cs typeface="+mn-cs"/>
            </a:endParaRPr>
          </a:p>
          <a:p>
            <a:pPr eaLnBrk="1" hangingPunct="1">
              <a:defRPr/>
            </a:pPr>
            <a:endParaRPr lang="en-US" dirty="0" smtClean="0">
              <a:cs typeface="+mn-cs"/>
            </a:endParaRPr>
          </a:p>
        </p:txBody>
      </p:sp>
    </p:spTree>
    <p:extLst>
      <p:ext uri="{BB962C8B-B14F-4D97-AF65-F5344CB8AC3E}">
        <p14:creationId xmlns:p14="http://schemas.microsoft.com/office/powerpoint/2010/main" val="2625888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smtClean="0"/>
              <a:t>In which is ¼ of the shape shaded?</a:t>
            </a:r>
            <a:endParaRPr lang="en-US" sz="3200" dirty="0"/>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What </a:t>
            </a:r>
            <a:r>
              <a:rPr lang="en-US" dirty="0"/>
              <a:t>did you </a:t>
            </a:r>
            <a:r>
              <a:rPr lang="en-US" dirty="0" smtClean="0"/>
              <a:t>like or not like </a:t>
            </a:r>
            <a:r>
              <a:rPr lang="en-US" dirty="0"/>
              <a:t>about this task in terms of </a:t>
            </a:r>
            <a:r>
              <a:rPr lang="en-US" dirty="0" smtClean="0"/>
              <a:t>promoting discussion and eliciting </a:t>
            </a:r>
            <a:r>
              <a:rPr lang="en-US" dirty="0"/>
              <a:t>student understanding</a:t>
            </a:r>
            <a:r>
              <a:rPr lang="en-US" dirty="0" smtClean="0"/>
              <a:t>?</a:t>
            </a:r>
            <a:endParaRPr lang="en-US" dirty="0"/>
          </a:p>
          <a:p>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spTree>
    <p:extLst>
      <p:ext uri="{BB962C8B-B14F-4D97-AF65-F5344CB8AC3E}">
        <p14:creationId xmlns:p14="http://schemas.microsoft.com/office/powerpoint/2010/main" val="866738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Tree>
    <p:extLst>
      <p:ext uri="{BB962C8B-B14F-4D97-AF65-F5344CB8AC3E}">
        <p14:creationId xmlns:p14="http://schemas.microsoft.com/office/powerpoint/2010/main" val="4108187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r>
              <a:rPr lang="en-US" dirty="0" smtClean="0"/>
              <a:t>Choose one of the problems and find a solution</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755637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3140</TotalTime>
  <Words>776</Words>
  <Application>Microsoft Macintosh PowerPoint</Application>
  <PresentationFormat>On-screen Show (4:3)</PresentationFormat>
  <Paragraphs>134</Paragraphs>
  <Slides>21</Slides>
  <Notes>10</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Calibri</vt:lpstr>
      <vt:lpstr>Candara</vt:lpstr>
      <vt:lpstr>ＭＳ Ｐゴシック</vt:lpstr>
      <vt:lpstr>Times</vt:lpstr>
      <vt:lpstr>Times New Roman</vt:lpstr>
      <vt:lpstr>Wingdings</vt:lpstr>
      <vt:lpstr>Arial</vt:lpstr>
      <vt:lpstr>Office Theme</vt:lpstr>
      <vt:lpstr>Reflecting on Practice: Worthwhile Tasks</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Mathematics Teaching Practices: Effective teachers </vt:lpstr>
      <vt:lpstr>Mathematics Teaching Practices: Effective teachers </vt:lpstr>
      <vt:lpstr>PowerPoint Presentation</vt:lpstr>
      <vt:lpstr>Readings</vt:lpstr>
      <vt:lpstr>References</vt:lpstr>
      <vt:lpstr>PowerPoint Presentation</vt:lpstr>
      <vt:lpstr>Another question</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Microsoft Office User</cp:lastModifiedBy>
  <cp:revision>38</cp:revision>
  <dcterms:created xsi:type="dcterms:W3CDTF">2013-06-11T03:33:30Z</dcterms:created>
  <dcterms:modified xsi:type="dcterms:W3CDTF">2017-04-02T17:17:13Z</dcterms:modified>
</cp:coreProperties>
</file>