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tags/tag10.xml" ContentType="application/vnd.openxmlformats-officedocument.presentationml.tags+xml"/>
  <Override PartName="/ppt/notesSlides/notesSlide11.xml" ContentType="application/vnd.openxmlformats-officedocument.presentationml.notesSlide+xml"/>
  <Override PartName="/ppt/tags/tag11.xml" ContentType="application/vnd.openxmlformats-officedocument.presentationml.tags+xml"/>
  <Override PartName="/ppt/notesSlides/notesSlide12.xml" ContentType="application/vnd.openxmlformats-officedocument.presentationml.notesSlide+xml"/>
  <Override PartName="/ppt/tags/tag12.xml" ContentType="application/vnd.openxmlformats-officedocument.presentationml.tags+xml"/>
  <Override PartName="/ppt/notesSlides/notesSlide13.xml" ContentType="application/vnd.openxmlformats-officedocument.presentationml.notesSlide+xml"/>
  <Override PartName="/ppt/tags/tag13.xml" ContentType="application/vnd.openxmlformats-officedocument.presentationml.tags+xml"/>
  <Override PartName="/ppt/notesSlides/notesSlide14.xml" ContentType="application/vnd.openxmlformats-officedocument.presentationml.notesSlide+xml"/>
  <Override PartName="/ppt/tags/tag14.xml" ContentType="application/vnd.openxmlformats-officedocument.presentationml.tags+xml"/>
  <Override PartName="/ppt/notesSlides/notesSlide15.xml" ContentType="application/vnd.openxmlformats-officedocument.presentationml.notesSlide+xml"/>
  <Override PartName="/ppt/tags/tag15.xml" ContentType="application/vnd.openxmlformats-officedocument.presentationml.tag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tags/tag16.xml" ContentType="application/vnd.openxmlformats-officedocument.presentationml.tags+xml"/>
  <Override PartName="/ppt/notesSlides/notesSlide18.xml" ContentType="application/vnd.openxmlformats-officedocument.presentationml.notesSlide+xml"/>
  <Override PartName="/ppt/tags/tag17.xml" ContentType="application/vnd.openxmlformats-officedocument.presentationml.tags+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302" r:id="rId2"/>
    <p:sldId id="256" r:id="rId3"/>
    <p:sldId id="297" r:id="rId4"/>
    <p:sldId id="284" r:id="rId5"/>
    <p:sldId id="303" r:id="rId6"/>
    <p:sldId id="285" r:id="rId7"/>
    <p:sldId id="286" r:id="rId8"/>
    <p:sldId id="301" r:id="rId9"/>
    <p:sldId id="289" r:id="rId10"/>
    <p:sldId id="296" r:id="rId11"/>
    <p:sldId id="288" r:id="rId12"/>
    <p:sldId id="298" r:id="rId13"/>
    <p:sldId id="290" r:id="rId14"/>
    <p:sldId id="299" r:id="rId15"/>
    <p:sldId id="291" r:id="rId16"/>
    <p:sldId id="292" r:id="rId17"/>
    <p:sldId id="283" r:id="rId18"/>
    <p:sldId id="300" r:id="rId19"/>
    <p:sldId id="287"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F3FF"/>
    <a:srgbClr val="58B12A"/>
    <a:srgbClr val="07DC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4"/>
    <p:restoredTop sz="98438" autoAdjust="0"/>
  </p:normalViewPr>
  <p:slideViewPr>
    <p:cSldViewPr>
      <p:cViewPr varScale="1">
        <p:scale>
          <a:sx n="114" d="100"/>
          <a:sy n="114" d="100"/>
        </p:scale>
        <p:origin x="1524" y="13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1F7270-0A22-4BE9-85A8-9062B1102DE7}" type="datetimeFigureOut">
              <a:rPr lang="en-US" smtClean="0"/>
              <a:t>7/7/2016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7BD0BE-5780-4156-9B75-D207BA6B885C}" type="slidenum">
              <a:rPr lang="en-US" smtClean="0"/>
              <a:t>‹#›</a:t>
            </a:fld>
            <a:endParaRPr lang="en-US"/>
          </a:p>
        </p:txBody>
      </p:sp>
    </p:spTree>
    <p:extLst>
      <p:ext uri="{BB962C8B-B14F-4D97-AF65-F5344CB8AC3E}">
        <p14:creationId xmlns:p14="http://schemas.microsoft.com/office/powerpoint/2010/main" val="2276582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1.xml"/></Relationships>
</file>

<file path=ppt/notesSlides/_rels/notesSlide10.xml.rels><?xml version="1.0" encoding="UTF-8" standalone="yes"?>
<Relationships xmlns="http://schemas.openxmlformats.org/package/2006/relationships"><Relationship Id="rId3" Type="http://schemas.openxmlformats.org/officeDocument/2006/relationships/slide" Target="../slides/slide10.xml"/><Relationship Id="rId2" Type="http://schemas.openxmlformats.org/officeDocument/2006/relationships/notesMaster" Target="../notesMasters/notesMaster1.xml"/><Relationship Id="rId1" Type="http://schemas.openxmlformats.org/officeDocument/2006/relationships/tags" Target="../tags/tag10.xml"/></Relationships>
</file>

<file path=ppt/notesSlides/_rels/notesSlide11.xml.rels><?xml version="1.0" encoding="UTF-8" standalone="yes"?>
<Relationships xmlns="http://schemas.openxmlformats.org/package/2006/relationships"><Relationship Id="rId3" Type="http://schemas.openxmlformats.org/officeDocument/2006/relationships/slide" Target="../slides/slide11.xml"/><Relationship Id="rId2" Type="http://schemas.openxmlformats.org/officeDocument/2006/relationships/notesMaster" Target="../notesMasters/notesMaster1.xml"/><Relationship Id="rId1" Type="http://schemas.openxmlformats.org/officeDocument/2006/relationships/tags" Target="../tags/tag11.xml"/></Relationships>
</file>

<file path=ppt/notesSlides/_rels/notesSlide12.xml.rels><?xml version="1.0" encoding="UTF-8" standalone="yes"?>
<Relationships xmlns="http://schemas.openxmlformats.org/package/2006/relationships"><Relationship Id="rId3" Type="http://schemas.openxmlformats.org/officeDocument/2006/relationships/slide" Target="../slides/slide12.xml"/><Relationship Id="rId2" Type="http://schemas.openxmlformats.org/officeDocument/2006/relationships/notesMaster" Target="../notesMasters/notesMaster1.xml"/><Relationship Id="rId1" Type="http://schemas.openxmlformats.org/officeDocument/2006/relationships/tags" Target="../tags/tag12.xml"/></Relationships>
</file>

<file path=ppt/notesSlides/_rels/notesSlide13.xml.rels><?xml version="1.0" encoding="UTF-8" standalone="yes"?>
<Relationships xmlns="http://schemas.openxmlformats.org/package/2006/relationships"><Relationship Id="rId3" Type="http://schemas.openxmlformats.org/officeDocument/2006/relationships/slide" Target="../slides/slide13.xml"/><Relationship Id="rId2" Type="http://schemas.openxmlformats.org/officeDocument/2006/relationships/notesMaster" Target="../notesMasters/notesMaster1.xml"/><Relationship Id="rId1" Type="http://schemas.openxmlformats.org/officeDocument/2006/relationships/tags" Target="../tags/tag13.xml"/></Relationships>
</file>

<file path=ppt/notesSlides/_rels/notesSlide14.xml.rels><?xml version="1.0" encoding="UTF-8" standalone="yes"?>
<Relationships xmlns="http://schemas.openxmlformats.org/package/2006/relationships"><Relationship Id="rId3" Type="http://schemas.openxmlformats.org/officeDocument/2006/relationships/slide" Target="../slides/slide14.xml"/><Relationship Id="rId2" Type="http://schemas.openxmlformats.org/officeDocument/2006/relationships/notesMaster" Target="../notesMasters/notesMaster1.xml"/><Relationship Id="rId1" Type="http://schemas.openxmlformats.org/officeDocument/2006/relationships/tags" Target="../tags/tag14.xml"/></Relationships>
</file>

<file path=ppt/notesSlides/_rels/notesSlide15.xml.rels><?xml version="1.0" encoding="UTF-8" standalone="yes"?>
<Relationships xmlns="http://schemas.openxmlformats.org/package/2006/relationships"><Relationship Id="rId3" Type="http://schemas.openxmlformats.org/officeDocument/2006/relationships/slide" Target="../slides/slide15.xml"/><Relationship Id="rId2" Type="http://schemas.openxmlformats.org/officeDocument/2006/relationships/notesMaster" Target="../notesMasters/notesMaster1.xml"/><Relationship Id="rId1" Type="http://schemas.openxmlformats.org/officeDocument/2006/relationships/tags" Target="../tags/tag15.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slide" Target="../slides/slide17.xml"/><Relationship Id="rId2" Type="http://schemas.openxmlformats.org/officeDocument/2006/relationships/notesMaster" Target="../notesMasters/notesMaster1.xml"/><Relationship Id="rId1" Type="http://schemas.openxmlformats.org/officeDocument/2006/relationships/tags" Target="../tags/tag16.xml"/></Relationships>
</file>

<file path=ppt/notesSlides/_rels/notesSlide18.xml.rels><?xml version="1.0" encoding="UTF-8" standalone="yes"?>
<Relationships xmlns="http://schemas.openxmlformats.org/package/2006/relationships"><Relationship Id="rId3" Type="http://schemas.openxmlformats.org/officeDocument/2006/relationships/slide" Target="../slides/slide18.xml"/><Relationship Id="rId2" Type="http://schemas.openxmlformats.org/officeDocument/2006/relationships/notesMaster" Target="../notesMasters/notesMaster1.xml"/><Relationship Id="rId1" Type="http://schemas.openxmlformats.org/officeDocument/2006/relationships/tags" Target="../tags/tag17.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2.xml"/><Relationship Id="rId2" Type="http://schemas.openxmlformats.org/officeDocument/2006/relationships/notesMaster" Target="../notesMasters/notesMaster1.xml"/><Relationship Id="rId1" Type="http://schemas.openxmlformats.org/officeDocument/2006/relationships/tags" Target="../tags/tag2.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4.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notesMaster" Target="../notesMasters/notesMaster1.xml"/><Relationship Id="rId1" Type="http://schemas.openxmlformats.org/officeDocument/2006/relationships/tags" Target="../tags/tag4.xml"/></Relationships>
</file>

<file path=ppt/notesSlides/_rels/notesSlide5.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6.xml.rels><?xml version="1.0" encoding="UTF-8" standalone="yes"?>
<Relationships xmlns="http://schemas.openxmlformats.org/package/2006/relationships"><Relationship Id="rId3" Type="http://schemas.openxmlformats.org/officeDocument/2006/relationships/slide" Target="../slides/slide6.xml"/><Relationship Id="rId2" Type="http://schemas.openxmlformats.org/officeDocument/2006/relationships/notesMaster" Target="../notesMasters/notesMaster1.xml"/><Relationship Id="rId1" Type="http://schemas.openxmlformats.org/officeDocument/2006/relationships/tags" Target="../tags/tag6.xml"/></Relationships>
</file>

<file path=ppt/notesSlides/_rels/notesSlide7.xml.rels><?xml version="1.0" encoding="UTF-8" standalone="yes"?>
<Relationships xmlns="http://schemas.openxmlformats.org/package/2006/relationships"><Relationship Id="rId3" Type="http://schemas.openxmlformats.org/officeDocument/2006/relationships/slide" Target="../slides/slide7.xml"/><Relationship Id="rId2" Type="http://schemas.openxmlformats.org/officeDocument/2006/relationships/notesMaster" Target="../notesMasters/notesMaster1.xml"/><Relationship Id="rId1" Type="http://schemas.openxmlformats.org/officeDocument/2006/relationships/tags" Target="../tags/tag7.xml"/></Relationships>
</file>

<file path=ppt/notesSlides/_rels/notesSlide8.xml.rels><?xml version="1.0" encoding="UTF-8" standalone="yes"?>
<Relationships xmlns="http://schemas.openxmlformats.org/package/2006/relationships"><Relationship Id="rId3" Type="http://schemas.openxmlformats.org/officeDocument/2006/relationships/slide" Target="../slides/slide8.xml"/><Relationship Id="rId2" Type="http://schemas.openxmlformats.org/officeDocument/2006/relationships/notesMaster" Target="../notesMasters/notesMaster1.xml"/><Relationship Id="rId1" Type="http://schemas.openxmlformats.org/officeDocument/2006/relationships/tags" Target="../tags/tag8.xml"/></Relationships>
</file>

<file path=ppt/notesSlides/_rels/notesSlide9.xml.rels><?xml version="1.0" encoding="UTF-8" standalone="yes"?>
<Relationships xmlns="http://schemas.openxmlformats.org/package/2006/relationships"><Relationship Id="rId3" Type="http://schemas.openxmlformats.org/officeDocument/2006/relationships/slide" Target="../slides/slide9.xml"/><Relationship Id="rId2" Type="http://schemas.openxmlformats.org/officeDocument/2006/relationships/notesMaster" Target="../notesMasters/notesMaster1.xml"/><Relationship Id="rId1" Type="http://schemas.openxmlformats.org/officeDocument/2006/relationships/tags" Target="../tags/tag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a:t>
            </a:fld>
            <a:endParaRPr lang="en-US"/>
          </a:p>
        </p:txBody>
      </p:sp>
    </p:spTree>
    <p:extLst>
      <p:ext uri="{BB962C8B-B14F-4D97-AF65-F5344CB8AC3E}">
        <p14:creationId xmlns:p14="http://schemas.microsoft.com/office/powerpoint/2010/main" val="4859027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10</a:t>
            </a:fld>
            <a:endParaRPr lang="en-US"/>
          </a:p>
        </p:txBody>
      </p:sp>
    </p:spTree>
    <p:extLst>
      <p:ext uri="{BB962C8B-B14F-4D97-AF65-F5344CB8AC3E}">
        <p14:creationId xmlns:p14="http://schemas.microsoft.com/office/powerpoint/2010/main" val="38498541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11</a:t>
            </a:fld>
            <a:endParaRPr lang="en-US"/>
          </a:p>
        </p:txBody>
      </p:sp>
    </p:spTree>
    <p:extLst>
      <p:ext uri="{BB962C8B-B14F-4D97-AF65-F5344CB8AC3E}">
        <p14:creationId xmlns:p14="http://schemas.microsoft.com/office/powerpoint/2010/main" val="7203597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12</a:t>
            </a:fld>
            <a:endParaRPr lang="en-US"/>
          </a:p>
        </p:txBody>
      </p:sp>
    </p:spTree>
    <p:extLst>
      <p:ext uri="{BB962C8B-B14F-4D97-AF65-F5344CB8AC3E}">
        <p14:creationId xmlns:p14="http://schemas.microsoft.com/office/powerpoint/2010/main" val="13353104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13</a:t>
            </a:fld>
            <a:endParaRPr lang="en-US"/>
          </a:p>
        </p:txBody>
      </p:sp>
    </p:spTree>
    <p:extLst>
      <p:ext uri="{BB962C8B-B14F-4D97-AF65-F5344CB8AC3E}">
        <p14:creationId xmlns:p14="http://schemas.microsoft.com/office/powerpoint/2010/main" val="12325846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14</a:t>
            </a:fld>
            <a:endParaRPr lang="en-US"/>
          </a:p>
        </p:txBody>
      </p:sp>
    </p:spTree>
    <p:extLst>
      <p:ext uri="{BB962C8B-B14F-4D97-AF65-F5344CB8AC3E}">
        <p14:creationId xmlns:p14="http://schemas.microsoft.com/office/powerpoint/2010/main" val="24396392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15</a:t>
            </a:fld>
            <a:endParaRPr lang="en-US"/>
          </a:p>
        </p:txBody>
      </p:sp>
    </p:spTree>
    <p:extLst>
      <p:ext uri="{BB962C8B-B14F-4D97-AF65-F5344CB8AC3E}">
        <p14:creationId xmlns:p14="http://schemas.microsoft.com/office/powerpoint/2010/main" val="4120900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16</a:t>
            </a:fld>
            <a:endParaRPr lang="en-US"/>
          </a:p>
        </p:txBody>
      </p:sp>
    </p:spTree>
    <p:extLst>
      <p:ext uri="{BB962C8B-B14F-4D97-AF65-F5344CB8AC3E}">
        <p14:creationId xmlns:p14="http://schemas.microsoft.com/office/powerpoint/2010/main" val="4906177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17</a:t>
            </a:fld>
            <a:endParaRPr lang="en-US"/>
          </a:p>
        </p:txBody>
      </p:sp>
    </p:spTree>
    <p:extLst>
      <p:ext uri="{BB962C8B-B14F-4D97-AF65-F5344CB8AC3E}">
        <p14:creationId xmlns:p14="http://schemas.microsoft.com/office/powerpoint/2010/main" val="9458899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18</a:t>
            </a:fld>
            <a:endParaRPr lang="en-US"/>
          </a:p>
        </p:txBody>
      </p:sp>
    </p:spTree>
    <p:extLst>
      <p:ext uri="{BB962C8B-B14F-4D97-AF65-F5344CB8AC3E}">
        <p14:creationId xmlns:p14="http://schemas.microsoft.com/office/powerpoint/2010/main" val="17346958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19</a:t>
            </a:fld>
            <a:endParaRPr lang="en-US"/>
          </a:p>
        </p:txBody>
      </p:sp>
    </p:spTree>
    <p:extLst>
      <p:ext uri="{BB962C8B-B14F-4D97-AF65-F5344CB8AC3E}">
        <p14:creationId xmlns:p14="http://schemas.microsoft.com/office/powerpoint/2010/main" val="2390437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2</a:t>
            </a:fld>
            <a:endParaRPr lang="en-US"/>
          </a:p>
        </p:txBody>
      </p:sp>
    </p:spTree>
    <p:extLst>
      <p:ext uri="{BB962C8B-B14F-4D97-AF65-F5344CB8AC3E}">
        <p14:creationId xmlns:p14="http://schemas.microsoft.com/office/powerpoint/2010/main" val="14292406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3</a:t>
            </a:fld>
            <a:endParaRPr lang="en-US"/>
          </a:p>
        </p:txBody>
      </p:sp>
    </p:spTree>
    <p:extLst>
      <p:ext uri="{BB962C8B-B14F-4D97-AF65-F5344CB8AC3E}">
        <p14:creationId xmlns:p14="http://schemas.microsoft.com/office/powerpoint/2010/main" val="5960914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4</a:t>
            </a:fld>
            <a:endParaRPr lang="en-US"/>
          </a:p>
        </p:txBody>
      </p:sp>
    </p:spTree>
    <p:extLst>
      <p:ext uri="{BB962C8B-B14F-4D97-AF65-F5344CB8AC3E}">
        <p14:creationId xmlns:p14="http://schemas.microsoft.com/office/powerpoint/2010/main" val="32171632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5</a:t>
            </a:fld>
            <a:endParaRPr lang="en-US"/>
          </a:p>
        </p:txBody>
      </p:sp>
    </p:spTree>
    <p:extLst>
      <p:ext uri="{BB962C8B-B14F-4D97-AF65-F5344CB8AC3E}">
        <p14:creationId xmlns:p14="http://schemas.microsoft.com/office/powerpoint/2010/main" val="12720286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6</a:t>
            </a:fld>
            <a:endParaRPr lang="en-US"/>
          </a:p>
        </p:txBody>
      </p:sp>
    </p:spTree>
    <p:extLst>
      <p:ext uri="{BB962C8B-B14F-4D97-AF65-F5344CB8AC3E}">
        <p14:creationId xmlns:p14="http://schemas.microsoft.com/office/powerpoint/2010/main" val="8933802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7</a:t>
            </a:fld>
            <a:endParaRPr lang="en-US"/>
          </a:p>
        </p:txBody>
      </p:sp>
    </p:spTree>
    <p:extLst>
      <p:ext uri="{BB962C8B-B14F-4D97-AF65-F5344CB8AC3E}">
        <p14:creationId xmlns:p14="http://schemas.microsoft.com/office/powerpoint/2010/main" val="36183743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8</a:t>
            </a:fld>
            <a:endParaRPr lang="en-US"/>
          </a:p>
        </p:txBody>
      </p:sp>
    </p:spTree>
    <p:extLst>
      <p:ext uri="{BB962C8B-B14F-4D97-AF65-F5344CB8AC3E}">
        <p14:creationId xmlns:p14="http://schemas.microsoft.com/office/powerpoint/2010/main" val="37469497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9</a:t>
            </a:fld>
            <a:endParaRPr lang="en-US"/>
          </a:p>
        </p:txBody>
      </p:sp>
    </p:spTree>
    <p:extLst>
      <p:ext uri="{BB962C8B-B14F-4D97-AF65-F5344CB8AC3E}">
        <p14:creationId xmlns:p14="http://schemas.microsoft.com/office/powerpoint/2010/main" val="42715165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7" name="Title 6"/>
          <p:cNvSpPr>
            <a:spLocks noGrp="1"/>
          </p:cNvSpPr>
          <p:nvPr>
            <p:ph type="title"/>
          </p:nvPr>
        </p:nvSpPr>
        <p:spPr/>
        <p:txBody>
          <a:bodyPr/>
          <a:lstStyle/>
          <a:p>
            <a:r>
              <a:rPr lang="en-US"/>
              <a:t>Click to edit Master title style</a:t>
            </a:r>
          </a:p>
        </p:txBody>
      </p:sp>
      <p:sp>
        <p:nvSpPr>
          <p:cNvPr id="8" name="Date Placeholder 7"/>
          <p:cNvSpPr>
            <a:spLocks noGrp="1"/>
          </p:cNvSpPr>
          <p:nvPr>
            <p:ph type="dt" sz="half" idx="10"/>
          </p:nvPr>
        </p:nvSpPr>
        <p:spPr/>
        <p:txBody>
          <a:bodyPr/>
          <a:lstStyle/>
          <a:p>
            <a:r>
              <a:rPr lang="en-US"/>
              <a:t>Reflecting on Practice</a:t>
            </a:r>
            <a:endParaRPr lang="en-US" dirty="0"/>
          </a:p>
        </p:txBody>
      </p:sp>
      <p:sp>
        <p:nvSpPr>
          <p:cNvPr id="9" name="Footer Placeholder 8"/>
          <p:cNvSpPr>
            <a:spLocks noGrp="1"/>
          </p:cNvSpPr>
          <p:nvPr>
            <p:ph type="ftr" sz="quarter" idx="11"/>
          </p:nvPr>
        </p:nvSpPr>
        <p:spPr/>
        <p:txBody>
          <a:bodyPr/>
          <a:lstStyle/>
          <a:p>
            <a:r>
              <a:rPr lang="en-US"/>
              <a:t>Park City Mathematics Institute</a:t>
            </a:r>
            <a:endParaRPr lang="en-US" dirty="0"/>
          </a:p>
        </p:txBody>
      </p:sp>
      <p:sp>
        <p:nvSpPr>
          <p:cNvPr id="10" name="Slide Number Placeholder 9"/>
          <p:cNvSpPr>
            <a:spLocks noGrp="1"/>
          </p:cNvSpPr>
          <p:nvPr>
            <p:ph type="sldNum" sz="quarter" idx="12"/>
          </p:nvPr>
        </p:nvSpPr>
        <p:spPr/>
        <p:txBody>
          <a:bodyPr/>
          <a:lstStyle/>
          <a:p>
            <a:fld id="{DC4E9914-D5EE-4969-8BC2-355A35D3C539}" type="slidenum">
              <a:rPr lang="en-US" smtClean="0"/>
              <a:t>‹#›</a:t>
            </a:fld>
            <a:endParaRPr lang="en-US" dirty="0"/>
          </a:p>
        </p:txBody>
      </p:sp>
    </p:spTree>
    <p:extLst>
      <p:ext uri="{BB962C8B-B14F-4D97-AF65-F5344CB8AC3E}">
        <p14:creationId xmlns:p14="http://schemas.microsoft.com/office/powerpoint/2010/main" val="370031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dirty="0"/>
              <a:t>Park City Mathematics Institute</a:t>
            </a:r>
          </a:p>
        </p:txBody>
      </p:sp>
      <p:sp>
        <p:nvSpPr>
          <p:cNvPr id="6" name="Slide Number Placeholder 5"/>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850294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dirty="0"/>
              <a:t>Park City Mathematics Institute</a:t>
            </a:r>
          </a:p>
        </p:txBody>
      </p:sp>
      <p:sp>
        <p:nvSpPr>
          <p:cNvPr id="6" name="Slide Number Placeholder 5"/>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578634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6" name="Footer Placeholder 5"/>
          <p:cNvSpPr>
            <a:spLocks noGrp="1"/>
          </p:cNvSpPr>
          <p:nvPr>
            <p:ph type="ftr" sz="quarter" idx="11"/>
          </p:nvPr>
        </p:nvSpPr>
        <p:spPr/>
        <p:txBody>
          <a:bodyPr/>
          <a:lstStyle/>
          <a:p>
            <a:r>
              <a:rPr lang="en-US" dirty="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082854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8" name="Footer Placeholder 7"/>
          <p:cNvSpPr>
            <a:spLocks noGrp="1"/>
          </p:cNvSpPr>
          <p:nvPr>
            <p:ph type="ftr" sz="quarter" idx="11"/>
          </p:nvPr>
        </p:nvSpPr>
        <p:spPr/>
        <p:txBody>
          <a:bodyPr/>
          <a:lstStyle/>
          <a:p>
            <a:r>
              <a:rPr lang="en-US" dirty="0"/>
              <a:t>Park City Mathematics Institute</a:t>
            </a:r>
          </a:p>
        </p:txBody>
      </p:sp>
      <p:sp>
        <p:nvSpPr>
          <p:cNvPr id="9" name="Slide Number Placeholder 8"/>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487591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4" name="Footer Placeholder 3"/>
          <p:cNvSpPr>
            <a:spLocks noGrp="1"/>
          </p:cNvSpPr>
          <p:nvPr>
            <p:ph type="ftr" sz="quarter" idx="11"/>
          </p:nvPr>
        </p:nvSpPr>
        <p:spPr/>
        <p:txBody>
          <a:bodyPr/>
          <a:lstStyle/>
          <a:p>
            <a:r>
              <a:rPr lang="en-US" dirty="0"/>
              <a:t>Park City Mathematics Institute</a:t>
            </a:r>
          </a:p>
        </p:txBody>
      </p:sp>
      <p:sp>
        <p:nvSpPr>
          <p:cNvPr id="5" name="Slide Number Placeholder 4"/>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1536491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3" name="Footer Placeholder 2"/>
          <p:cNvSpPr>
            <a:spLocks noGrp="1"/>
          </p:cNvSpPr>
          <p:nvPr>
            <p:ph type="ftr" sz="quarter" idx="11"/>
          </p:nvPr>
        </p:nvSpPr>
        <p:spPr/>
        <p:txBody>
          <a:bodyPr/>
          <a:lstStyle/>
          <a:p>
            <a:r>
              <a:rPr lang="en-US" dirty="0"/>
              <a:t>Park City Mathematics Institute</a:t>
            </a:r>
          </a:p>
        </p:txBody>
      </p:sp>
      <p:sp>
        <p:nvSpPr>
          <p:cNvPr id="4" name="Slide Number Placeholder 3"/>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681699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6" name="Footer Placeholder 5"/>
          <p:cNvSpPr>
            <a:spLocks noGrp="1"/>
          </p:cNvSpPr>
          <p:nvPr>
            <p:ph type="ftr" sz="quarter" idx="11"/>
          </p:nvPr>
        </p:nvSpPr>
        <p:spPr/>
        <p:txBody>
          <a:bodyPr/>
          <a:lstStyle/>
          <a:p>
            <a:r>
              <a:rPr lang="en-US" dirty="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44059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6" name="Footer Placeholder 5"/>
          <p:cNvSpPr>
            <a:spLocks noGrp="1"/>
          </p:cNvSpPr>
          <p:nvPr>
            <p:ph type="ftr" sz="quarter" idx="11"/>
          </p:nvPr>
        </p:nvSpPr>
        <p:spPr/>
        <p:txBody>
          <a:bodyPr/>
          <a:lstStyle/>
          <a:p>
            <a:r>
              <a:rPr lang="en-US" dirty="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983448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solidFill>
          <a:schemeClr val="bg1">
            <a:lumMod val="95000"/>
            <a:alpha val="18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Reflecting on Practice</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Park City Mathematics Institute</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4E9914-D5EE-4969-8BC2-355A35D3C539}" type="slidenum">
              <a:rPr lang="en-US" smtClean="0"/>
              <a:t>‹#›</a:t>
            </a:fld>
            <a:endParaRPr lang="en-US" dirty="0"/>
          </a:p>
        </p:txBody>
      </p:sp>
      <p:cxnSp>
        <p:nvCxnSpPr>
          <p:cNvPr id="9" name="Straight Connector 8"/>
          <p:cNvCxnSpPr/>
          <p:nvPr userDrawn="1"/>
        </p:nvCxnSpPr>
        <p:spPr>
          <a:xfrm>
            <a:off x="838200" y="6248400"/>
            <a:ext cx="7848600" cy="0"/>
          </a:xfrm>
          <a:prstGeom prst="line">
            <a:avLst/>
          </a:prstGeom>
          <a:ln>
            <a:solidFill>
              <a:srgbClr val="07DC01"/>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cxnSp>
        <p:nvCxnSpPr>
          <p:cNvPr id="10" name="Straight Connector 9"/>
          <p:cNvCxnSpPr/>
          <p:nvPr userDrawn="1"/>
        </p:nvCxnSpPr>
        <p:spPr>
          <a:xfrm>
            <a:off x="914400" y="6172200"/>
            <a:ext cx="7772400" cy="0"/>
          </a:xfrm>
          <a:prstGeom prst="line">
            <a:avLst/>
          </a:prstGeom>
          <a:ln>
            <a:solidFill>
              <a:srgbClr val="58B12A"/>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cxnSp>
        <p:nvCxnSpPr>
          <p:cNvPr id="11" name="Straight Connector 10"/>
          <p:cNvCxnSpPr/>
          <p:nvPr userDrawn="1"/>
        </p:nvCxnSpPr>
        <p:spPr>
          <a:xfrm>
            <a:off x="762000" y="6324600"/>
            <a:ext cx="7924800" cy="0"/>
          </a:xfrm>
          <a:prstGeom prst="line">
            <a:avLst/>
          </a:prstGeom>
          <a:ln>
            <a:solidFill>
              <a:srgbClr val="C8F3FF"/>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pic>
        <p:nvPicPr>
          <p:cNvPr id="7" name="Picture 6"/>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28699" y="5016701"/>
            <a:ext cx="1396825" cy="1612699"/>
          </a:xfrm>
          <a:prstGeom prst="rect">
            <a:avLst/>
          </a:prstGeom>
        </p:spPr>
      </p:pic>
    </p:spTree>
    <p:extLst>
      <p:ext uri="{BB962C8B-B14F-4D97-AF65-F5344CB8AC3E}">
        <p14:creationId xmlns:p14="http://schemas.microsoft.com/office/powerpoint/2010/main" val="42834961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C4E9914-D5EE-4969-8BC2-355A35D3C539}" type="slidenum">
              <a:rPr lang="en-US" smtClean="0"/>
              <a:t>1</a:t>
            </a:fld>
            <a:endParaRPr lang="en-US"/>
          </a:p>
        </p:txBody>
      </p:sp>
      <p:pic>
        <p:nvPicPr>
          <p:cNvPr id="5" name="Picture 4"/>
          <p:cNvPicPr>
            <a:picLocks noChangeAspect="1"/>
          </p:cNvPicPr>
          <p:nvPr/>
        </p:nvPicPr>
        <p:blipFill>
          <a:blip r:embed="rId3"/>
          <a:stretch>
            <a:fillRect/>
          </a:stretch>
        </p:blipFill>
        <p:spPr>
          <a:xfrm>
            <a:off x="3048000" y="5780510"/>
            <a:ext cx="5946623" cy="914400"/>
          </a:xfrm>
          <a:prstGeom prst="rect">
            <a:avLst/>
          </a:prstGeom>
        </p:spPr>
      </p:pic>
      <p:pic>
        <p:nvPicPr>
          <p:cNvPr id="1026" name="Picture 2" descr="http://mathforum.org/pcmi/hstp/sum2016/photos/parade/start.jpg"/>
          <p:cNvPicPr>
            <a:picLocks noChangeAspect="1" noChangeArrowheads="1"/>
          </p:cNvPicPr>
          <p:nvPr/>
        </p:nvPicPr>
        <p:blipFill rotWithShape="1">
          <a:blip r:embed="rId4">
            <a:extLst>
              <a:ext uri="{28A0092B-C50C-407E-A947-70E740481C1C}">
                <a14:useLocalDpi xmlns:a14="http://schemas.microsoft.com/office/drawing/2010/main" val="0"/>
              </a:ext>
            </a:extLst>
          </a:blip>
          <a:srcRect r="10735"/>
          <a:stretch/>
        </p:blipFill>
        <p:spPr bwMode="auto">
          <a:xfrm>
            <a:off x="0" y="35652"/>
            <a:ext cx="9115569" cy="56031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867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839200" cy="2209800"/>
          </a:xfrm>
        </p:spPr>
        <p:txBody>
          <a:bodyPr>
            <a:noAutofit/>
          </a:bodyPr>
          <a:lstStyle/>
          <a:p>
            <a:r>
              <a:rPr lang="en-US" sz="3200" dirty="0"/>
              <a:t>How do these examples help students “look past the surface features of the problems and focus on the underlying solution structure”?</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dirty="0"/>
              <a:t>Park City Mathematics Institute</a:t>
            </a:r>
          </a:p>
        </p:txBody>
      </p:sp>
      <p:sp>
        <p:nvSpPr>
          <p:cNvPr id="6" name="Slide Number Placeholder 5"/>
          <p:cNvSpPr>
            <a:spLocks noGrp="1"/>
          </p:cNvSpPr>
          <p:nvPr>
            <p:ph type="sldNum" sz="quarter" idx="12"/>
          </p:nvPr>
        </p:nvSpPr>
        <p:spPr>
          <a:xfrm>
            <a:off x="5410200" y="6356350"/>
            <a:ext cx="3276600" cy="501650"/>
          </a:xfrm>
        </p:spPr>
        <p:txBody>
          <a:bodyPr/>
          <a:lstStyle/>
          <a:p>
            <a:r>
              <a:rPr lang="en-US" sz="2000" dirty="0"/>
              <a:t>CZ1 TIMSS Video Study</a:t>
            </a:r>
          </a:p>
        </p:txBody>
      </p:sp>
      <p:pic>
        <p:nvPicPr>
          <p:cNvPr id="8" name="Picture 7" descr="Untitled 4chec.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133600"/>
            <a:ext cx="8636000" cy="3632200"/>
          </a:xfrm>
          <a:prstGeom prst="rect">
            <a:avLst/>
          </a:prstGeom>
        </p:spPr>
      </p:pic>
    </p:spTree>
    <p:extLst>
      <p:ext uri="{BB962C8B-B14F-4D97-AF65-F5344CB8AC3E}">
        <p14:creationId xmlns:p14="http://schemas.microsoft.com/office/powerpoint/2010/main" val="40467100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Choosing Examples</a:t>
            </a:r>
          </a:p>
        </p:txBody>
      </p:sp>
      <p:sp>
        <p:nvSpPr>
          <p:cNvPr id="3" name="Content Placeholder 2"/>
          <p:cNvSpPr>
            <a:spLocks noGrp="1"/>
          </p:cNvSpPr>
          <p:nvPr>
            <p:ph idx="1"/>
          </p:nvPr>
        </p:nvSpPr>
        <p:spPr/>
        <p:txBody>
          <a:bodyPr/>
          <a:lstStyle/>
          <a:p>
            <a:pPr marL="0" indent="0">
              <a:buNone/>
            </a:pPr>
            <a:r>
              <a:rPr lang="en-US" dirty="0"/>
              <a:t>Scenarios: Teaching solving linear equations in one variable to students in grade 6 or 7. The goal is to build on student conceptual understanding of arithmetic by posing questions related to missing factors and missing addends, which connects to elementary work in arithmetic. </a:t>
            </a:r>
          </a:p>
          <a:p>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11</a:t>
            </a:fld>
            <a:endParaRPr lang="en-US"/>
          </a:p>
        </p:txBody>
      </p:sp>
    </p:spTree>
    <p:extLst>
      <p:ext uri="{BB962C8B-B14F-4D97-AF65-F5344CB8AC3E}">
        <p14:creationId xmlns:p14="http://schemas.microsoft.com/office/powerpoint/2010/main" val="18813599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Cover-up Method</a:t>
            </a:r>
          </a:p>
        </p:txBody>
      </p:sp>
      <p:pic>
        <p:nvPicPr>
          <p:cNvPr id="7" name="Content Placeholder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60631" y="1600200"/>
            <a:ext cx="6022738" cy="4525963"/>
          </a:xfrm>
        </p:spPr>
      </p:pic>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12</a:t>
            </a:fld>
            <a:endParaRPr lang="en-US"/>
          </a:p>
        </p:txBody>
      </p:sp>
    </p:spTree>
    <p:extLst>
      <p:ext uri="{BB962C8B-B14F-4D97-AF65-F5344CB8AC3E}">
        <p14:creationId xmlns:p14="http://schemas.microsoft.com/office/powerpoint/2010/main" val="7381919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Choosing examples</a:t>
            </a:r>
          </a:p>
        </p:txBody>
      </p:sp>
      <p:sp>
        <p:nvSpPr>
          <p:cNvPr id="3" name="Content Placeholder 2"/>
          <p:cNvSpPr>
            <a:spLocks noGrp="1"/>
          </p:cNvSpPr>
          <p:nvPr>
            <p:ph idx="1"/>
          </p:nvPr>
        </p:nvSpPr>
        <p:spPr/>
        <p:txBody>
          <a:bodyPr>
            <a:normAutofit lnSpcReduction="10000"/>
          </a:bodyPr>
          <a:lstStyle/>
          <a:p>
            <a:pPr marL="0" indent="0">
              <a:buNone/>
            </a:pPr>
            <a:r>
              <a:rPr lang="en-US" dirty="0"/>
              <a:t>In pairs to decide which of these you would use and or modify to use and why.</a:t>
            </a:r>
          </a:p>
          <a:p>
            <a:pPr marL="1885950" lvl="3" indent="-514350">
              <a:buFont typeface="+mj-lt"/>
              <a:buAutoNum type="alphaUcPeriod"/>
            </a:pPr>
            <a:r>
              <a:rPr lang="en-US" sz="3200" dirty="0"/>
              <a:t>2(x+3)= 60; </a:t>
            </a:r>
          </a:p>
          <a:p>
            <a:pPr marL="1885950" lvl="3" indent="-514350">
              <a:buFont typeface="+mj-lt"/>
              <a:buAutoNum type="alphaUcPeriod"/>
            </a:pPr>
            <a:r>
              <a:rPr lang="en-US" sz="3200" dirty="0"/>
              <a:t>2x+3 = 60; </a:t>
            </a:r>
          </a:p>
          <a:p>
            <a:pPr marL="1885950" lvl="3" indent="-514350">
              <a:buFont typeface="+mj-lt"/>
              <a:buAutoNum type="alphaUcPeriod"/>
            </a:pPr>
            <a:r>
              <a:rPr lang="en-US" sz="3200" dirty="0"/>
              <a:t>2x+6=60; </a:t>
            </a:r>
          </a:p>
          <a:p>
            <a:pPr marL="1885950" lvl="3" indent="-514350">
              <a:buFont typeface="+mj-lt"/>
              <a:buAutoNum type="alphaUcPeriod"/>
            </a:pPr>
            <a:r>
              <a:rPr lang="en-US" sz="3200" dirty="0"/>
              <a:t>2(x+6) = 60; </a:t>
            </a:r>
          </a:p>
          <a:p>
            <a:pPr marL="1885950" lvl="3" indent="-514350">
              <a:buFont typeface="+mj-lt"/>
              <a:buAutoNum type="alphaUcPeriod"/>
            </a:pPr>
            <a:r>
              <a:rPr lang="en-US" sz="3200" dirty="0"/>
              <a:t>2(x+6) = 50; </a:t>
            </a:r>
          </a:p>
          <a:p>
            <a:pPr marL="1885950" lvl="3" indent="-514350">
              <a:buFont typeface="+mj-lt"/>
              <a:buAutoNum type="alphaUcPeriod"/>
            </a:pPr>
            <a:r>
              <a:rPr lang="en-US" sz="3200" dirty="0"/>
              <a:t>2x+6=50</a:t>
            </a:r>
          </a:p>
          <a:p>
            <a:pPr lvl="3"/>
            <a:endParaRPr lang="en-US" sz="3200"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13</a:t>
            </a:fld>
            <a:endParaRPr lang="en-US"/>
          </a:p>
        </p:txBody>
      </p:sp>
    </p:spTree>
    <p:extLst>
      <p:ext uri="{BB962C8B-B14F-4D97-AF65-F5344CB8AC3E}">
        <p14:creationId xmlns:p14="http://schemas.microsoft.com/office/powerpoint/2010/main" val="35241096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Share Out</a:t>
            </a:r>
          </a:p>
        </p:txBody>
      </p:sp>
      <p:sp>
        <p:nvSpPr>
          <p:cNvPr id="3" name="Content Placeholder 2"/>
          <p:cNvSpPr>
            <a:spLocks noGrp="1"/>
          </p:cNvSpPr>
          <p:nvPr>
            <p:ph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a:t>WHY were some examples better than others?</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14</a:t>
            </a:fld>
            <a:endParaRPr lang="en-US"/>
          </a:p>
        </p:txBody>
      </p:sp>
    </p:spTree>
    <p:extLst>
      <p:ext uri="{BB962C8B-B14F-4D97-AF65-F5344CB8AC3E}">
        <p14:creationId xmlns:p14="http://schemas.microsoft.com/office/powerpoint/2010/main" val="3797227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Create Your Own Examples</a:t>
            </a:r>
          </a:p>
        </p:txBody>
      </p:sp>
      <p:sp>
        <p:nvSpPr>
          <p:cNvPr id="3" name="Content Placeholder 2"/>
          <p:cNvSpPr>
            <a:spLocks noGrp="1"/>
          </p:cNvSpPr>
          <p:nvPr>
            <p:ph idx="1"/>
          </p:nvPr>
        </p:nvSpPr>
        <p:spPr/>
        <p:txBody>
          <a:bodyPr>
            <a:normAutofit fontScale="92500" lnSpcReduction="20000"/>
          </a:bodyPr>
          <a:lstStyle/>
          <a:p>
            <a:pPr marL="0" indent="0">
              <a:buNone/>
            </a:pPr>
            <a:r>
              <a:rPr lang="en-US" dirty="0"/>
              <a:t>In pairs, choose one of the following contexts and create three examples you want to use </a:t>
            </a:r>
            <a:r>
              <a:rPr lang="en-US" b="1" i="1" dirty="0"/>
              <a:t>to introduce the topic </a:t>
            </a:r>
            <a:r>
              <a:rPr lang="en-US" dirty="0"/>
              <a:t>that emphasize the structure of the mathematical idea. </a:t>
            </a:r>
          </a:p>
          <a:p>
            <a:pPr marL="0" indent="0">
              <a:buNone/>
            </a:pPr>
            <a:r>
              <a:rPr lang="en-US" dirty="0"/>
              <a:t>Think about the WHYS on the board.  Write your examples on a poster and be ready to explain why those examples are good.</a:t>
            </a:r>
          </a:p>
          <a:p>
            <a:pPr marL="0" indent="0">
              <a:buNone/>
            </a:pPr>
            <a:r>
              <a:rPr lang="en-US" dirty="0"/>
              <a:t>	absolute value</a:t>
            </a:r>
          </a:p>
          <a:p>
            <a:pPr marL="0" indent="0">
              <a:buNone/>
            </a:pPr>
            <a:r>
              <a:rPr lang="en-US" dirty="0"/>
              <a:t>	exponential equations</a:t>
            </a:r>
          </a:p>
          <a:p>
            <a:pPr marL="0" indent="0">
              <a:buNone/>
            </a:pPr>
            <a:r>
              <a:rPr lang="en-US" dirty="0"/>
              <a:t>	logarithms</a:t>
            </a:r>
          </a:p>
          <a:p>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15</a:t>
            </a:fld>
            <a:endParaRPr lang="en-US"/>
          </a:p>
        </p:txBody>
      </p:sp>
    </p:spTree>
    <p:extLst>
      <p:ext uri="{BB962C8B-B14F-4D97-AF65-F5344CB8AC3E}">
        <p14:creationId xmlns:p14="http://schemas.microsoft.com/office/powerpoint/2010/main" val="11058789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Choosing examples</a:t>
            </a:r>
          </a:p>
        </p:txBody>
      </p:sp>
      <p:sp>
        <p:nvSpPr>
          <p:cNvPr id="3" name="Content Placeholder 2"/>
          <p:cNvSpPr>
            <a:spLocks noGrp="1"/>
          </p:cNvSpPr>
          <p:nvPr>
            <p:ph idx="1"/>
          </p:nvPr>
        </p:nvSpPr>
        <p:spPr>
          <a:xfrm>
            <a:off x="762000" y="1295400"/>
            <a:ext cx="8229600" cy="4525963"/>
          </a:xfrm>
        </p:spPr>
        <p:txBody>
          <a:bodyPr>
            <a:normAutofit lnSpcReduction="10000"/>
          </a:bodyPr>
          <a:lstStyle/>
          <a:p>
            <a:pPr marL="0" indent="0">
              <a:buNone/>
            </a:pPr>
            <a:r>
              <a:rPr lang="en-US" dirty="0"/>
              <a:t>Questions to think about when looking at possible examples:</a:t>
            </a:r>
          </a:p>
          <a:p>
            <a:r>
              <a:rPr lang="en-US" dirty="0"/>
              <a:t>Can you understand the concept trying to introduce through the examples? </a:t>
            </a:r>
          </a:p>
          <a:p>
            <a:r>
              <a:rPr lang="en-US" dirty="0"/>
              <a:t>Do the examples obey the whys listed on the chart earlier? </a:t>
            </a:r>
          </a:p>
          <a:p>
            <a:r>
              <a:rPr lang="en-US" dirty="0"/>
              <a:t>Do they offer cognitive dissonance for students so they can sort out the important elements of the math? </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16</a:t>
            </a:fld>
            <a:endParaRPr lang="en-US"/>
          </a:p>
        </p:txBody>
      </p:sp>
    </p:spTree>
    <p:extLst>
      <p:ext uri="{BB962C8B-B14F-4D97-AF65-F5344CB8AC3E}">
        <p14:creationId xmlns:p14="http://schemas.microsoft.com/office/powerpoint/2010/main" val="17766642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Share Out</a:t>
            </a:r>
          </a:p>
        </p:txBody>
      </p:sp>
      <p:sp>
        <p:nvSpPr>
          <p:cNvPr id="3" name="Content Placeholder 2"/>
          <p:cNvSpPr>
            <a:spLocks noGrp="1"/>
          </p:cNvSpPr>
          <p:nvPr>
            <p:ph idx="1"/>
          </p:nvPr>
        </p:nvSpPr>
        <p:spPr/>
        <p:txBody>
          <a:bodyPr/>
          <a:lstStyle/>
          <a:p>
            <a:r>
              <a:rPr lang="en-US" dirty="0"/>
              <a:t>As a group, select one example you want to share out with the room.</a:t>
            </a:r>
          </a:p>
          <a:p>
            <a:r>
              <a:rPr lang="en-US" dirty="0"/>
              <a:t>Explain why the sequence creates attention to the structure as a way of thinking about the problem </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17</a:t>
            </a:fld>
            <a:endParaRPr lang="en-US"/>
          </a:p>
        </p:txBody>
      </p:sp>
    </p:spTree>
    <p:extLst>
      <p:ext uri="{BB962C8B-B14F-4D97-AF65-F5344CB8AC3E}">
        <p14:creationId xmlns:p14="http://schemas.microsoft.com/office/powerpoint/2010/main" val="26938705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Take Away</a:t>
            </a:r>
          </a:p>
        </p:txBody>
      </p:sp>
      <p:sp>
        <p:nvSpPr>
          <p:cNvPr id="3" name="Content Placeholder 2"/>
          <p:cNvSpPr>
            <a:spLocks noGrp="1"/>
          </p:cNvSpPr>
          <p:nvPr>
            <p:ph idx="1"/>
          </p:nvPr>
        </p:nvSpPr>
        <p:spPr>
          <a:xfrm>
            <a:off x="457200" y="1600200"/>
            <a:ext cx="8458200" cy="4525963"/>
          </a:xfrm>
        </p:spPr>
        <p:txBody>
          <a:bodyPr/>
          <a:lstStyle/>
          <a:p>
            <a:pPr marL="0" indent="0">
              <a:buNone/>
            </a:pPr>
            <a:r>
              <a:rPr lang="en-US" i="1" dirty="0"/>
              <a:t>The selection of examples should not be random but carefully thought about to help students see how to approach a </a:t>
            </a:r>
            <a:r>
              <a:rPr lang="en-US" b="1" i="1" dirty="0"/>
              <a:t>similar but different problem </a:t>
            </a:r>
            <a:r>
              <a:rPr lang="en-US" i="1" dirty="0"/>
              <a:t>to help them learn the ideas within a conceptual framework.</a:t>
            </a:r>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18</a:t>
            </a:fld>
            <a:endParaRPr lang="en-US"/>
          </a:p>
        </p:txBody>
      </p:sp>
    </p:spTree>
    <p:extLst>
      <p:ext uri="{BB962C8B-B14F-4D97-AF65-F5344CB8AC3E}">
        <p14:creationId xmlns:p14="http://schemas.microsoft.com/office/powerpoint/2010/main" val="11250109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Readings</a:t>
            </a:r>
          </a:p>
        </p:txBody>
      </p:sp>
      <p:sp>
        <p:nvSpPr>
          <p:cNvPr id="3" name="Content Placeholder 2"/>
          <p:cNvSpPr>
            <a:spLocks noGrp="1"/>
          </p:cNvSpPr>
          <p:nvPr>
            <p:ph idx="1"/>
          </p:nvPr>
        </p:nvSpPr>
        <p:spPr/>
        <p:txBody>
          <a:bodyPr>
            <a:normAutofit fontScale="70000" lnSpcReduction="20000"/>
          </a:bodyPr>
          <a:lstStyle/>
          <a:p>
            <a:r>
              <a:rPr lang="en-US" dirty="0"/>
              <a:t>Cross, K. P. (1999). </a:t>
            </a:r>
            <a:r>
              <a:rPr lang="en-US" i="1" dirty="0"/>
              <a:t>Learning is about making connections.</a:t>
            </a:r>
            <a:r>
              <a:rPr lang="en-US" dirty="0"/>
              <a:t> The Cross Papers Number 3. League for Innovation in Community College, Educational Testing Service, page 8 cognitive connections to page 11 </a:t>
            </a:r>
          </a:p>
          <a:p>
            <a:r>
              <a:rPr lang="en-US" dirty="0" err="1"/>
              <a:t>Hiebert</a:t>
            </a:r>
            <a:r>
              <a:rPr lang="en-US" dirty="0"/>
              <a:t>, J., Carpenter, T., </a:t>
            </a:r>
            <a:r>
              <a:rPr lang="en-US" dirty="0" err="1"/>
              <a:t>Fennema</a:t>
            </a:r>
            <a:r>
              <a:rPr lang="en-US" dirty="0"/>
              <a:t>, E., </a:t>
            </a:r>
            <a:r>
              <a:rPr lang="en-US" dirty="0" err="1"/>
              <a:t>Fuson</a:t>
            </a:r>
            <a:r>
              <a:rPr lang="en-US" dirty="0"/>
              <a:t>, D., Murray, H., Olivier, A., &amp; Piet Human. P. (2000). </a:t>
            </a:r>
            <a:r>
              <a:rPr lang="en-US" i="1" dirty="0"/>
              <a:t> Making Sense: Teaching and Learning Mathematics with Understanding. </a:t>
            </a:r>
            <a:r>
              <a:rPr lang="en-US" dirty="0"/>
              <a:t>Heinemann.</a:t>
            </a:r>
          </a:p>
          <a:p>
            <a:r>
              <a:rPr lang="en-US" dirty="0"/>
              <a:t>National Research Council. </a:t>
            </a:r>
            <a:r>
              <a:rPr lang="en-US" i="1" dirty="0"/>
              <a:t>How People Learn: Brain, Mind, Experience, and School: Expanded Edition</a:t>
            </a:r>
            <a:r>
              <a:rPr lang="en-US" dirty="0"/>
              <a:t>. Washington, DC: The National Academies Press, 2000 </a:t>
            </a:r>
          </a:p>
          <a:p>
            <a:r>
              <a:rPr lang="en-US" dirty="0"/>
              <a:t>National Research Council. </a:t>
            </a:r>
            <a:r>
              <a:rPr lang="en-US" i="1" dirty="0"/>
              <a:t>How Students Learn: History, Mathematics, and Science in the Classroom</a:t>
            </a:r>
            <a:r>
              <a:rPr lang="en-US" dirty="0"/>
              <a:t>. "8 Teaching and Learning Functions." Washington, DC: The National Academies Press, 2005. doi:10.17226/10126  </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19</a:t>
            </a:fld>
            <a:endParaRPr lang="en-US"/>
          </a:p>
        </p:txBody>
      </p:sp>
    </p:spTree>
    <p:extLst>
      <p:ext uri="{BB962C8B-B14F-4D97-AF65-F5344CB8AC3E}">
        <p14:creationId xmlns:p14="http://schemas.microsoft.com/office/powerpoint/2010/main" val="12223650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a:t>Unit 2, Session 1</a:t>
            </a:r>
          </a:p>
          <a:p>
            <a:r>
              <a:rPr lang="en-US" dirty="0"/>
              <a:t>2016</a:t>
            </a:r>
          </a:p>
        </p:txBody>
      </p:sp>
      <p:sp>
        <p:nvSpPr>
          <p:cNvPr id="3" name="Title 2"/>
          <p:cNvSpPr>
            <a:spLocks noGrp="1"/>
          </p:cNvSpPr>
          <p:nvPr>
            <p:ph type="title"/>
          </p:nvPr>
        </p:nvSpPr>
        <p:spPr>
          <a:xfrm>
            <a:off x="457200" y="457200"/>
            <a:ext cx="8229600" cy="1981200"/>
          </a:xfrm>
        </p:spPr>
        <p:txBody>
          <a:bodyPr>
            <a:normAutofit fontScale="90000"/>
          </a:bodyPr>
          <a:lstStyle/>
          <a:p>
            <a:r>
              <a:rPr lang="en-US" dirty="0"/>
              <a:t>Reflecting on Practice: Making Connections that Support Learning</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a:t>
            </a:fld>
            <a:endParaRPr lang="en-US" dirty="0"/>
          </a:p>
        </p:txBody>
      </p:sp>
    </p:spTree>
    <p:extLst>
      <p:ext uri="{BB962C8B-B14F-4D97-AF65-F5344CB8AC3E}">
        <p14:creationId xmlns:p14="http://schemas.microsoft.com/office/powerpoint/2010/main" val="4000060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0"/>
            <a:ext cx="8229600" cy="4525963"/>
          </a:xfrm>
        </p:spPr>
        <p:txBody>
          <a:bodyPr>
            <a:normAutofit/>
          </a:bodyPr>
          <a:lstStyle/>
          <a:p>
            <a:pPr marL="0" indent="0">
              <a:buNone/>
            </a:pPr>
            <a:r>
              <a:rPr lang="en-US" dirty="0"/>
              <a:t>At your tables, go around the table round robin with each person  offering a thought about a key idea you found in the reading or something you found surprising. </a:t>
            </a:r>
          </a:p>
          <a:p>
            <a:pPr marL="0" indent="0">
              <a:buNone/>
            </a:pPr>
            <a:r>
              <a:rPr lang="en-US" dirty="0"/>
              <a:t>Without discussion, continue around the table round robin until no one has new ideas to offer. </a:t>
            </a:r>
          </a:p>
          <a:p>
            <a:pPr marL="0" indent="0">
              <a:buNone/>
            </a:pPr>
            <a:r>
              <a:rPr lang="en-US" dirty="0"/>
              <a:t>Then open the table to general thoughts.  </a:t>
            </a:r>
          </a:p>
          <a:p>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3</a:t>
            </a:fld>
            <a:endParaRPr lang="en-US"/>
          </a:p>
        </p:txBody>
      </p:sp>
    </p:spTree>
    <p:extLst>
      <p:ext uri="{BB962C8B-B14F-4D97-AF65-F5344CB8AC3E}">
        <p14:creationId xmlns:p14="http://schemas.microsoft.com/office/powerpoint/2010/main" val="252682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0"/>
            <a:ext cx="8305800" cy="5410200"/>
          </a:xfrm>
        </p:spPr>
        <p:txBody>
          <a:bodyPr>
            <a:noAutofit/>
          </a:bodyPr>
          <a:lstStyle/>
          <a:p>
            <a:pPr marL="0" indent="0">
              <a:lnSpc>
                <a:spcPct val="120000"/>
              </a:lnSpc>
              <a:spcBef>
                <a:spcPts val="0"/>
              </a:spcBef>
              <a:buNone/>
            </a:pPr>
            <a:r>
              <a:rPr lang="en-US" sz="1800" dirty="0"/>
              <a:t>What evidence did you find in the readings in support of making connections in learning? What kind of connections? </a:t>
            </a:r>
          </a:p>
          <a:p>
            <a:pPr marL="457200" indent="-457200">
              <a:lnSpc>
                <a:spcPct val="120000"/>
              </a:lnSpc>
              <a:spcBef>
                <a:spcPts val="0"/>
              </a:spcBef>
              <a:buFont typeface="+mj-lt"/>
              <a:buAutoNum type="arabicPeriod"/>
            </a:pPr>
            <a:r>
              <a:rPr lang="en-US" sz="1600" dirty="0"/>
              <a:t>If their initial understanding is not engaged, they </a:t>
            </a:r>
            <a:r>
              <a:rPr lang="en-US" sz="1600" dirty="0" err="1"/>
              <a:t>wl</a:t>
            </a:r>
            <a:r>
              <a:rPr lang="en-US" sz="1600" dirty="0"/>
              <a:t> learn for test and nothing else.</a:t>
            </a:r>
          </a:p>
          <a:p>
            <a:pPr marL="457200" indent="-457200">
              <a:lnSpc>
                <a:spcPct val="120000"/>
              </a:lnSpc>
              <a:spcBef>
                <a:spcPts val="0"/>
              </a:spcBef>
              <a:buFont typeface="+mj-lt"/>
              <a:buAutoNum type="arabicPeriod"/>
            </a:pPr>
            <a:r>
              <a:rPr lang="en-US" sz="1600" dirty="0"/>
              <a:t>Example of dart board, where students who came with the information about light refraction were able to do better than others who did not.</a:t>
            </a:r>
          </a:p>
          <a:p>
            <a:pPr marL="457200" indent="-457200">
              <a:lnSpc>
                <a:spcPct val="120000"/>
              </a:lnSpc>
              <a:spcBef>
                <a:spcPts val="0"/>
              </a:spcBef>
              <a:buFont typeface="+mj-lt"/>
              <a:buAutoNum type="arabicPeriod"/>
            </a:pPr>
            <a:r>
              <a:rPr lang="en-US" sz="1600" dirty="0"/>
              <a:t>In classroom environment, the learning </a:t>
            </a:r>
            <a:r>
              <a:rPr lang="en-US" sz="1600" dirty="0" err="1"/>
              <a:t>centred</a:t>
            </a:r>
            <a:r>
              <a:rPr lang="en-US" sz="1600" dirty="0"/>
              <a:t> approach, you need to pay attention to their background</a:t>
            </a:r>
          </a:p>
          <a:p>
            <a:pPr marL="457200" indent="-457200">
              <a:lnSpc>
                <a:spcPct val="120000"/>
              </a:lnSpc>
              <a:spcBef>
                <a:spcPts val="0"/>
              </a:spcBef>
              <a:buFont typeface="+mj-lt"/>
              <a:buAutoNum type="arabicPeriod"/>
            </a:pPr>
            <a:r>
              <a:rPr lang="en-US" sz="1600" dirty="0"/>
              <a:t>In </a:t>
            </a:r>
            <a:r>
              <a:rPr lang="en-US" sz="1600" dirty="0" err="1"/>
              <a:t>geograpy</a:t>
            </a:r>
            <a:r>
              <a:rPr lang="en-US" sz="1600" dirty="0"/>
              <a:t> example, connecting not just location but a deeper conceptual framework is needed.</a:t>
            </a:r>
          </a:p>
          <a:p>
            <a:pPr marL="457200" indent="-457200">
              <a:lnSpc>
                <a:spcPct val="120000"/>
              </a:lnSpc>
              <a:spcBef>
                <a:spcPts val="0"/>
              </a:spcBef>
              <a:buFont typeface="+mj-lt"/>
              <a:buAutoNum type="arabicPeriod"/>
            </a:pPr>
            <a:r>
              <a:rPr lang="en-US" sz="1600" dirty="0"/>
              <a:t>Not just saying connecting to prior knowledge but understanding… the </a:t>
            </a:r>
            <a:r>
              <a:rPr lang="en-US" sz="1600"/>
              <a:t>explanation but not </a:t>
            </a:r>
            <a:r>
              <a:rPr lang="en-US" sz="1600" dirty="0"/>
              <a:t>just the procedure. </a:t>
            </a:r>
          </a:p>
          <a:p>
            <a:pPr marL="457200" indent="-457200">
              <a:lnSpc>
                <a:spcPct val="120000"/>
              </a:lnSpc>
              <a:spcBef>
                <a:spcPts val="0"/>
              </a:spcBef>
              <a:buFont typeface="+mj-lt"/>
              <a:buAutoNum type="arabicPeriod"/>
            </a:pPr>
            <a:r>
              <a:rPr lang="en-US" sz="1600" dirty="0"/>
              <a:t>The implication for teaching, you have to confront prior knowledge to tease out the misconceptions… they have to realize there is a conflict in their understanding.</a:t>
            </a:r>
          </a:p>
          <a:p>
            <a:pPr marL="457200" indent="-457200">
              <a:lnSpc>
                <a:spcPct val="120000"/>
              </a:lnSpc>
              <a:spcBef>
                <a:spcPts val="0"/>
              </a:spcBef>
              <a:buFont typeface="+mj-lt"/>
              <a:buAutoNum type="arabicPeriod"/>
            </a:pPr>
            <a:r>
              <a:rPr lang="en-US" sz="1600" dirty="0"/>
              <a:t>How experts don’t get overtaxed with complex information… they know the important parts to connect.</a:t>
            </a:r>
          </a:p>
          <a:p>
            <a:pPr marL="457200" indent="-457200">
              <a:lnSpc>
                <a:spcPct val="120000"/>
              </a:lnSpc>
              <a:spcBef>
                <a:spcPts val="0"/>
              </a:spcBef>
              <a:buFont typeface="+mj-lt"/>
              <a:buAutoNum type="arabicPeriod"/>
            </a:pPr>
            <a:endParaRPr lang="en-US" sz="1600" dirty="0"/>
          </a:p>
          <a:p>
            <a:endParaRPr lang="en-US" sz="1600"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4</a:t>
            </a:fld>
            <a:endParaRPr lang="en-US"/>
          </a:p>
        </p:txBody>
      </p:sp>
    </p:spTree>
    <p:extLst>
      <p:ext uri="{BB962C8B-B14F-4D97-AF65-F5344CB8AC3E}">
        <p14:creationId xmlns:p14="http://schemas.microsoft.com/office/powerpoint/2010/main" val="22257846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a:t>…continued</a:t>
            </a:r>
          </a:p>
        </p:txBody>
      </p:sp>
      <p:sp>
        <p:nvSpPr>
          <p:cNvPr id="3" name="Content Placeholder 2"/>
          <p:cNvSpPr>
            <a:spLocks noGrp="1"/>
          </p:cNvSpPr>
          <p:nvPr>
            <p:ph idx="1"/>
          </p:nvPr>
        </p:nvSpPr>
        <p:spPr>
          <a:xfrm>
            <a:off x="457200" y="731837"/>
            <a:ext cx="8229600" cy="4525963"/>
          </a:xfrm>
        </p:spPr>
        <p:txBody>
          <a:bodyPr>
            <a:normAutofit fontScale="55000" lnSpcReduction="20000"/>
          </a:bodyPr>
          <a:lstStyle/>
          <a:p>
            <a:pPr marL="457200" indent="-457200">
              <a:lnSpc>
                <a:spcPct val="120000"/>
              </a:lnSpc>
              <a:spcBef>
                <a:spcPts val="0"/>
              </a:spcBef>
              <a:buFont typeface="+mj-lt"/>
              <a:buAutoNum type="arabicPeriod"/>
            </a:pPr>
            <a:r>
              <a:rPr lang="en-US" dirty="0"/>
              <a:t>In Classroom environment, when you connect with everyday experiences, the child can retrieve and apply the information.</a:t>
            </a:r>
          </a:p>
          <a:p>
            <a:pPr marL="457200" indent="-457200">
              <a:lnSpc>
                <a:spcPct val="120000"/>
              </a:lnSpc>
              <a:spcBef>
                <a:spcPts val="0"/>
              </a:spcBef>
              <a:buFont typeface="+mj-lt"/>
              <a:buAutoNum type="arabicPeriod"/>
            </a:pPr>
            <a:r>
              <a:rPr lang="en-US" dirty="0"/>
              <a:t>The connection we’re trying to develop can take several years. </a:t>
            </a:r>
          </a:p>
          <a:p>
            <a:pPr marL="457200" indent="-457200">
              <a:lnSpc>
                <a:spcPct val="120000"/>
              </a:lnSpc>
              <a:spcBef>
                <a:spcPts val="0"/>
              </a:spcBef>
              <a:buFont typeface="+mj-lt"/>
              <a:buAutoNum type="arabicPeriod"/>
            </a:pPr>
            <a:r>
              <a:rPr lang="en-US" dirty="0"/>
              <a:t>Formative assessment – Have the students think visibly about themselves, and peers and teachers.</a:t>
            </a:r>
          </a:p>
          <a:p>
            <a:pPr marL="457200" indent="-457200">
              <a:lnSpc>
                <a:spcPct val="120000"/>
              </a:lnSpc>
              <a:spcBef>
                <a:spcPts val="0"/>
              </a:spcBef>
              <a:buFont typeface="+mj-lt"/>
              <a:buAutoNum type="arabicPeriod"/>
            </a:pPr>
            <a:r>
              <a:rPr lang="en-US" dirty="0"/>
              <a:t>Learning with understanding… not only learner </a:t>
            </a:r>
            <a:r>
              <a:rPr lang="en-US" dirty="0" err="1"/>
              <a:t>centred</a:t>
            </a:r>
            <a:r>
              <a:rPr lang="en-US" dirty="0"/>
              <a:t> but also content </a:t>
            </a:r>
            <a:r>
              <a:rPr lang="en-US" dirty="0" err="1"/>
              <a:t>centred</a:t>
            </a:r>
            <a:r>
              <a:rPr lang="en-US" dirty="0"/>
              <a:t> instruction … building connections within the content.</a:t>
            </a:r>
          </a:p>
          <a:p>
            <a:pPr marL="457200" indent="-457200">
              <a:lnSpc>
                <a:spcPct val="120000"/>
              </a:lnSpc>
              <a:spcBef>
                <a:spcPts val="0"/>
              </a:spcBef>
              <a:buFont typeface="+mj-lt"/>
              <a:buAutoNum type="arabicPeriod"/>
            </a:pPr>
            <a:r>
              <a:rPr lang="en-US" dirty="0"/>
              <a:t>Experts &amp; Novices… have organizational structure… promotes idea that the primary job is to have structure.</a:t>
            </a:r>
          </a:p>
          <a:p>
            <a:r>
              <a:rPr lang="en-US" dirty="0"/>
              <a:t>One of the things in Class Environment, not sufficient to provide the models… you have to actually work with them.</a:t>
            </a:r>
          </a:p>
          <a:p>
            <a:r>
              <a:rPr lang="en-US" dirty="0"/>
              <a:t>In the understanding versus memorizing… you have to give them enough time to think through .. They need time to process.</a:t>
            </a:r>
          </a:p>
          <a:p>
            <a:r>
              <a:rPr lang="en-US" dirty="0"/>
              <a:t>The idea of transfer .. Only accessible if students learn for understanding.</a:t>
            </a:r>
          </a:p>
          <a:p>
            <a:r>
              <a:rPr lang="en-US" dirty="0"/>
              <a:t>In classroom environment, not only chose the right level problem, but you can’t just assume the connections are made.. They have to be </a:t>
            </a:r>
            <a:r>
              <a:rPr lang="en-US" dirty="0" err="1"/>
              <a:t>explic</a:t>
            </a:r>
            <a:endParaRPr lang="en-US" dirty="0"/>
          </a:p>
          <a:p>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5</a:t>
            </a:fld>
            <a:endParaRPr lang="en-US"/>
          </a:p>
        </p:txBody>
      </p:sp>
    </p:spTree>
    <p:extLst>
      <p:ext uri="{BB962C8B-B14F-4D97-AF65-F5344CB8AC3E}">
        <p14:creationId xmlns:p14="http://schemas.microsoft.com/office/powerpoint/2010/main" val="1598158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People Learn</a:t>
            </a:r>
          </a:p>
        </p:txBody>
      </p:sp>
      <p:sp>
        <p:nvSpPr>
          <p:cNvPr id="3" name="Content Placeholder 2"/>
          <p:cNvSpPr>
            <a:spLocks noGrp="1"/>
          </p:cNvSpPr>
          <p:nvPr>
            <p:ph idx="1"/>
          </p:nvPr>
        </p:nvSpPr>
        <p:spPr>
          <a:xfrm>
            <a:off x="900953" y="1295400"/>
            <a:ext cx="8229600" cy="4525963"/>
          </a:xfrm>
        </p:spPr>
        <p:txBody>
          <a:bodyPr>
            <a:normAutofit fontScale="92500" lnSpcReduction="10000"/>
          </a:bodyPr>
          <a:lstStyle/>
          <a:p>
            <a:pPr marL="0" indent="0">
              <a:buNone/>
            </a:pPr>
            <a:r>
              <a:rPr lang="en-US" i="1" dirty="0"/>
              <a:t>1.Teachers must draw out and work with the pre-existing understandings that their students bring with them.</a:t>
            </a:r>
            <a:endParaRPr lang="en-US" dirty="0"/>
          </a:p>
          <a:p>
            <a:r>
              <a:rPr lang="en-US" dirty="0"/>
              <a:t>Students come to the classroom with preconceptions about how the world works. If their initial understanding is not engaged, they may fail to grasp the new concepts and information that are taught, or they may learn them for purposes of a test but revert to their preconceptions outside the classroom.</a:t>
            </a:r>
          </a:p>
          <a:p>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6</a:t>
            </a:fld>
            <a:endParaRPr lang="en-US"/>
          </a:p>
        </p:txBody>
      </p:sp>
      <p:sp>
        <p:nvSpPr>
          <p:cNvPr id="7" name="TextBox 6"/>
          <p:cNvSpPr txBox="1"/>
          <p:nvPr/>
        </p:nvSpPr>
        <p:spPr>
          <a:xfrm>
            <a:off x="6781800" y="6488668"/>
            <a:ext cx="1981200" cy="400110"/>
          </a:xfrm>
          <a:prstGeom prst="rect">
            <a:avLst/>
          </a:prstGeom>
          <a:noFill/>
        </p:spPr>
        <p:txBody>
          <a:bodyPr wrap="square" rtlCol="0">
            <a:spAutoFit/>
          </a:bodyPr>
          <a:lstStyle/>
          <a:p>
            <a:r>
              <a:rPr lang="en-US" sz="2000" dirty="0"/>
              <a:t>NRC, 2001</a:t>
            </a:r>
          </a:p>
        </p:txBody>
      </p:sp>
    </p:spTree>
    <p:extLst>
      <p:ext uri="{BB962C8B-B14F-4D97-AF65-F5344CB8AC3E}">
        <p14:creationId xmlns:p14="http://schemas.microsoft.com/office/powerpoint/2010/main" val="347464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People Learn</a:t>
            </a:r>
          </a:p>
        </p:txBody>
      </p:sp>
      <p:sp>
        <p:nvSpPr>
          <p:cNvPr id="3" name="Content Placeholder 2"/>
          <p:cNvSpPr>
            <a:spLocks noGrp="1"/>
          </p:cNvSpPr>
          <p:nvPr>
            <p:ph idx="1"/>
          </p:nvPr>
        </p:nvSpPr>
        <p:spPr>
          <a:xfrm>
            <a:off x="685800" y="1417638"/>
            <a:ext cx="8229600" cy="4525963"/>
          </a:xfrm>
        </p:spPr>
        <p:txBody>
          <a:bodyPr>
            <a:normAutofit lnSpcReduction="10000"/>
          </a:bodyPr>
          <a:lstStyle/>
          <a:p>
            <a:pPr marL="0" indent="0">
              <a:buNone/>
            </a:pPr>
            <a:r>
              <a:rPr lang="en-US" i="1" dirty="0"/>
              <a:t>2.Teachers must teach some subject matter in depth, providing many examples in which the same concept is at work and providing a firm foundation of factual knowledge.</a:t>
            </a:r>
          </a:p>
          <a:p>
            <a:pPr marL="400050" lvl="1" indent="0">
              <a:buNone/>
            </a:pPr>
            <a:r>
              <a:rPr lang="en-US" dirty="0"/>
              <a:t>To develop competence in an area of inquiry, students must: (a) have a deep foundation of factual knowledge, (b) understand facts and ideas in the context of a conceptual framework, and (c) organize knowledge in ways that facilitate retrieval and application.</a:t>
            </a:r>
          </a:p>
          <a:p>
            <a:pPr marL="0" indent="0">
              <a:buNone/>
            </a:pPr>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7</a:t>
            </a:fld>
            <a:endParaRPr lang="en-US"/>
          </a:p>
        </p:txBody>
      </p:sp>
      <p:sp>
        <p:nvSpPr>
          <p:cNvPr id="7" name="TextBox 6"/>
          <p:cNvSpPr txBox="1"/>
          <p:nvPr/>
        </p:nvSpPr>
        <p:spPr>
          <a:xfrm>
            <a:off x="6172200" y="6477000"/>
            <a:ext cx="2209800" cy="677108"/>
          </a:xfrm>
          <a:prstGeom prst="rect">
            <a:avLst/>
          </a:prstGeom>
          <a:noFill/>
        </p:spPr>
        <p:txBody>
          <a:bodyPr wrap="square" rtlCol="0">
            <a:spAutoFit/>
          </a:bodyPr>
          <a:lstStyle/>
          <a:p>
            <a:r>
              <a:rPr lang="en-US" sz="2000" dirty="0"/>
              <a:t>NRC, 2001</a:t>
            </a:r>
          </a:p>
          <a:p>
            <a:endParaRPr lang="en-US" dirty="0"/>
          </a:p>
        </p:txBody>
      </p:sp>
    </p:spTree>
    <p:extLst>
      <p:ext uri="{BB962C8B-B14F-4D97-AF65-F5344CB8AC3E}">
        <p14:creationId xmlns:p14="http://schemas.microsoft.com/office/powerpoint/2010/main" val="31389884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an equation?” examples</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dirty="0"/>
              <a:t>Park City Mathematics Institute</a:t>
            </a:r>
          </a:p>
        </p:txBody>
      </p:sp>
      <p:sp>
        <p:nvSpPr>
          <p:cNvPr id="6" name="Slide Number Placeholder 5"/>
          <p:cNvSpPr>
            <a:spLocks noGrp="1"/>
          </p:cNvSpPr>
          <p:nvPr>
            <p:ph type="sldNum" sz="quarter" idx="12"/>
          </p:nvPr>
        </p:nvSpPr>
        <p:spPr/>
        <p:txBody>
          <a:bodyPr/>
          <a:lstStyle/>
          <a:p>
            <a:fld id="{DC4E9914-D5EE-4969-8BC2-355A35D3C539}" type="slidenum">
              <a:rPr lang="en-US" smtClean="0"/>
              <a:t>8</a:t>
            </a:fld>
            <a:endParaRPr lang="en-US"/>
          </a:p>
        </p:txBody>
      </p:sp>
      <p:sp>
        <p:nvSpPr>
          <p:cNvPr id="3" name="TextBox 2"/>
          <p:cNvSpPr txBox="1"/>
          <p:nvPr/>
        </p:nvSpPr>
        <p:spPr>
          <a:xfrm>
            <a:off x="930275" y="1612900"/>
            <a:ext cx="7584268" cy="4031873"/>
          </a:xfrm>
          <a:prstGeom prst="rect">
            <a:avLst/>
          </a:prstGeom>
        </p:spPr>
        <p:txBody>
          <a:bodyPr rtlCol="0">
            <a:spAutoFit/>
          </a:bodyPr>
          <a:lstStyle/>
          <a:p>
            <a:r>
              <a:rPr lang="EN-US" sz="3200" dirty="0">
                <a:solidFill>
                  <a:srgbClr val="000000"/>
                </a:solidFill>
                <a:latin typeface="Candara"/>
              </a:rPr>
              <a:t>In addition to the examples provided by participants, Branca intentionally suggested the following:</a:t>
            </a:r>
            <a:endParaRPr lang="EN-US" sz="2800" dirty="0">
              <a:solidFill>
                <a:srgbClr val="000000"/>
              </a:solidFill>
              <a:latin typeface="Candara"/>
            </a:endParaRPr>
          </a:p>
          <a:p>
            <a:r>
              <a:rPr lang="EN-US" sz="3200" dirty="0">
                <a:solidFill>
                  <a:srgbClr val="000000"/>
                </a:solidFill>
                <a:latin typeface="Candara"/>
              </a:rPr>
              <a:t>2 + 3 = 5</a:t>
            </a:r>
            <a:endParaRPr lang="EN-US" sz="2800">
              <a:solidFill>
                <a:srgbClr val="000000"/>
              </a:solidFill>
              <a:latin typeface="Candara"/>
            </a:endParaRPr>
          </a:p>
          <a:p>
            <a:r>
              <a:rPr lang="EN-US" sz="3200" dirty="0">
                <a:solidFill>
                  <a:srgbClr val="000000"/>
                </a:solidFill>
                <a:latin typeface="Candara"/>
              </a:rPr>
              <a:t>x+ 5 = x + 5</a:t>
            </a:r>
            <a:endParaRPr lang="EN-US" sz="3200">
              <a:solidFill>
                <a:srgbClr val="000000"/>
              </a:solidFill>
              <a:latin typeface="Candara"/>
            </a:endParaRPr>
          </a:p>
          <a:p>
            <a:r>
              <a:rPr lang="EN-US" sz="3200" dirty="0">
                <a:solidFill>
                  <a:srgbClr val="000000"/>
                </a:solidFill>
                <a:latin typeface="Candara"/>
              </a:rPr>
              <a:t>x+ 5 = x + 6</a:t>
            </a:r>
            <a:endParaRPr lang="EN-US" sz="3200">
              <a:solidFill>
                <a:srgbClr val="000000"/>
              </a:solidFill>
              <a:latin typeface="Candara"/>
            </a:endParaRPr>
          </a:p>
          <a:p>
            <a:r>
              <a:rPr lang="EN-US" sz="3200" dirty="0">
                <a:solidFill>
                  <a:srgbClr val="000000"/>
                </a:solidFill>
                <a:latin typeface="Candara"/>
              </a:rPr>
              <a:t>x= y</a:t>
            </a:r>
            <a:endParaRPr lang="EN-US" sz="3200">
              <a:solidFill>
                <a:srgbClr val="000000"/>
              </a:solidFill>
              <a:latin typeface="Candara"/>
            </a:endParaRPr>
          </a:p>
          <a:p>
            <a:endParaRPr lang="EN-US" sz="3200">
              <a:solidFill>
                <a:srgbClr val="000000"/>
              </a:solidFill>
              <a:latin typeface="Candara"/>
            </a:endParaRPr>
          </a:p>
        </p:txBody>
      </p:sp>
    </p:spTree>
    <p:extLst>
      <p:ext uri="{BB962C8B-B14F-4D97-AF65-F5344CB8AC3E}">
        <p14:creationId xmlns:p14="http://schemas.microsoft.com/office/powerpoint/2010/main" val="2029464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a:t>
            </a:r>
          </a:p>
        </p:txBody>
      </p:sp>
      <p:sp>
        <p:nvSpPr>
          <p:cNvPr id="3" name="Content Placeholder 2"/>
          <p:cNvSpPr>
            <a:spLocks noGrp="1"/>
          </p:cNvSpPr>
          <p:nvPr>
            <p:ph idx="1"/>
          </p:nvPr>
        </p:nvSpPr>
        <p:spPr/>
        <p:txBody>
          <a:bodyPr>
            <a:normAutofit/>
          </a:bodyPr>
          <a:lstStyle/>
          <a:p>
            <a:pPr marL="0" indent="0">
              <a:buNone/>
            </a:pPr>
            <a:r>
              <a:rPr lang="en-US" dirty="0"/>
              <a:t>“…[use] problems that are moderately similar to each other (as opposed to highly different from each other) to help students look past the surface features of the problems and instead focus on the underlying solution structure. “</a:t>
            </a:r>
          </a:p>
          <a:p>
            <a:pPr marL="400050" lvl="1" indent="0">
              <a:buNone/>
            </a:pPr>
            <a:r>
              <a:rPr lang="en-US" sz="1600" dirty="0"/>
              <a:t>(</a:t>
            </a:r>
            <a:r>
              <a:rPr lang="en-US" sz="1400" dirty="0"/>
              <a:t>Star, Jon; </a:t>
            </a:r>
            <a:r>
              <a:rPr lang="en-US" sz="1400" dirty="0" err="1"/>
              <a:t>Foegen</a:t>
            </a:r>
            <a:r>
              <a:rPr lang="en-US" sz="1400" dirty="0"/>
              <a:t>, Anne; Larson, Matthew; McCallum, William; </a:t>
            </a:r>
            <a:r>
              <a:rPr lang="en-US" sz="1400" dirty="0" err="1"/>
              <a:t>Porath</a:t>
            </a:r>
            <a:r>
              <a:rPr lang="en-US" sz="1400" dirty="0"/>
              <a:t>, Jane; </a:t>
            </a:r>
            <a:r>
              <a:rPr lang="en-US" sz="1400" dirty="0" err="1"/>
              <a:t>Zbiek</a:t>
            </a:r>
            <a:r>
              <a:rPr lang="en-US" sz="1400" dirty="0"/>
              <a:t>, Rose Mary; </a:t>
            </a:r>
            <a:r>
              <a:rPr lang="en-US" sz="1400" dirty="0" err="1"/>
              <a:t>Caronongan</a:t>
            </a:r>
            <a:r>
              <a:rPr lang="en-US" sz="1400" dirty="0"/>
              <a:t>, Pia; </a:t>
            </a:r>
            <a:r>
              <a:rPr lang="en-US" sz="1400" dirty="0" err="1"/>
              <a:t>Furgeson</a:t>
            </a:r>
            <a:r>
              <a:rPr lang="en-US" sz="1400" dirty="0"/>
              <a:t>, Joshua,; Keating, Betsy; </a:t>
            </a:r>
            <a:r>
              <a:rPr lang="en-US" sz="1400" dirty="0" err="1"/>
              <a:t>Lyskawa</a:t>
            </a:r>
            <a:r>
              <a:rPr lang="en-US" sz="1400" dirty="0"/>
              <a:t>, Julia </a:t>
            </a:r>
            <a:r>
              <a:rPr lang="en-US" sz="1400" dirty="0" err="1"/>
              <a:t>in</a:t>
            </a:r>
            <a:r>
              <a:rPr lang="en-US" sz="1600" i="1" dirty="0" err="1"/>
              <a:t>Teaching</a:t>
            </a:r>
            <a:r>
              <a:rPr lang="en-US" sz="1600" i="1" dirty="0"/>
              <a:t> Strategies for Improving Algebra Knowledge in Middle and High School Students</a:t>
            </a:r>
            <a:r>
              <a:rPr lang="en-US" sz="1600" dirty="0"/>
              <a:t>, page 34.)</a:t>
            </a:r>
          </a:p>
          <a:p>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9</a:t>
            </a:fld>
            <a:endParaRPr lang="en-US"/>
          </a:p>
        </p:txBody>
      </p:sp>
    </p:spTree>
    <p:extLst>
      <p:ext uri="{BB962C8B-B14F-4D97-AF65-F5344CB8AC3E}">
        <p14:creationId xmlns:p14="http://schemas.microsoft.com/office/powerpoint/2010/main" val="2824502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0.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1.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2.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3.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4.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5.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6.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7.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2.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3.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4.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5.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6.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7.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8.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9.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PCMI RoP PPT Unit 2 Day 1</Template>
  <TotalTime>6204</TotalTime>
  <Words>1169</Words>
  <Application>Microsoft Office PowerPoint</Application>
  <PresentationFormat>On-screen Show (4:3)</PresentationFormat>
  <Paragraphs>145</Paragraphs>
  <Slides>19</Slides>
  <Notes>19</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Reflecting on Practice: Making Connections that Support Learning</vt:lpstr>
      <vt:lpstr>PowerPoint Presentation</vt:lpstr>
      <vt:lpstr>PowerPoint Presentation</vt:lpstr>
      <vt:lpstr>…continued</vt:lpstr>
      <vt:lpstr>How People Learn</vt:lpstr>
      <vt:lpstr>How People Learn</vt:lpstr>
      <vt:lpstr>“What is an equation?” examples</vt:lpstr>
      <vt:lpstr>Examples</vt:lpstr>
      <vt:lpstr>How do these examples help students “look past the surface features of the problems and focus on the underlying solution structure”?</vt:lpstr>
      <vt:lpstr>Choosing Examples</vt:lpstr>
      <vt:lpstr>Cover-up Method</vt:lpstr>
      <vt:lpstr>Choosing examples</vt:lpstr>
      <vt:lpstr>Share Out</vt:lpstr>
      <vt:lpstr>Create Your Own Examples</vt:lpstr>
      <vt:lpstr>Choosing examples</vt:lpstr>
      <vt:lpstr>Share Out</vt:lpstr>
      <vt:lpstr>The Take Away</vt:lpstr>
      <vt:lpstr>Readings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Reflecting on Practice: Worthwhile Tasks</dc:title>
  <dc:creator>Cal</dc:creator>
  <cp:lastModifiedBy>Cal Armstrong</cp:lastModifiedBy>
  <cp:revision>72</cp:revision>
  <cp:lastPrinted>2016-05-29T13:16:24Z</cp:lastPrinted>
  <dcterms:created xsi:type="dcterms:W3CDTF">2013-06-11T03:33:30Z</dcterms:created>
  <dcterms:modified xsi:type="dcterms:W3CDTF">2016-07-07T21:32:26Z</dcterms:modified>
</cp:coreProperties>
</file>